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61" r:id="rId4"/>
    <p:sldId id="258" r:id="rId5"/>
    <p:sldId id="260" r:id="rId6"/>
    <p:sldId id="262" r:id="rId7"/>
    <p:sldId id="263" r:id="rId8"/>
    <p:sldId id="259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6" r:id="rId20"/>
    <p:sldId id="277" r:id="rId21"/>
    <p:sldId id="274" r:id="rId22"/>
    <p:sldId id="275" r:id="rId23"/>
    <p:sldId id="278" r:id="rId24"/>
    <p:sldId id="279" r:id="rId25"/>
    <p:sldId id="280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B673D"/>
    <a:srgbClr val="57206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10" y="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28.04.2014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28.04.2014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28.04.2014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28.04.2014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28.04.2014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28.04.2014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gpedia.ru/" TargetMode="External"/><Relationship Id="rId2" Type="http://schemas.openxmlformats.org/officeDocument/2006/relationships/hyperlink" Target="http://electroandi.ru/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827584" y="1196752"/>
            <a:ext cx="7344816" cy="1728192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u-RU" sz="4800" b="1" cap="all" dirty="0" smtClean="0">
                <a:solidFill>
                  <a:srgbClr val="1B673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ea typeface="Arial Unicode MS" pitchFamily="34" charset="-128"/>
                <a:cs typeface="Arial Unicode MS" pitchFamily="34" charset="-128"/>
              </a:rPr>
              <a:t>Однофазный синусоидальный ток </a:t>
            </a:r>
            <a:endParaRPr lang="ru-RU" sz="4800" b="1" cap="all" dirty="0">
              <a:solidFill>
                <a:srgbClr val="1B673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148064" y="5085184"/>
            <a:ext cx="46805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 smtClean="0">
                <a:solidFill>
                  <a:srgbClr val="1B673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Преподаватель НКСЭ</a:t>
            </a:r>
          </a:p>
          <a:p>
            <a:r>
              <a:rPr lang="ru-RU" sz="2800" i="1" dirty="0" smtClean="0">
                <a:solidFill>
                  <a:srgbClr val="1B673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Кривоносова Н.В.</a:t>
            </a:r>
            <a:endParaRPr lang="ru-RU" sz="2800" i="1" dirty="0">
              <a:solidFill>
                <a:srgbClr val="1B673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4005064"/>
            <a:ext cx="3888432" cy="20768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1B673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Параметры  переменного  тока</a:t>
            </a:r>
            <a:endParaRPr lang="ru-RU" sz="4000" dirty="0">
              <a:solidFill>
                <a:srgbClr val="1B673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1556792"/>
            <a:ext cx="5489600" cy="441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5220072" y="2924944"/>
            <a:ext cx="1872208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5220072" y="2636912"/>
            <a:ext cx="21602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600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α</a:t>
            </a:r>
            <a:r>
              <a:rPr lang="ru-RU" sz="3600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 = </a:t>
            </a:r>
            <a:r>
              <a:rPr lang="el-GR" sz="3600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ω</a:t>
            </a:r>
            <a:r>
              <a:rPr lang="en-US" sz="3600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t</a:t>
            </a:r>
            <a:r>
              <a:rPr lang="ru-RU" sz="3600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 </a:t>
            </a:r>
            <a:endParaRPr lang="ru-RU" sz="3600" i="1" dirty="0">
              <a:solidFill>
                <a:schemeClr val="accent1">
                  <a:lumMod val="50000"/>
                </a:schemeClr>
              </a:solidFill>
              <a:latin typeface="Cambria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44008" y="4005064"/>
            <a:ext cx="432048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α</a:t>
            </a:r>
            <a:r>
              <a:rPr lang="en-US" sz="2800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 –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угол между плоскостью катушки генератора и нейтральной плоскостью </a:t>
            </a:r>
            <a:r>
              <a:rPr lang="ru-RU" sz="2800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ОО’</a:t>
            </a:r>
            <a:endParaRPr lang="ru-RU" sz="2800" i="1" dirty="0">
              <a:latin typeface="Cambria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076056" y="2996952"/>
            <a:ext cx="7200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i="1" dirty="0" smtClean="0"/>
              <a:t>о’</a:t>
            </a:r>
            <a:endParaRPr lang="ru-RU" sz="3600" i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059832" y="5157192"/>
            <a:ext cx="648072" cy="1440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04664"/>
            <a:ext cx="8686800" cy="838200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1B673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Параметры  переменного  тока</a:t>
            </a:r>
            <a:endParaRPr lang="ru-RU" sz="4000" dirty="0">
              <a:solidFill>
                <a:srgbClr val="1B673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988840"/>
            <a:ext cx="8686800" cy="4525963"/>
          </a:xfrm>
        </p:spPr>
        <p:txBody>
          <a:bodyPr>
            <a:normAutofit lnSpcReduction="10000"/>
          </a:bodyPr>
          <a:lstStyle/>
          <a:p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Циклическая частота </a:t>
            </a:r>
            <a:r>
              <a:rPr lang="en-US" sz="3600" b="1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f</a:t>
            </a:r>
            <a:r>
              <a:rPr lang="en-US" sz="3600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 – 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величина, обратная периоду </a:t>
            </a:r>
            <a:r>
              <a:rPr lang="ru-RU" sz="3600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Т, 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характеризует число полных колебаний тока за 1 с</a:t>
            </a:r>
          </a:p>
          <a:p>
            <a:pPr>
              <a:buNone/>
            </a:pPr>
            <a:r>
              <a:rPr lang="ru-RU" sz="3600" b="1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                            </a:t>
            </a:r>
            <a:r>
              <a:rPr lang="en-US" sz="3600" b="1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f</a:t>
            </a:r>
            <a:r>
              <a:rPr lang="ru-RU" sz="3600" b="1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  = 1/Т </a:t>
            </a:r>
            <a:br>
              <a:rPr lang="ru-RU" sz="3600" b="1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</a:b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Единицы</a:t>
            </a:r>
            <a:r>
              <a:rPr lang="ru-RU" sz="3600" b="1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 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измерения: Герц (Гц)</a:t>
            </a:r>
            <a:b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</a:b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 </a:t>
            </a:r>
            <a:r>
              <a:rPr lang="ru-RU" sz="3600" b="1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    </a:t>
            </a:r>
            <a:br>
              <a:rPr lang="ru-RU" sz="3600" b="1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</a:br>
            <a:r>
              <a:rPr lang="ru-RU" sz="3600" b="1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/>
            </a:r>
            <a:br>
              <a:rPr lang="ru-RU" sz="3600" b="1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</a:br>
            <a:endParaRPr lang="ru-RU" sz="3600" b="1" i="1" dirty="0">
              <a:solidFill>
                <a:schemeClr val="accent1">
                  <a:lumMod val="50000"/>
                </a:schemeClr>
              </a:solidFill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1B673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Параметры  переменного  тока</a:t>
            </a:r>
            <a:endParaRPr lang="ru-RU" sz="4000" dirty="0">
              <a:solidFill>
                <a:srgbClr val="1B673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Исходя из </a:t>
            </a:r>
            <a:b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</a:b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                </a:t>
            </a:r>
            <a:r>
              <a:rPr lang="el-GR" sz="3600" b="1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ω</a:t>
            </a:r>
            <a:r>
              <a:rPr lang="ru-RU" sz="3600" b="1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 =2</a:t>
            </a:r>
            <a:r>
              <a:rPr lang="el-GR" sz="3600" b="1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π</a:t>
            </a:r>
            <a:r>
              <a:rPr lang="ru-RU" sz="3600" b="1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/Т</a:t>
            </a: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   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и</a:t>
            </a: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    </a:t>
            </a:r>
            <a:r>
              <a:rPr lang="en-US" sz="3600" b="1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f</a:t>
            </a:r>
            <a:r>
              <a:rPr lang="ru-RU" sz="3600" b="1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  = 1/Т</a:t>
            </a: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  </a:t>
            </a:r>
            <a:b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</a:b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                                                            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получим:</a:t>
            </a:r>
            <a:b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</a:b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                            </a:t>
            </a:r>
            <a:r>
              <a:rPr lang="el-GR" sz="3600" b="1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ω</a:t>
            </a:r>
            <a:r>
              <a:rPr lang="ru-RU" sz="3600" b="1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 =2</a:t>
            </a:r>
            <a:r>
              <a:rPr lang="el-GR" sz="3600" b="1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π </a:t>
            </a:r>
            <a:r>
              <a:rPr lang="en-US" sz="3600" b="1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f</a:t>
            </a:r>
            <a:r>
              <a:rPr lang="ru-RU" sz="3600" b="1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 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/>
            </a:r>
            <a:b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</a:b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/>
            </a:r>
            <a:b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</a:b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Промышленная частота  </a:t>
            </a:r>
            <a:r>
              <a:rPr lang="en-US" sz="3600" b="1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f</a:t>
            </a:r>
            <a:r>
              <a:rPr lang="ru-RU" sz="3600" b="1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  = 50 Гц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, </a:t>
            </a:r>
            <a:b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</a:b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что соответствует  </a:t>
            </a:r>
            <a:r>
              <a:rPr lang="el-GR" sz="3600" b="1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ω</a:t>
            </a:r>
            <a:r>
              <a:rPr lang="ru-RU" sz="3600" b="1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 = 314 рад/с</a:t>
            </a:r>
            <a:endParaRPr lang="ru-RU" sz="3600" dirty="0">
              <a:solidFill>
                <a:schemeClr val="accent1">
                  <a:lumMod val="50000"/>
                </a:schemeClr>
              </a:solidFill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1B673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Параметры  переменного  тока</a:t>
            </a:r>
            <a:endParaRPr lang="ru-RU" sz="4000" dirty="0">
              <a:solidFill>
                <a:srgbClr val="1B673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Действующее значение 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переменного тока </a:t>
            </a:r>
            <a:r>
              <a:rPr lang="en-US" sz="3600" b="1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I</a:t>
            </a:r>
            <a:r>
              <a:rPr lang="en-US" sz="3600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 (</a:t>
            </a:r>
            <a:r>
              <a:rPr lang="en-US" sz="3600" b="1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E, U</a:t>
            </a:r>
            <a:r>
              <a:rPr lang="en-US" sz="3600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) – 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значение силы тока (напряжения, </a:t>
            </a:r>
            <a:r>
              <a:rPr lang="ru-RU" sz="3600" dirty="0" err="1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э.д.с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.) в  √2  раз меньше амплитудного значения</a:t>
            </a:r>
            <a:b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</a:br>
            <a:endParaRPr lang="ru-RU" sz="3600" dirty="0" smtClean="0">
              <a:solidFill>
                <a:schemeClr val="accent1">
                  <a:lumMod val="50000"/>
                </a:schemeClr>
              </a:solidFill>
              <a:latin typeface="Cambria" pitchFamily="18" charset="0"/>
            </a:endParaRPr>
          </a:p>
          <a:p>
            <a:pPr>
              <a:buNone/>
            </a:pP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                             </a:t>
            </a:r>
            <a:r>
              <a:rPr lang="en-US" sz="3600" b="1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I</a:t>
            </a:r>
            <a:r>
              <a:rPr lang="ru-RU" sz="3600" b="1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 = </a:t>
            </a:r>
            <a:r>
              <a:rPr lang="en-US" sz="3600" b="1" i="1" dirty="0" err="1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I</a:t>
            </a:r>
            <a:r>
              <a:rPr lang="en-US" sz="2000" b="1" i="1" dirty="0" err="1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m</a:t>
            </a:r>
            <a:r>
              <a:rPr lang="en-US" sz="3600" b="1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|</a:t>
            </a: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 √2 </a:t>
            </a:r>
            <a:endParaRPr lang="ru-RU" sz="3600" b="1" dirty="0">
              <a:solidFill>
                <a:schemeClr val="accent1">
                  <a:lumMod val="50000"/>
                </a:schemeClr>
              </a:solidFill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1B673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Параметры  переменного  тока</a:t>
            </a:r>
            <a:endParaRPr lang="ru-RU" sz="4000" dirty="0">
              <a:solidFill>
                <a:srgbClr val="1B673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    Величина действующего значения переменного тока равна величине постоянного тока, который, проходя через одно и то же сопротивление в течение одного времени, что и рассматриваемый переменный ток, выделяет одинаковое с ним количество теплоты.</a:t>
            </a:r>
            <a:endParaRPr lang="ru-RU" sz="3600" dirty="0">
              <a:solidFill>
                <a:schemeClr val="accent1">
                  <a:lumMod val="50000"/>
                </a:schemeClr>
              </a:solidFill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1B673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Параметры  переменного  тока</a:t>
            </a:r>
            <a:endParaRPr lang="ru-RU" sz="4000" dirty="0">
              <a:solidFill>
                <a:srgbClr val="1B673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12776"/>
            <a:ext cx="9144000" cy="4525963"/>
          </a:xfrm>
        </p:spPr>
        <p:txBody>
          <a:bodyPr/>
          <a:lstStyle/>
          <a:p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Фаза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 – значение аргумента синусоидальной функции </a:t>
            </a:r>
            <a:r>
              <a:rPr lang="en-US" sz="3600" b="1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(</a:t>
            </a:r>
            <a:r>
              <a:rPr lang="el-GR" sz="3600" b="1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ω</a:t>
            </a:r>
            <a:r>
              <a:rPr lang="en-US" sz="3600" b="1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t+</a:t>
            </a:r>
            <a:r>
              <a:rPr lang="el-GR" sz="3600" b="1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ψ</a:t>
            </a:r>
            <a:r>
              <a:rPr lang="ru-RU" sz="1600" b="1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е1</a:t>
            </a:r>
            <a:r>
              <a:rPr lang="en-US" b="1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)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 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и </a:t>
            </a:r>
            <a:r>
              <a:rPr lang="en-US" sz="3600" b="1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(</a:t>
            </a:r>
            <a:r>
              <a:rPr lang="el-GR" sz="3600" b="1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ω</a:t>
            </a:r>
            <a:r>
              <a:rPr lang="en-US" sz="3600" b="1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t+</a:t>
            </a:r>
            <a:r>
              <a:rPr lang="el-GR" sz="3600" b="1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ψ</a:t>
            </a:r>
            <a:r>
              <a:rPr lang="ru-RU" sz="1600" b="1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е2</a:t>
            </a:r>
            <a:r>
              <a:rPr lang="en-US" b="1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)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, 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рисунки 1, 2</a:t>
            </a:r>
          </a:p>
          <a:p>
            <a:endParaRPr lang="ru-RU" dirty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3562350"/>
            <a:ext cx="6143625" cy="329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1B673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Параметры  переменного  тока</a:t>
            </a:r>
            <a:endParaRPr lang="ru-RU" sz="4000" dirty="0">
              <a:solidFill>
                <a:srgbClr val="1B673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Начальная фаза 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– значение фазы в начальный момент времени (</a:t>
            </a:r>
            <a:r>
              <a:rPr lang="en-US" sz="3600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t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=0) </a:t>
            </a:r>
            <a:r>
              <a:rPr lang="el-GR" sz="3600" b="1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ψ</a:t>
            </a:r>
            <a:r>
              <a:rPr lang="ru-RU" sz="1600" b="1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е1  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и </a:t>
            </a:r>
            <a:r>
              <a:rPr lang="el-GR" sz="3600" b="1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ψ</a:t>
            </a:r>
            <a:r>
              <a:rPr lang="ru-RU" sz="1600" b="1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е2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  (</a:t>
            </a:r>
            <a:r>
              <a:rPr lang="el-GR" sz="3600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ψ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е1</a:t>
            </a:r>
            <a:r>
              <a:rPr lang="el-GR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 &gt;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0; </a:t>
            </a:r>
            <a:r>
              <a:rPr lang="el-GR" sz="3600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ψ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е2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&lt;0)</a:t>
            </a:r>
            <a:endParaRPr lang="ru-RU" sz="3600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3429000"/>
            <a:ext cx="6624736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1B673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Параметры  переменного  тока</a:t>
            </a:r>
            <a:endParaRPr lang="ru-RU" sz="4000" dirty="0">
              <a:solidFill>
                <a:srgbClr val="1B673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Угол сдвига фаз </a:t>
            </a:r>
            <a:r>
              <a:rPr lang="el-GR" sz="3600" b="1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φ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- разность фазовых углов, равная разности начальных фаз двух синусоидальных величин одной частоты</a:t>
            </a:r>
            <a:b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</a:b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Для синусоидальных ЭДС </a:t>
            </a:r>
            <a:r>
              <a:rPr lang="ru-RU" sz="3600" b="1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е1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 и </a:t>
            </a:r>
            <a:r>
              <a:rPr lang="ru-RU" sz="3600" b="1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е2</a:t>
            </a:r>
            <a:r>
              <a:rPr lang="ru-RU" sz="3600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  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(рисунки 1 и 2) угол сдвига фаз:</a:t>
            </a:r>
            <a:b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</a:br>
            <a:r>
              <a:rPr lang="el-GR" sz="3600" b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 </a:t>
            </a:r>
            <a:r>
              <a:rPr lang="el-GR" sz="3600" b="1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φ</a:t>
            </a:r>
            <a:r>
              <a:rPr lang="ru-RU" sz="3600" b="1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 </a:t>
            </a: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=</a:t>
            </a:r>
            <a:r>
              <a:rPr lang="en-US" sz="3600" b="1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 (</a:t>
            </a:r>
            <a:r>
              <a:rPr lang="el-GR" sz="3600" b="1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ω</a:t>
            </a:r>
            <a:r>
              <a:rPr lang="en-US" sz="3600" b="1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t+</a:t>
            </a:r>
            <a:r>
              <a:rPr lang="el-GR" sz="3600" b="1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ψ</a:t>
            </a:r>
            <a:r>
              <a:rPr lang="ru-RU" sz="1600" b="1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е1</a:t>
            </a:r>
            <a:r>
              <a:rPr lang="en-US" sz="3600" b="1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)</a:t>
            </a:r>
            <a:r>
              <a:rPr lang="ru-RU" sz="3600" b="1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 -</a:t>
            </a:r>
            <a:r>
              <a:rPr lang="en-US" sz="3600" b="1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 (</a:t>
            </a:r>
            <a:r>
              <a:rPr lang="el-GR" sz="3600" b="1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ω</a:t>
            </a:r>
            <a:r>
              <a:rPr lang="en-US" sz="3600" b="1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t+</a:t>
            </a:r>
            <a:r>
              <a:rPr lang="el-GR" sz="3600" b="1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ψ</a:t>
            </a:r>
            <a:r>
              <a:rPr lang="ru-RU" sz="1600" b="1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е2</a:t>
            </a:r>
            <a:r>
              <a:rPr lang="en-US" sz="3600" b="1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)</a:t>
            </a:r>
            <a:r>
              <a:rPr lang="ru-RU" sz="3600" b="1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 </a:t>
            </a: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= </a:t>
            </a:r>
            <a:r>
              <a:rPr lang="el-GR" sz="3900" b="1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ψ</a:t>
            </a:r>
            <a:r>
              <a:rPr lang="ru-RU" sz="1600" b="1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е1</a:t>
            </a:r>
            <a:r>
              <a:rPr lang="ru-RU" sz="3600" b="1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  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-</a:t>
            </a:r>
            <a:r>
              <a:rPr lang="ru-RU" sz="6600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 </a:t>
            </a:r>
            <a:r>
              <a:rPr lang="el-GR" sz="3600" b="1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ψ</a:t>
            </a:r>
            <a:r>
              <a:rPr lang="ru-RU" sz="1600" b="1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е2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 </a:t>
            </a:r>
            <a:endParaRPr lang="ru-RU" sz="3600" dirty="0">
              <a:solidFill>
                <a:schemeClr val="accent1">
                  <a:lumMod val="50000"/>
                </a:schemeClr>
              </a:solidFill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1B673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Векторная диаграмма</a:t>
            </a:r>
            <a:endParaRPr lang="ru-RU" sz="4000" b="1" dirty="0">
              <a:solidFill>
                <a:srgbClr val="1B673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Векторная диаграмма 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– это совокупность векторов, соответствующих нулевому моменту времени, изображающих синусоидальные ЭДС, напряжение и ток одинаковой частоты</a:t>
            </a:r>
            <a:endParaRPr lang="ru-RU" sz="3600" dirty="0">
              <a:solidFill>
                <a:schemeClr val="accent1">
                  <a:lumMod val="50000"/>
                </a:schemeClr>
              </a:solidFill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1B673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Векторная диаграмма</a:t>
            </a:r>
            <a:endParaRPr lang="ru-RU" sz="4000" b="1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3068960"/>
            <a:ext cx="6768752" cy="25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899592" y="1556792"/>
            <a:ext cx="73448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Примеры векторных диаграмм токов и напряжений</a:t>
            </a:r>
            <a:endParaRPr lang="ru-RU" sz="3600" dirty="0">
              <a:solidFill>
                <a:schemeClr val="accent1">
                  <a:lumMod val="50000"/>
                </a:schemeClr>
              </a:solidFill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cap="all" dirty="0" smtClean="0">
                <a:solidFill>
                  <a:srgbClr val="1B673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Общие сведения</a:t>
            </a:r>
            <a:endParaRPr lang="ru-RU" sz="4000" b="1" cap="all" dirty="0">
              <a:solidFill>
                <a:srgbClr val="1B673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Переменным 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 током (напряжением, ЭДС и т.д.)</a:t>
            </a: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 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называется ток (напряжение, ЭДС и т.д.), изменяющийся во времени.</a:t>
            </a:r>
            <a:endParaRPr lang="ru-RU" sz="3600" b="1" dirty="0">
              <a:solidFill>
                <a:schemeClr val="accent1">
                  <a:lumMod val="50000"/>
                </a:schemeClr>
              </a:solidFill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1B673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Векторная диаграмма</a:t>
            </a:r>
            <a:endParaRPr lang="ru-RU" sz="4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Векторные диаграммы служат для определения соотношений между действующими значениями напряжений и токов</a:t>
            </a:r>
          </a:p>
          <a:p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Векторные диаграммы строятся для действующих значений (уменьшение амплитудного значения в √2 раз)</a:t>
            </a:r>
            <a:endParaRPr lang="ru-RU" sz="3600" dirty="0">
              <a:solidFill>
                <a:schemeClr val="accent1">
                  <a:lumMod val="50000"/>
                </a:schemeClr>
              </a:solidFill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000" b="1" dirty="0" smtClean="0">
                <a:solidFill>
                  <a:srgbClr val="1B673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Метод построения векторных диаграмм позволяет: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sz="3600" dirty="0" smtClean="0">
              <a:solidFill>
                <a:schemeClr val="accent1">
                  <a:lumMod val="50000"/>
                </a:schemeClr>
              </a:solidFill>
              <a:latin typeface="Cambria" pitchFamily="18" charset="0"/>
            </a:endParaRPr>
          </a:p>
          <a:p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- значительно упростить действия над синусоидальными величинами;</a:t>
            </a:r>
          </a:p>
          <a:p>
            <a:endParaRPr lang="ru-RU" sz="3600" dirty="0" smtClean="0">
              <a:solidFill>
                <a:schemeClr val="accent1">
                  <a:lumMod val="50000"/>
                </a:schemeClr>
              </a:solidFill>
              <a:latin typeface="Cambria" pitchFamily="18" charset="0"/>
            </a:endParaRPr>
          </a:p>
          <a:p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- наглядно показать начальные фазы синусоидальных величин и сдвиг фаз между ними;</a:t>
            </a:r>
          </a:p>
          <a:p>
            <a:endParaRPr lang="ru-RU" sz="3600" dirty="0">
              <a:solidFill>
                <a:schemeClr val="accent1">
                  <a:lumMod val="50000"/>
                </a:schemeClr>
              </a:solidFill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000" b="1" dirty="0" smtClean="0">
                <a:solidFill>
                  <a:srgbClr val="1B673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Метод построения векторных диаграмм позволяет:</a:t>
            </a:r>
            <a:endParaRPr lang="ru-RU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ru-RU" dirty="0" smtClean="0"/>
          </a:p>
          <a:p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- сложение и вычитание мгновенных значений величин можно заменить сложением и вычитанием векторов;</a:t>
            </a:r>
          </a:p>
          <a:p>
            <a:endParaRPr lang="ru-RU" sz="3600" dirty="0" smtClean="0">
              <a:solidFill>
                <a:schemeClr val="accent1">
                  <a:lumMod val="50000"/>
                </a:schemeClr>
              </a:solidFill>
              <a:latin typeface="Cambria" pitchFamily="18" charset="0"/>
            </a:endParaRPr>
          </a:p>
          <a:p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- длины векторов соответствуют действующим значениям тока, напряжения и ЭДС</a:t>
            </a:r>
            <a:endParaRPr lang="ru-RU" sz="3600" dirty="0">
              <a:solidFill>
                <a:schemeClr val="accent1">
                  <a:lumMod val="50000"/>
                </a:schemeClr>
              </a:solidFill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1B673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контрольные вопросы</a:t>
            </a:r>
            <a:endParaRPr lang="ru-RU" sz="4000" b="1" dirty="0">
              <a:solidFill>
                <a:srgbClr val="1B673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Какой ток называется переменным?</a:t>
            </a:r>
          </a:p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Перечислите параметры переменного синусоидального тока, назовите единицы измерения.</a:t>
            </a:r>
          </a:p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Что такое действующее значение переменного тока (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эдс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, напряжения и др.)?</a:t>
            </a:r>
          </a:p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Что такое векторная диаграмма?</a:t>
            </a:r>
          </a:p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Каково назначение векторных диаграмм?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1B673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Используемые ресурсы</a:t>
            </a:r>
            <a:endParaRPr lang="ru-RU" sz="4000" b="1" dirty="0">
              <a:solidFill>
                <a:srgbClr val="1B673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628800"/>
            <a:ext cx="8740080" cy="4451325"/>
          </a:xfrm>
        </p:spPr>
        <p:txBody>
          <a:bodyPr/>
          <a:lstStyle/>
          <a:p>
            <a:r>
              <a:rPr lang="en-US" dirty="0" smtClean="0">
                <a:hlinkClick r:id="rId2"/>
              </a:rPr>
              <a:t>http://model.exponenta.ru</a:t>
            </a:r>
            <a:r>
              <a:rPr lang="en-US" dirty="0" smtClean="0">
                <a:hlinkClick r:id="rId2"/>
              </a:rPr>
              <a:t>/</a:t>
            </a:r>
            <a:endParaRPr lang="ru-RU" dirty="0" smtClean="0">
              <a:hlinkClick r:id="rId2"/>
            </a:endParaRPr>
          </a:p>
          <a:p>
            <a:r>
              <a:rPr lang="en-US" dirty="0" smtClean="0">
                <a:hlinkClick r:id="rId2"/>
              </a:rPr>
              <a:t>http://www.treugoma.ru</a:t>
            </a:r>
            <a:r>
              <a:rPr lang="en-US" dirty="0" smtClean="0">
                <a:hlinkClick r:id="rId2"/>
              </a:rPr>
              <a:t>/</a:t>
            </a:r>
            <a:endParaRPr lang="ru-RU" dirty="0" smtClean="0">
              <a:hlinkClick r:id="rId2"/>
            </a:endParaRPr>
          </a:p>
          <a:p>
            <a:r>
              <a:rPr lang="en-US" dirty="0" smtClean="0">
                <a:hlinkClick r:id="rId2"/>
              </a:rPr>
              <a:t>http://www.hardtech.ru/</a:t>
            </a:r>
            <a:endParaRPr lang="ru-RU" dirty="0" smtClean="0">
              <a:hlinkClick r:id="rId2"/>
            </a:endParaRPr>
          </a:p>
          <a:p>
            <a:r>
              <a:rPr lang="en-US" dirty="0" smtClean="0">
                <a:hlinkClick r:id="rId2"/>
              </a:rPr>
              <a:t>http</a:t>
            </a:r>
            <a:r>
              <a:rPr lang="en-US" dirty="0" smtClean="0">
                <a:hlinkClick r:id="rId2"/>
              </a:rPr>
              <a:t>://electroandi.ru</a:t>
            </a:r>
            <a:r>
              <a:rPr lang="en-US" dirty="0" smtClean="0">
                <a:hlinkClick r:id="rId2"/>
              </a:rPr>
              <a:t>/</a:t>
            </a:r>
            <a:endParaRPr lang="ru-RU" dirty="0" smtClean="0"/>
          </a:p>
          <a:p>
            <a:r>
              <a:rPr lang="en-US" dirty="0" smtClean="0">
                <a:hlinkClick r:id="rId3"/>
              </a:rPr>
              <a:t>http://www.ngpedia.ru</a:t>
            </a:r>
            <a:r>
              <a:rPr lang="en-US" dirty="0" smtClean="0">
                <a:hlinkClick r:id="rId3"/>
              </a:rPr>
              <a:t>/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000" b="1" dirty="0" smtClean="0">
                <a:solidFill>
                  <a:srgbClr val="1B673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спасибо за внимание</a:t>
            </a:r>
            <a:endParaRPr lang="ru-RU" sz="4000" b="1" dirty="0">
              <a:solidFill>
                <a:srgbClr val="1B673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  <a:latin typeface="+mn-l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1B673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Общие сведения</a:t>
            </a:r>
            <a:endParaRPr lang="ru-RU" sz="4000" dirty="0">
              <a:solidFill>
                <a:srgbClr val="1B673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Токи, значения которых повторяются через равные промежутки времени в одной и той же последовательности, называются </a:t>
            </a: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периодическими</a:t>
            </a:r>
            <a:endParaRPr lang="ru-RU" sz="3600" dirty="0">
              <a:solidFill>
                <a:schemeClr val="accent1">
                  <a:lumMod val="50000"/>
                </a:schemeClr>
              </a:solidFill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1B673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Общие сведения</a:t>
            </a:r>
            <a:endParaRPr lang="ru-RU" sz="4000" dirty="0">
              <a:solidFill>
                <a:srgbClr val="1B673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Цепями переменного синусоидального тока 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называют электрические цепи, в которых ЭДС, напряжения и токи изменяются во времени по синусоидальному закону</a:t>
            </a:r>
            <a:endParaRPr lang="ru-RU" sz="3600" dirty="0">
              <a:solidFill>
                <a:schemeClr val="accent1">
                  <a:lumMod val="50000"/>
                </a:schemeClr>
              </a:solidFill>
              <a:latin typeface="Cambr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92080" y="4941168"/>
            <a:ext cx="29523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1" dirty="0" err="1" smtClean="0">
                <a:solidFill>
                  <a:schemeClr val="accent1">
                    <a:lumMod val="50000"/>
                  </a:schemeClr>
                </a:solidFill>
              </a:rPr>
              <a:t>i</a:t>
            </a:r>
            <a:r>
              <a:rPr lang="en-US" sz="3600" b="1" i="1" dirty="0" smtClean="0">
                <a:solidFill>
                  <a:schemeClr val="accent1">
                    <a:lumMod val="50000"/>
                  </a:schemeClr>
                </a:solidFill>
              </a:rPr>
              <a:t>= </a:t>
            </a:r>
            <a:r>
              <a:rPr lang="en-US" sz="3600" b="1" i="1" dirty="0" err="1" smtClean="0">
                <a:solidFill>
                  <a:schemeClr val="accent1">
                    <a:lumMod val="50000"/>
                  </a:schemeClr>
                </a:solidFill>
              </a:rPr>
              <a:t>I</a:t>
            </a:r>
            <a:r>
              <a:rPr lang="en-US" sz="2000" b="1" i="1" dirty="0" err="1" smtClean="0">
                <a:solidFill>
                  <a:schemeClr val="accent1">
                    <a:lumMod val="50000"/>
                  </a:schemeClr>
                </a:solidFill>
              </a:rPr>
              <a:t>m</a:t>
            </a:r>
            <a:r>
              <a:rPr lang="en-US" sz="3600" b="1" i="1" dirty="0" err="1" smtClean="0">
                <a:solidFill>
                  <a:schemeClr val="accent1">
                    <a:lumMod val="50000"/>
                  </a:schemeClr>
                </a:solidFill>
              </a:rPr>
              <a:t>sin</a:t>
            </a:r>
            <a:r>
              <a:rPr lang="en-US" sz="3600" b="1" i="1" dirty="0" smtClean="0">
                <a:solidFill>
                  <a:schemeClr val="accent1">
                    <a:lumMod val="50000"/>
                  </a:schemeClr>
                </a:solidFill>
              </a:rPr>
              <a:t>(</a:t>
            </a:r>
            <a:r>
              <a:rPr lang="el-GR" sz="3600" b="1" i="1" dirty="0" smtClean="0">
                <a:solidFill>
                  <a:schemeClr val="accent1">
                    <a:lumMod val="50000"/>
                  </a:schemeClr>
                </a:solidFill>
              </a:rPr>
              <a:t>ω</a:t>
            </a:r>
            <a:r>
              <a:rPr lang="en-US" sz="3600" b="1" i="1" dirty="0" smtClean="0">
                <a:solidFill>
                  <a:schemeClr val="accent1">
                    <a:lumMod val="50000"/>
                  </a:schemeClr>
                </a:solidFill>
              </a:rPr>
              <a:t>t+</a:t>
            </a:r>
            <a:r>
              <a:rPr lang="el-GR" sz="3600" b="1" i="1" dirty="0" smtClean="0">
                <a:solidFill>
                  <a:schemeClr val="accent1">
                    <a:lumMod val="50000"/>
                  </a:schemeClr>
                </a:solidFill>
              </a:rPr>
              <a:t>ψ</a:t>
            </a:r>
            <a:r>
              <a:rPr lang="en-US" sz="3600" b="1" i="1" dirty="0" smtClean="0">
                <a:solidFill>
                  <a:schemeClr val="accent1">
                    <a:lumMod val="50000"/>
                  </a:schemeClr>
                </a:solidFill>
              </a:rPr>
              <a:t>)</a:t>
            </a:r>
            <a:endParaRPr lang="ru-RU" sz="36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4365104"/>
            <a:ext cx="3292971" cy="18607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1B673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Параметры  переменного  тока</a:t>
            </a:r>
            <a:endParaRPr lang="ru-RU" sz="4000" dirty="0">
              <a:solidFill>
                <a:srgbClr val="1B673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4725144"/>
            <a:ext cx="8686800" cy="1874838"/>
          </a:xfrm>
        </p:spPr>
        <p:txBody>
          <a:bodyPr>
            <a:normAutofit/>
          </a:bodyPr>
          <a:lstStyle/>
          <a:p>
            <a:r>
              <a:rPr lang="ru-RU" sz="3600" i="1" dirty="0" err="1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i</a:t>
            </a:r>
            <a:r>
              <a:rPr lang="ru-RU" sz="3600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 —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 мгновенное значение тока,</a:t>
            </a:r>
            <a:r>
              <a:rPr lang="en-US" sz="3600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/>
            </a:r>
            <a:br>
              <a:rPr lang="en-US" sz="3600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</a:br>
            <a:r>
              <a:rPr lang="ru-RU" sz="3600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 </a:t>
            </a:r>
            <a:r>
              <a:rPr lang="ru-RU" sz="3600" i="1" dirty="0" err="1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I</a:t>
            </a:r>
            <a:r>
              <a:rPr lang="ru-RU" sz="2400" i="1" dirty="0" err="1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m</a:t>
            </a:r>
            <a:r>
              <a:rPr lang="ru-RU" sz="3600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 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— его амплитуда, </a:t>
            </a:r>
            <a:r>
              <a:rPr lang="ru-RU" sz="3600" i="1" dirty="0" err="1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ω 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— угловая частота, </a:t>
            </a:r>
            <a:r>
              <a:rPr lang="el-GR" sz="3600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ψ</a:t>
            </a:r>
            <a:r>
              <a:rPr lang="ru-RU" sz="3600" i="1" dirty="0" err="1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 </a:t>
            </a:r>
            <a:r>
              <a:rPr lang="ru-RU" sz="3600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—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 начальная фаза</a:t>
            </a:r>
            <a:endParaRPr lang="ru-RU" sz="3600" dirty="0">
              <a:solidFill>
                <a:schemeClr val="accent1">
                  <a:lumMod val="50000"/>
                </a:schemeClr>
              </a:solidFill>
              <a:latin typeface="Cambr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436096" y="2564904"/>
            <a:ext cx="33843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err="1" smtClean="0">
                <a:solidFill>
                  <a:schemeClr val="accent1">
                    <a:lumMod val="50000"/>
                  </a:schemeClr>
                </a:solidFill>
              </a:rPr>
              <a:t>i</a:t>
            </a:r>
            <a:r>
              <a:rPr lang="en-US" sz="3200" b="1" i="1" dirty="0" smtClean="0">
                <a:solidFill>
                  <a:schemeClr val="accent1">
                    <a:lumMod val="50000"/>
                  </a:schemeClr>
                </a:solidFill>
              </a:rPr>
              <a:t>= </a:t>
            </a:r>
            <a:r>
              <a:rPr lang="en-US" sz="3200" b="1" i="1" dirty="0" err="1" smtClean="0">
                <a:solidFill>
                  <a:schemeClr val="accent1">
                    <a:lumMod val="50000"/>
                  </a:schemeClr>
                </a:solidFill>
              </a:rPr>
              <a:t>I</a:t>
            </a:r>
            <a:r>
              <a:rPr lang="en-US" sz="1600" b="1" i="1" dirty="0" err="1" smtClean="0">
                <a:solidFill>
                  <a:schemeClr val="accent1">
                    <a:lumMod val="50000"/>
                  </a:schemeClr>
                </a:solidFill>
              </a:rPr>
              <a:t>m</a:t>
            </a:r>
            <a:r>
              <a:rPr lang="ru-RU" sz="1600" b="1" i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200" b="1" i="1" dirty="0" smtClean="0">
                <a:solidFill>
                  <a:schemeClr val="accent1">
                    <a:lumMod val="50000"/>
                  </a:schemeClr>
                </a:solidFill>
              </a:rPr>
              <a:t>sin</a:t>
            </a:r>
            <a:r>
              <a:rPr lang="ru-RU" sz="3200" b="1" i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200" b="1" i="1" dirty="0" smtClean="0">
                <a:solidFill>
                  <a:schemeClr val="accent1">
                    <a:lumMod val="50000"/>
                  </a:schemeClr>
                </a:solidFill>
              </a:rPr>
              <a:t>(</a:t>
            </a:r>
            <a:r>
              <a:rPr lang="el-GR" sz="3200" b="1" i="1" dirty="0" smtClean="0">
                <a:solidFill>
                  <a:schemeClr val="accent1">
                    <a:lumMod val="50000"/>
                  </a:schemeClr>
                </a:solidFill>
              </a:rPr>
              <a:t>ω</a:t>
            </a:r>
            <a:r>
              <a:rPr lang="en-US" sz="3200" b="1" i="1" dirty="0" smtClean="0">
                <a:solidFill>
                  <a:schemeClr val="accent1">
                    <a:lumMod val="50000"/>
                  </a:schemeClr>
                </a:solidFill>
              </a:rPr>
              <a:t>t+</a:t>
            </a:r>
            <a:r>
              <a:rPr lang="el-GR" sz="3200" b="1" i="1" dirty="0" smtClean="0">
                <a:solidFill>
                  <a:schemeClr val="accent1">
                    <a:lumMod val="50000"/>
                  </a:schemeClr>
                </a:solidFill>
              </a:rPr>
              <a:t>ψ</a:t>
            </a:r>
            <a:r>
              <a:rPr lang="en-US" sz="3200" b="1" i="1" dirty="0" smtClean="0">
                <a:solidFill>
                  <a:schemeClr val="accent1">
                    <a:lumMod val="50000"/>
                  </a:schemeClr>
                </a:solidFill>
              </a:rPr>
              <a:t>)</a:t>
            </a:r>
            <a:endParaRPr lang="ru-RU" sz="32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3074" name="Picture 2" descr="C:\Documents and Settings\All Users\Документы\Мои рисунки\image002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484784"/>
            <a:ext cx="4680520" cy="30243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1B673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Параметры  переменного  тока</a:t>
            </a:r>
            <a:endParaRPr lang="ru-RU" sz="4000" dirty="0">
              <a:solidFill>
                <a:srgbClr val="1B673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124744"/>
            <a:ext cx="8686800" cy="4525963"/>
          </a:xfrm>
        </p:spPr>
        <p:txBody>
          <a:bodyPr>
            <a:normAutofit lnSpcReduction="10000"/>
          </a:bodyPr>
          <a:lstStyle/>
          <a:p>
            <a:endParaRPr lang="ru-RU" b="1" dirty="0" smtClean="0">
              <a:solidFill>
                <a:schemeClr val="accent1">
                  <a:lumMod val="50000"/>
                </a:schemeClr>
              </a:solidFill>
              <a:latin typeface="Cambria" pitchFamily="18" charset="0"/>
            </a:endParaRPr>
          </a:p>
          <a:p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Мгновенное значение тока </a:t>
            </a:r>
            <a:r>
              <a:rPr lang="en-US" sz="3600" b="1" i="1" dirty="0" err="1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i</a:t>
            </a:r>
            <a:r>
              <a:rPr lang="en-US" sz="3600" b="1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 </a:t>
            </a:r>
            <a:r>
              <a:rPr lang="en-US" sz="3600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(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напряжения </a:t>
            </a:r>
            <a:r>
              <a:rPr lang="en-US" sz="3600" b="1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u</a:t>
            </a:r>
            <a:r>
              <a:rPr lang="ru-RU" sz="3600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, </a:t>
            </a:r>
            <a:r>
              <a:rPr lang="ru-RU" sz="3600" dirty="0" err="1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э.д.с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. </a:t>
            </a:r>
            <a:r>
              <a:rPr lang="ru-RU" sz="3600" b="1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е</a:t>
            </a:r>
            <a:r>
              <a:rPr lang="en-US" sz="3600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)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 </a:t>
            </a:r>
            <a:r>
              <a:rPr lang="en-US" sz="3600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–</a:t>
            </a:r>
            <a:r>
              <a:rPr lang="en-US" sz="3600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 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значение в любой момент времени</a:t>
            </a:r>
          </a:p>
          <a:p>
            <a:endParaRPr lang="ru-RU" b="1" dirty="0" smtClean="0">
              <a:solidFill>
                <a:schemeClr val="accent1">
                  <a:lumMod val="50000"/>
                </a:schemeClr>
              </a:solidFill>
              <a:latin typeface="Cambria" pitchFamily="18" charset="0"/>
            </a:endParaRPr>
          </a:p>
          <a:p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Амплитудное значение 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тока </a:t>
            </a:r>
            <a:r>
              <a:rPr lang="en-US" sz="3600" b="1" i="1" dirty="0" err="1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I</a:t>
            </a:r>
            <a:r>
              <a:rPr lang="en-US" sz="2000" b="1" i="1" dirty="0" err="1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m</a:t>
            </a:r>
            <a:r>
              <a:rPr lang="en-US" sz="3600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 (</a:t>
            </a:r>
            <a:r>
              <a:rPr lang="en-US" sz="3600" b="1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U</a:t>
            </a:r>
            <a:r>
              <a:rPr lang="en-US" sz="2000" b="1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m</a:t>
            </a:r>
            <a:r>
              <a:rPr lang="ru-RU" sz="3600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, </a:t>
            </a:r>
            <a:r>
              <a:rPr lang="ru-RU" sz="3600" b="1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Е</a:t>
            </a:r>
            <a:r>
              <a:rPr lang="en-US" sz="2000" b="1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m</a:t>
            </a:r>
            <a:r>
              <a:rPr lang="en-US" sz="3600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) – 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максимальное амплитудное значение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1B673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Параметры  переменного  тока</a:t>
            </a:r>
            <a:endParaRPr lang="ru-RU" sz="4000" dirty="0">
              <a:solidFill>
                <a:srgbClr val="1B673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340768"/>
            <a:ext cx="8686800" cy="4525963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Период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 </a:t>
            </a:r>
            <a:r>
              <a:rPr lang="ru-RU" sz="3600" b="1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Т</a:t>
            </a:r>
            <a:r>
              <a:rPr lang="ru-RU" sz="3600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 –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 промежуток времени, в течение которого ток совершает полное колебание и принимает прежнее по величине и знаку мгновенное значение. </a:t>
            </a:r>
          </a:p>
          <a:p>
            <a:pPr>
              <a:buNone/>
            </a:pP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    Единицы измерения: - секунда (с);</a:t>
            </a:r>
            <a:b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</a:b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                                     - миллисекунда (мс);</a:t>
            </a:r>
          </a:p>
          <a:p>
            <a:pPr>
              <a:buNone/>
            </a:pP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                                        - микросекунда (мкс) </a:t>
            </a:r>
            <a:endParaRPr lang="ru-RU" sz="3600" dirty="0">
              <a:solidFill>
                <a:schemeClr val="accent1">
                  <a:lumMod val="50000"/>
                </a:schemeClr>
              </a:solidFill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1B673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Параметры  переменного  тока</a:t>
            </a:r>
            <a:endParaRPr lang="ru-RU" sz="4000" dirty="0">
              <a:solidFill>
                <a:srgbClr val="1B673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pic>
        <p:nvPicPr>
          <p:cNvPr id="1028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2348880"/>
            <a:ext cx="7488832" cy="4176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Box 7"/>
          <p:cNvSpPr txBox="1"/>
          <p:nvPr/>
        </p:nvSpPr>
        <p:spPr>
          <a:xfrm>
            <a:off x="539552" y="1700808"/>
            <a:ext cx="76328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Амплитуда и период</a:t>
            </a:r>
            <a:endParaRPr lang="ru-RU" sz="3600" dirty="0">
              <a:solidFill>
                <a:schemeClr val="accent1">
                  <a:lumMod val="50000"/>
                </a:schemeClr>
              </a:solidFill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1B673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Параметры  переменного  тока</a:t>
            </a:r>
            <a:endParaRPr lang="ru-RU" sz="4000" dirty="0">
              <a:solidFill>
                <a:srgbClr val="1B673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Угловая частота </a:t>
            </a:r>
            <a:r>
              <a:rPr lang="el-GR" sz="3600" b="1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ω</a:t>
            </a:r>
            <a:r>
              <a:rPr lang="ru-RU" sz="3600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 – 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характеризует скорость вращения катушки генератора в магнитном поле </a:t>
            </a:r>
            <a:b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</a:b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                        </a:t>
            </a:r>
            <a:b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</a:b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                           </a:t>
            </a:r>
            <a:r>
              <a:rPr lang="el-GR" sz="3600" b="1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ω</a:t>
            </a:r>
            <a:r>
              <a:rPr lang="ru-RU" sz="3600" b="1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 =2</a:t>
            </a:r>
            <a:r>
              <a:rPr lang="el-GR" sz="3600" b="1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π</a:t>
            </a:r>
            <a:r>
              <a:rPr lang="ru-RU" sz="3600" b="1" i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/Т</a:t>
            </a: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    </a:t>
            </a:r>
          </a:p>
          <a:p>
            <a:pPr>
              <a:buNone/>
            </a:pP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      </a:t>
            </a:r>
            <a:b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</a:b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Cambria" pitchFamily="18" charset="0"/>
              </a:rPr>
              <a:t>Единицы измерения: рад/с</a:t>
            </a:r>
            <a:endParaRPr lang="ru-RU" sz="3600" dirty="0">
              <a:solidFill>
                <a:schemeClr val="accent1">
                  <a:lumMod val="50000"/>
                </a:schemeClr>
              </a:solidFill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560</TotalTime>
  <Words>555</Words>
  <Application>Microsoft Office PowerPoint</Application>
  <PresentationFormat>Экран (4:3)</PresentationFormat>
  <Paragraphs>77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Трек</vt:lpstr>
      <vt:lpstr>Однофазный синусоидальный ток </vt:lpstr>
      <vt:lpstr>Общие сведения</vt:lpstr>
      <vt:lpstr>Общие сведения</vt:lpstr>
      <vt:lpstr>Общие сведения</vt:lpstr>
      <vt:lpstr>Параметры  переменного  тока</vt:lpstr>
      <vt:lpstr>Параметры  переменного  тока</vt:lpstr>
      <vt:lpstr>Параметры  переменного  тока</vt:lpstr>
      <vt:lpstr>Параметры  переменного  тока</vt:lpstr>
      <vt:lpstr>Параметры  переменного  тока</vt:lpstr>
      <vt:lpstr>Параметры  переменного  тока</vt:lpstr>
      <vt:lpstr>Параметры  переменного  тока</vt:lpstr>
      <vt:lpstr>Параметры  переменного  тока</vt:lpstr>
      <vt:lpstr>Параметры  переменного  тока</vt:lpstr>
      <vt:lpstr>Параметры  переменного  тока</vt:lpstr>
      <vt:lpstr>Параметры  переменного  тока</vt:lpstr>
      <vt:lpstr>Параметры  переменного  тока</vt:lpstr>
      <vt:lpstr>Параметры  переменного  тока</vt:lpstr>
      <vt:lpstr>Векторная диаграмма</vt:lpstr>
      <vt:lpstr>Векторная диаграмма</vt:lpstr>
      <vt:lpstr>Векторная диаграмма</vt:lpstr>
      <vt:lpstr>Метод построения векторных диаграмм позволяет:</vt:lpstr>
      <vt:lpstr>Метод построения векторных диаграмм позволяет:</vt:lpstr>
      <vt:lpstr>контрольные вопросы</vt:lpstr>
      <vt:lpstr>Используемые ресурсы</vt:lpstr>
      <vt:lpstr>спасибо за внимание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UserXP</cp:lastModifiedBy>
  <cp:revision>52</cp:revision>
  <dcterms:modified xsi:type="dcterms:W3CDTF">2014-04-28T18:20:37Z</dcterms:modified>
</cp:coreProperties>
</file>