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296" r:id="rId3"/>
    <p:sldId id="272" r:id="rId4"/>
    <p:sldId id="287" r:id="rId5"/>
    <p:sldId id="289" r:id="rId6"/>
    <p:sldId id="273" r:id="rId7"/>
    <p:sldId id="274" r:id="rId8"/>
    <p:sldId id="288" r:id="rId9"/>
    <p:sldId id="275" r:id="rId10"/>
    <p:sldId id="276" r:id="rId11"/>
    <p:sldId id="277" r:id="rId12"/>
    <p:sldId id="278" r:id="rId13"/>
    <p:sldId id="280" r:id="rId14"/>
    <p:sldId id="281" r:id="rId15"/>
    <p:sldId id="282" r:id="rId16"/>
    <p:sldId id="285" r:id="rId17"/>
    <p:sldId id="283" r:id="rId18"/>
    <p:sldId id="284" r:id="rId19"/>
    <p:sldId id="290" r:id="rId20"/>
    <p:sldId id="291" r:id="rId21"/>
    <p:sldId id="279" r:id="rId22"/>
    <p:sldId id="265" r:id="rId23"/>
    <p:sldId id="267" r:id="rId24"/>
    <p:sldId id="292" r:id="rId25"/>
    <p:sldId id="269" r:id="rId26"/>
    <p:sldId id="293" r:id="rId27"/>
    <p:sldId id="271" r:id="rId28"/>
    <p:sldId id="294" r:id="rId29"/>
    <p:sldId id="295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0151E91-E1BB-41C0-B330-B3871DEE4CB9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2ED1F8C-AF13-4DF3-87B6-4FEBA2E83B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151E91-E1BB-41C0-B330-B3871DEE4CB9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ED1F8C-AF13-4DF3-87B6-4FEBA2E83B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0151E91-E1BB-41C0-B330-B3871DEE4CB9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2ED1F8C-AF13-4DF3-87B6-4FEBA2E83B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151E91-E1BB-41C0-B330-B3871DEE4CB9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ED1F8C-AF13-4DF3-87B6-4FEBA2E83B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0151E91-E1BB-41C0-B330-B3871DEE4CB9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2ED1F8C-AF13-4DF3-87B6-4FEBA2E83B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151E91-E1BB-41C0-B330-B3871DEE4CB9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ED1F8C-AF13-4DF3-87B6-4FEBA2E83B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151E91-E1BB-41C0-B330-B3871DEE4CB9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ED1F8C-AF13-4DF3-87B6-4FEBA2E83B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151E91-E1BB-41C0-B330-B3871DEE4CB9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ED1F8C-AF13-4DF3-87B6-4FEBA2E83B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0151E91-E1BB-41C0-B330-B3871DEE4CB9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ED1F8C-AF13-4DF3-87B6-4FEBA2E83B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151E91-E1BB-41C0-B330-B3871DEE4CB9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ED1F8C-AF13-4DF3-87B6-4FEBA2E83B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151E91-E1BB-41C0-B330-B3871DEE4CB9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ED1F8C-AF13-4DF3-87B6-4FEBA2E83B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0151E91-E1BB-41C0-B330-B3871DEE4CB9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2ED1F8C-AF13-4DF3-87B6-4FEBA2E83BB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ehelp.ru/" TargetMode="External"/><Relationship Id="rId2" Type="http://schemas.openxmlformats.org/officeDocument/2006/relationships/hyperlink" Target="http://www.ups-info.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dvo.sut.ru/" TargetMode="External"/><Relationship Id="rId4" Type="http://schemas.openxmlformats.org/officeDocument/2006/relationships/hyperlink" Target="http://www.induction.ru/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412776"/>
            <a:ext cx="6512511" cy="1872208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4400" dirty="0" smtClean="0"/>
              <a:t>Нелинейные </a:t>
            </a:r>
            <a:r>
              <a:rPr lang="ru-RU" sz="4400" dirty="0" smtClean="0"/>
              <a:t>элементы электрических цепей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39952" y="5373216"/>
            <a:ext cx="3888432" cy="1296144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ru-RU" dirty="0" smtClean="0">
                <a:solidFill>
                  <a:srgbClr val="7030A0"/>
                </a:solidFill>
              </a:rPr>
              <a:t>Преподаватель НКСЭ</a:t>
            </a:r>
          </a:p>
          <a:p>
            <a:pPr marL="0" indent="0" algn="r">
              <a:buNone/>
            </a:pPr>
            <a:r>
              <a:rPr lang="ru-RU" dirty="0" smtClean="0">
                <a:solidFill>
                  <a:srgbClr val="7030A0"/>
                </a:solidFill>
              </a:rPr>
              <a:t>Кривоносова Н.В.</a:t>
            </a:r>
          </a:p>
          <a:p>
            <a:pPr marL="0" indent="0" algn="r">
              <a:buNone/>
            </a:pPr>
            <a:endParaRPr lang="ru-RU" dirty="0" smtClean="0"/>
          </a:p>
          <a:p>
            <a:pPr marL="0" indent="0" algn="r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1212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Классификация нелинейных элементов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2708920"/>
            <a:ext cx="7239000" cy="484632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Нелинейные 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элементы можно разделить на 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инерционные 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и </a:t>
            </a:r>
            <a:r>
              <a:rPr lang="ru-RU" sz="3200" b="1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безынерционные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. </a:t>
            </a:r>
            <a:endParaRPr lang="ru-RU" sz="3200" b="1" dirty="0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  <a:p>
            <a:pPr>
              <a:buNone/>
            </a:pP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 </a:t>
            </a:r>
            <a:endParaRPr lang="ru-RU" sz="3200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Классификация нелинейных элементов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35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Инерционными</a:t>
            </a:r>
            <a:r>
              <a:rPr lang="ru-RU" sz="35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называются элементы, характеристики которых зависят от скорости изменения переменных.</a:t>
            </a:r>
            <a:br>
              <a:rPr lang="ru-RU" sz="35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</a:br>
            <a:r>
              <a:rPr lang="ru-RU" sz="35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Для таких элементов </a:t>
            </a:r>
            <a:r>
              <a:rPr lang="ru-RU" sz="35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статические характеристики,</a:t>
            </a:r>
            <a:r>
              <a:rPr lang="ru-RU" sz="35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 определяющие зависимость между действующими значениями переменных, </a:t>
            </a:r>
            <a:r>
              <a:rPr lang="ru-RU" sz="3500" u="sng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отличаются </a:t>
            </a:r>
            <a:r>
              <a:rPr lang="ru-RU" sz="35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от </a:t>
            </a:r>
            <a:r>
              <a:rPr lang="ru-RU" sz="35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динамических характеристик,</a:t>
            </a:r>
            <a:r>
              <a:rPr lang="ru-RU" sz="35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 устанавливающих взаимосвязь между мгновенными значениями переменных.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Классификация нелинейных элементов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Безынерционными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называются элементы, характеристики которых не зависят от скорости изменения переменных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.</a:t>
            </a:r>
            <a:b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</a:b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Для таких элементов 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статические и динамические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характеристики </a:t>
            </a:r>
            <a:r>
              <a:rPr lang="ru-RU" sz="3200" u="sng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совпадают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.</a:t>
            </a:r>
            <a:endParaRPr lang="ru-RU" sz="3200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Классификация нелинейных элементов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Понятия инерционных и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безынерционных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элементов относительны: элемент может рассматриваться как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безынерционный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в допустимом (ограниченном сверху) диапазоне частот, при выходе за пределы которого он переходит в разряд инерционных.</a:t>
            </a:r>
            <a:endParaRPr lang="ru-RU" sz="3200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Классификация нелинейных элементов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011680"/>
            <a:ext cx="7239000" cy="4846320"/>
          </a:xfrm>
        </p:spPr>
        <p:txBody>
          <a:bodyPr/>
          <a:lstStyle/>
          <a:p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В зависимости от вида характеристик различают нелинейные элементы с 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симметричными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 и  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несимметричными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 характеристиками.</a:t>
            </a: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Классификация нелинейных элементов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Симметричной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называется характеристика, не зависящая от направления определяющих ее величин, т.е. имеющая симметрию относительно начала системы 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координат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F(x)=-F(-x)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. </a:t>
            </a:r>
            <a:endParaRPr lang="en-US" sz="3200" dirty="0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Для 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несимметричной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характеристики это условие не выполняется, т.е. 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F(x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)≠-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F(-x)</a:t>
            </a:r>
            <a:endParaRPr lang="ru-RU" sz="3200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Классификация нелинейных элементов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00808"/>
            <a:ext cx="3248025" cy="394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995936" y="3068960"/>
            <a:ext cx="4104456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а</a:t>
            </a:r>
            <a:r>
              <a:rPr lang="ru-RU" sz="3000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, в –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симметричные ВАХ</a:t>
            </a:r>
          </a:p>
          <a:p>
            <a:endParaRPr lang="ru-RU" sz="2800" i="1" dirty="0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б, г –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несимметричные ВАХ</a:t>
            </a:r>
            <a:endParaRPr lang="ru-RU" sz="2800" i="1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Классификация нелинейных элементов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84784"/>
            <a:ext cx="7239000" cy="4846320"/>
          </a:xfrm>
        </p:spPr>
        <p:txBody>
          <a:bodyPr>
            <a:noAutofit/>
          </a:bodyPr>
          <a:lstStyle/>
          <a:p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По типу характеристики можно также разделить все нелинейные элементы на 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элементы</a:t>
            </a: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с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 </a:t>
            </a:r>
            <a:r>
              <a:rPr lang="ru-RU" sz="30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однозначной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  и </a:t>
            </a:r>
            <a:r>
              <a:rPr lang="ru-RU" sz="30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неоднозначной характеристиками</a:t>
            </a:r>
            <a:r>
              <a:rPr lang="ru-RU" sz="30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.</a:t>
            </a:r>
            <a:endParaRPr lang="en-US" sz="3000" b="1" dirty="0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ru-RU" sz="30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Однозначной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называется характеристика 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, 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у которой каждому значению </a:t>
            </a:r>
            <a:r>
              <a:rPr lang="ru-RU" sz="3600" b="1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х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соответствует единственное значение </a:t>
            </a:r>
            <a:r>
              <a:rPr lang="ru-RU" sz="3600" b="1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y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и наоборот. </a:t>
            </a:r>
            <a:endParaRPr lang="en-US" sz="3000" dirty="0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В 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случае </a:t>
            </a:r>
            <a:r>
              <a:rPr lang="ru-RU" sz="30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неоднозначной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характеристики каким-то значениям </a:t>
            </a:r>
            <a:r>
              <a:rPr lang="ru-RU" sz="3600" b="1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х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может соответствовать два или более значения  </a:t>
            </a:r>
            <a:r>
              <a:rPr lang="ru-RU" sz="3200" b="1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y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 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или наоборот.</a:t>
            </a:r>
            <a:endParaRPr lang="ru-RU" sz="3000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Классификация нелинейных элементов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Все 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нелинейные элементы можно разделить на </a:t>
            </a:r>
            <a:r>
              <a:rPr lang="ru-RU" sz="30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управляемые 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и </a:t>
            </a:r>
            <a:r>
              <a:rPr lang="ru-RU" sz="30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неуправляемые. 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В отличие от неуправляемых управляемые нелинейные элементы (обычно трех- и </a:t>
            </a:r>
            <a:r>
              <a:rPr lang="ru-RU" sz="3000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многополюсники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) содержат </a:t>
            </a:r>
            <a:r>
              <a:rPr lang="ru-RU" sz="3000" u="sng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управляющие каналы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, изменяя напряжение, ток, световой поток и др. в которых, изменяют их основные 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характеристики.</a:t>
            </a:r>
            <a:endParaRPr lang="ru-RU" sz="3000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Классификация нелинейных элементов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u="sng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Примеры неуправляемых </a:t>
            </a:r>
            <a:r>
              <a:rPr lang="ru-RU" sz="3200" u="sng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нелинейных элементов: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лампы накаливания, электрическая дуга, бареттер, 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стабилитрон, 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нелинейное полупроводниковое 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сопротивление, 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диоды и др. </a:t>
            </a:r>
            <a:endParaRPr lang="ru-RU" sz="3200" dirty="0" smtClean="0">
              <a:solidFill>
                <a:schemeClr val="tx2">
                  <a:lumMod val="50000"/>
                </a:schemeClr>
              </a:solidFill>
              <a:latin typeface="Arial Narrow" pitchFamily="34" charset="0"/>
              <a:cs typeface="Times New Roman" pitchFamily="18" charset="0"/>
            </a:endParaRPr>
          </a:p>
          <a:p>
            <a:r>
              <a:rPr lang="ru-RU" sz="3200" u="sng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Примеры </a:t>
            </a:r>
            <a:r>
              <a:rPr lang="ru-RU" sz="3200" u="sng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управляемых  </a:t>
            </a:r>
            <a:r>
              <a:rPr lang="ru-RU" sz="3200" u="sng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нелинейных элементов: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электронные лампы, транзисторы, 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тиристоры и др.</a:t>
            </a:r>
            <a:endParaRPr lang="ru-RU" sz="3200" dirty="0" smtClean="0">
              <a:solidFill>
                <a:schemeClr val="tx2">
                  <a:lumMod val="50000"/>
                </a:schemeClr>
              </a:solidFill>
              <a:latin typeface="Arial Narrow" pitchFamily="34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1667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7239000" cy="5475008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Нелинейные элементы</a:t>
            </a:r>
          </a:p>
          <a:p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Вольт-амперные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характеристики (ВАХ) нелинейных элементов</a:t>
            </a:r>
          </a:p>
          <a:p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Классификация нелинейных элементов</a:t>
            </a:r>
          </a:p>
          <a:p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Нелинейные электрические цепи</a:t>
            </a:r>
          </a:p>
          <a:p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Методы расчета нелинейных цепей</a:t>
            </a:r>
          </a:p>
          <a:p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Графический метод расчета нелинейных цепей постоянного тока</a:t>
            </a:r>
          </a:p>
          <a:p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Вопросы</a:t>
            </a:r>
          </a:p>
          <a:p>
            <a:endParaRPr lang="ru-RU" sz="3200" dirty="0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  <a:p>
            <a:endParaRPr lang="ru-RU" sz="3200" dirty="0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  <a:p>
            <a:endParaRPr lang="ru-RU" sz="3200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Нелинейные электрические цепи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Нелинейными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 называются электрические цепи, содержащие нелинейные элементы</a:t>
            </a:r>
          </a:p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2983" y="3212976"/>
            <a:ext cx="6859891" cy="1628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Методы расчета нелинейных цепей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Общих методов расчета нелинейных цепей не существует. Известные приемы и способы имеют различные возможности и области применения. В общем случае при анализе нелинейной цепи описывающая ее </a:t>
            </a:r>
            <a:r>
              <a:rPr lang="ru-RU" sz="3000" u="sng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система нелинейных уравнений может быть решена следующими методами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:</a:t>
            </a:r>
          </a:p>
          <a:p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графическими;</a:t>
            </a:r>
          </a:p>
          <a:p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аналитическими;</a:t>
            </a:r>
          </a:p>
          <a:p>
            <a:r>
              <a:rPr lang="ru-RU" sz="3000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графо-аналитическими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;</a:t>
            </a:r>
          </a:p>
          <a:p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итерационными.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Графический метод расчета</a:t>
            </a:r>
            <a:r>
              <a:rPr lang="ru-RU" sz="2800" dirty="0" smtClean="0"/>
              <a:t> нелинейных</a:t>
            </a:r>
            <a:r>
              <a:rPr lang="ru-RU" sz="2800" dirty="0" smtClean="0"/>
              <a:t> </a:t>
            </a:r>
            <a:r>
              <a:rPr lang="ru-RU" sz="2800" dirty="0" smtClean="0"/>
              <a:t>цепей постоянного тока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8580" indent="0">
              <a:buNone/>
            </a:pP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При использовании этих методов задача решается </a:t>
            </a:r>
            <a:r>
              <a:rPr lang="ru-RU" sz="3000" u="sng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путем графических построений 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на плоскости. При этом характеристики всех ветвей цепи следует записать в функции одного общего аргумента. Благодаря этому система уравнений сводится к одному нелинейному уравнению с одним неизвестным. Формально при расчете </a:t>
            </a:r>
            <a:r>
              <a:rPr lang="ru-RU" sz="30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различают цепи с последовательным, параллельным и смешанным соединениями.</a:t>
            </a:r>
            <a:endParaRPr lang="ru-RU" sz="3000" b="1" dirty="0">
              <a:solidFill>
                <a:schemeClr val="tx2">
                  <a:lumMod val="50000"/>
                </a:schemeClr>
              </a:solidFill>
              <a:latin typeface="Arial Narrow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360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20040"/>
            <a:ext cx="7848872" cy="876712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Графический метод расчета нелинейных цепей постоянного тока</a:t>
            </a:r>
            <a:endParaRPr lang="ru-RU" sz="28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716016" y="2332037"/>
            <a:ext cx="3448432" cy="340121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а  - схема последовательного соединения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двух нелинейных элементов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НЭ1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и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НЭ2</a:t>
            </a:r>
          </a:p>
          <a:p>
            <a:pPr marL="68580" indent="0">
              <a:buNone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б -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характеристики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I(U1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)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 и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I(U2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)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для НЭ1 и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НЭ2 соответственно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420888"/>
            <a:ext cx="4176464" cy="3011415"/>
          </a:xfrm>
        </p:spPr>
      </p:pic>
      <p:sp>
        <p:nvSpPr>
          <p:cNvPr id="6" name="TextBox 5"/>
          <p:cNvSpPr txBox="1"/>
          <p:nvPr/>
        </p:nvSpPr>
        <p:spPr>
          <a:xfrm>
            <a:off x="251520" y="1412776"/>
            <a:ext cx="7848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Цепи с последовательным </a:t>
            </a:r>
            <a:r>
              <a:rPr lang="ru-RU" sz="30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соединением нелинейных </a:t>
            </a:r>
            <a:r>
              <a:rPr lang="ru-RU" sz="30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резистивных элементов</a:t>
            </a:r>
            <a:endParaRPr lang="ru-RU" sz="3000" b="1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589240"/>
            <a:ext cx="817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При последовательном соединении нелинейных резисторов в качестве общего аргумента принимается ток, протекающий через последовательно соединенные элементы. 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8989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028384" cy="804704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Графический метод расчета нелинейных цепей постоянного тока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-396552" y="2060848"/>
            <a:ext cx="8640960" cy="4536504"/>
          </a:xfrm>
        </p:spPr>
        <p:txBody>
          <a:bodyPr>
            <a:normAutofit fontScale="92500" lnSpcReduction="20000"/>
          </a:bodyPr>
          <a:lstStyle/>
          <a:p>
            <a:pPr lvl="1">
              <a:buNone/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 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По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заданным ВАХ   отдельных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нелинейных резистивных элементов </a:t>
            </a:r>
            <a:r>
              <a:rPr lang="en-US" sz="28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U1(I)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,</a:t>
            </a:r>
            <a:r>
              <a:rPr lang="en-US" sz="28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U2(I)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в системе декартовых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координат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U-I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   строится результирующая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зависимость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U(I)=∑U</a:t>
            </a:r>
            <a:r>
              <a:rPr lang="en-US" sz="22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n</a:t>
            </a:r>
            <a:r>
              <a:rPr lang="en-US" sz="26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(</a:t>
            </a:r>
            <a:r>
              <a:rPr lang="en-US" sz="26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I</a:t>
            </a:r>
            <a:r>
              <a:rPr lang="en-US" sz="26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)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(рис б).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Затем на оси напряжений откладывается точка, соответствующая в выбранном масштабе заданной величине напряжения на входе цепи, из которой восстанавливается перпендикуляр до пересечения с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зависимостью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U(I)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.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Из точки пересечения перпендикуляра с кривой </a:t>
            </a:r>
            <a:r>
              <a:rPr lang="en-US" sz="28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U(I)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  опускается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ортогональ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на ось токов – полученная точка соответствует искомому току в цепи, по найденному значению которого с использованием зависимостей </a:t>
            </a:r>
            <a:r>
              <a:rPr lang="en-US" sz="28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U1(I)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и</a:t>
            </a:r>
            <a:r>
              <a:rPr lang="en-US" sz="28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U2(I)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 определяются напряжения  </a:t>
            </a:r>
            <a:r>
              <a:rPr lang="en-US" sz="28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U1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и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U2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 на отдельных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нелинейных резистивных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элементах.</a:t>
            </a:r>
            <a:endParaRPr lang="ru-RU" sz="2800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1052736"/>
            <a:ext cx="712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Цепи с последовательным соединением нелинейных резистивных элементов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028384" cy="1008112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Графический метод расчета нелинейных цепей постоянного тока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211960" y="2420888"/>
            <a:ext cx="3880480" cy="2304256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а  - схема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параллельного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соединения двух нелинейных элементов НЭ1 и НЭ2</a:t>
            </a:r>
          </a:p>
          <a:p>
            <a:pPr marL="68580" indent="0">
              <a:buNone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б - характеристики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I(U1)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 и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 I(U2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) для НЭ1 и НЭ2 соответственно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276872"/>
            <a:ext cx="3816424" cy="2592288"/>
          </a:xfrm>
        </p:spPr>
      </p:pic>
      <p:sp>
        <p:nvSpPr>
          <p:cNvPr id="7" name="TextBox 6"/>
          <p:cNvSpPr txBox="1"/>
          <p:nvPr/>
        </p:nvSpPr>
        <p:spPr>
          <a:xfrm>
            <a:off x="323528" y="1052736"/>
            <a:ext cx="770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Цепи с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параллельным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соединением нелинейных резистивных элементов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5085184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При параллельном соединении нелинейных резисторов в качестве общего аргумента принимается напряжение, приложенное к параллельно соединенным элементам.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0726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7776864" cy="980728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Графический метод расчета нелинейных цепей постоянного тока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2060848"/>
            <a:ext cx="7848872" cy="479715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   По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заданным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ВАХ 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I1(U), I2(U)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   отдельных резисторов в системе декартовых координат  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U-I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 строится результирующая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зависимость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I(U)=∑I</a:t>
            </a:r>
            <a:r>
              <a:rPr lang="en-US" sz="20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n</a:t>
            </a:r>
            <a:r>
              <a:rPr lang="en-US" sz="24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(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U)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.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Затем на оси токов откладывается точка, соответствующая в выбранном масштабе заданной величине тока источника на входе цепи (при наличии на входе цепи источника напряжения задача решается сразу путем восстановления перпендикуляра из точки, соответствующей заданному напряжению источника, до пересечения с ВАХ  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I</a:t>
            </a:r>
            <a:r>
              <a:rPr lang="en-US" sz="20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n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(U)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из которой восстанавливается перпендикуляр до пересечения с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зависимостью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I(U)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.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Из точки пересечения перпендикуляра с кривой 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I(U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)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 опускается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ортогональ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на ось напряжений – полученная точка соответствует напряжению на нелинейных резисторах, по найденному значению которого с использованием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зависимостей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I</a:t>
            </a:r>
            <a:r>
              <a:rPr lang="en-US" sz="20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n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(U)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  определяются токи 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I</a:t>
            </a:r>
            <a:r>
              <a:rPr lang="en-US" sz="20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1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I2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  в ветвях с отдельными резистивными элементами.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1052736"/>
            <a:ext cx="74888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Цепи с параллельным соединением нелинейных резистивных элементов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60688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вопросы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1268760"/>
            <a:ext cx="7632848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Какие элементы электрических цепей являются не линейными?</a:t>
            </a:r>
          </a:p>
          <a:p>
            <a:pPr marL="514350" indent="-514350">
              <a:buAutoNum type="arabicPeriod"/>
            </a:pP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Как классифицируются нелинейные элементы?</a:t>
            </a:r>
          </a:p>
          <a:p>
            <a:pPr marL="514350" indent="-514350">
              <a:buAutoNum type="arabicPeriod"/>
            </a:pP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Назовите примеры нелинейных элементов цепей?</a:t>
            </a:r>
          </a:p>
          <a:p>
            <a:pPr marL="514350" indent="-514350">
              <a:buAutoNum type="arabicPeriod"/>
            </a:pP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Что такое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вольт-амперная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характеристика?</a:t>
            </a:r>
          </a:p>
          <a:p>
            <a:pPr marL="514350" indent="-514350">
              <a:buAutoNum type="arabicPeriod"/>
            </a:pP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В чем заключается графический метод расчета нелинейных электрических цепей постоянного тока?</a:t>
            </a:r>
          </a:p>
          <a:p>
            <a:pPr marL="514350" indent="-514350">
              <a:buAutoNum type="arabicPeriod"/>
            </a:pPr>
            <a:endParaRPr lang="ru-RU" sz="2600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4702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Используемые ресурсы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http://www.ups-info.ru</a:t>
            </a:r>
            <a:r>
              <a:rPr lang="en-US" dirty="0" smtClean="0">
                <a:hlinkClick r:id="rId2"/>
              </a:rPr>
              <a:t>/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http://www.toehelp.ru</a:t>
            </a:r>
            <a:r>
              <a:rPr lang="en-US" dirty="0" smtClean="0">
                <a:hlinkClick r:id="rId3"/>
              </a:rPr>
              <a:t>/</a:t>
            </a:r>
            <a:endParaRPr lang="ru-RU" dirty="0" smtClean="0"/>
          </a:p>
          <a:p>
            <a:r>
              <a:rPr lang="en-US" dirty="0" smtClean="0">
                <a:hlinkClick r:id="rId4"/>
              </a:rPr>
              <a:t>http://www.induction.ru</a:t>
            </a:r>
            <a:r>
              <a:rPr lang="en-US" dirty="0" smtClean="0">
                <a:hlinkClick r:id="rId4"/>
              </a:rPr>
              <a:t>/</a:t>
            </a:r>
            <a:endParaRPr lang="ru-RU" dirty="0" smtClean="0"/>
          </a:p>
          <a:p>
            <a:r>
              <a:rPr lang="en-US" dirty="0" smtClean="0">
                <a:hlinkClick r:id="rId5"/>
              </a:rPr>
              <a:t>http://dvo.sut.ru</a:t>
            </a:r>
            <a:r>
              <a:rPr lang="en-US" dirty="0" smtClean="0">
                <a:hlinkClick r:id="rId5"/>
              </a:rPr>
              <a:t>/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Нелинейные элементы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011680"/>
            <a:ext cx="7239000" cy="484632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Нелинейными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называются элементы, параметры которых зависят от величины и (или) направления связанных с этими элементами переменных (напряжения, тока, магнитного потока, заряда, температуры, светового потока и др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.)</a:t>
            </a:r>
            <a:r>
              <a:rPr lang="ru-RU" sz="3200" dirty="0" smtClean="0">
                <a:solidFill>
                  <a:srgbClr val="000000"/>
                </a:solidFill>
                <a:latin typeface="Verdana"/>
              </a:rPr>
              <a:t> </a:t>
            </a:r>
            <a:endParaRPr lang="ru-RU" sz="3200" dirty="0" smtClean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Нелинейные элементы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К нелинейным элементам электрических целей относятся разнообразные электронные, полупроводниковые и ионные приборы, устройства, содержащие намагничивающие обмотки с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ферромагнитными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магнитопроводами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(при переменном токе), лампы накаливания, электрическая дуга и др.</a:t>
            </a:r>
            <a:endParaRPr lang="ru-RU" sz="3200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ВАХ нелинейных элементов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Важнейшей характеристикой нелинейных элементов является </a:t>
            </a:r>
            <a:r>
              <a:rPr lang="ru-RU" sz="3200" b="1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вольт-амперная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характеристика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(ВАХ), представляющая 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собой зависимость между током нелинейного элемента и напряжением на его выводах: </a:t>
            </a:r>
            <a:r>
              <a:rPr lang="ru-RU" sz="32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I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(</a:t>
            </a:r>
            <a:r>
              <a:rPr lang="ru-RU" sz="32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U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)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или </a:t>
            </a:r>
            <a:r>
              <a:rPr lang="ru-RU" sz="32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U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(</a:t>
            </a:r>
            <a:r>
              <a:rPr lang="ru-RU" sz="3200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I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)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.</a:t>
            </a:r>
            <a:endParaRPr lang="ru-RU" sz="3200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60688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ВАХ нелинейных элементов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Вольт-амперная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  характеристика (ВАХ) нелинейных элементов отличается от прямой 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линии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.</a:t>
            </a:r>
            <a:endParaRPr lang="ru-RU" sz="3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573016"/>
            <a:ext cx="4176464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ВАХ нелинейных элементов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Нелинейные элементы описываются нелинейными характеристиками, которые не имеют строгого аналитического выражения, определяются экспериментально и задаются таблично или графиками.</a:t>
            </a:r>
            <a:endParaRPr lang="ru-RU" sz="3200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ВАХ нелинейных элементов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96752"/>
            <a:ext cx="4824536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076056" y="1412776"/>
            <a:ext cx="31683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а —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 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линейный элемент</a:t>
            </a:r>
          </a:p>
          <a:p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б </a:t>
            </a: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—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лампа накаливания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 </a:t>
            </a:r>
            <a:endParaRPr lang="ru-RU" sz="2400" dirty="0" smtClean="0">
              <a:solidFill>
                <a:schemeClr val="accent1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в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 -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полупроводниковый диод</a:t>
            </a:r>
          </a:p>
          <a:p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г</a:t>
            </a: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 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-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транзистор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(при различных токах базы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)</a:t>
            </a:r>
          </a:p>
          <a:p>
            <a:r>
              <a:rPr lang="ru-RU" sz="2400" i="1" dirty="0" err="1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д</a:t>
            </a: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-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терморезистор</a:t>
            </a:r>
          </a:p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 </a:t>
            </a: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е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 -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стабилитрон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Классификация нелинейных элементов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Нелинейные элементы можно разделить на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 двух 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– и 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многополюсные. 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Последние содержат три (различные полупроводниковые и электронные триоды) и более (магнитные усилители, многообмоточные трансформаторы, тетроды, пентоды и др.) полюсов, с помощью которых они подсоединяются к электрической цепи. </a:t>
            </a:r>
            <a:endParaRPr lang="ru-RU" sz="3200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450</TotalTime>
  <Words>725</Words>
  <Application>Microsoft Office PowerPoint</Application>
  <PresentationFormat>Экран (4:3)</PresentationFormat>
  <Paragraphs>96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Изящная</vt:lpstr>
      <vt:lpstr>Нелинейные элементы электрических цепей</vt:lpstr>
      <vt:lpstr>содержание</vt:lpstr>
      <vt:lpstr>Нелинейные элементы</vt:lpstr>
      <vt:lpstr>Нелинейные элементы</vt:lpstr>
      <vt:lpstr>ВАХ нелинейных элементов</vt:lpstr>
      <vt:lpstr>ВАХ нелинейных элементов</vt:lpstr>
      <vt:lpstr>ВАХ нелинейных элементов</vt:lpstr>
      <vt:lpstr>ВАХ нелинейных элементов</vt:lpstr>
      <vt:lpstr>Классификация нелинейных элементов</vt:lpstr>
      <vt:lpstr>Классификация нелинейных элементов</vt:lpstr>
      <vt:lpstr>Классификация нелинейных элементов</vt:lpstr>
      <vt:lpstr>Классификация нелинейных элементов</vt:lpstr>
      <vt:lpstr>Классификация нелинейных элементов</vt:lpstr>
      <vt:lpstr>Классификация нелинейных элементов</vt:lpstr>
      <vt:lpstr>Классификация нелинейных элементов</vt:lpstr>
      <vt:lpstr>Классификация нелинейных элементов</vt:lpstr>
      <vt:lpstr>Классификация нелинейных элементов</vt:lpstr>
      <vt:lpstr>Классификация нелинейных элементов</vt:lpstr>
      <vt:lpstr>Классификация нелинейных элементов</vt:lpstr>
      <vt:lpstr>Нелинейные электрические цепи</vt:lpstr>
      <vt:lpstr>Методы расчета нелинейных цепей</vt:lpstr>
      <vt:lpstr>Графический метод расчета нелинейных цепей постоянного тока</vt:lpstr>
      <vt:lpstr>Графический метод расчета нелинейных цепей постоянного тока</vt:lpstr>
      <vt:lpstr>Графический метод расчета нелинейных цепей постоянного тока</vt:lpstr>
      <vt:lpstr>Графический метод расчета нелинейных цепей постоянного тока</vt:lpstr>
      <vt:lpstr>Графический метод расчета нелинейных цепей постоянного тока</vt:lpstr>
      <vt:lpstr>вопросы</vt:lpstr>
      <vt:lpstr>Используемые ресурсы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Нелинейные цепи постоянного тока</dc:title>
  <dc:creator>Lucky</dc:creator>
  <cp:lastModifiedBy>UserXP</cp:lastModifiedBy>
  <cp:revision>46</cp:revision>
  <dcterms:created xsi:type="dcterms:W3CDTF">2013-12-19T13:28:26Z</dcterms:created>
  <dcterms:modified xsi:type="dcterms:W3CDTF">2014-04-25T20:14:48Z</dcterms:modified>
</cp:coreProperties>
</file>