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3" r:id="rId10"/>
    <p:sldId id="257" r:id="rId11"/>
    <p:sldId id="269" r:id="rId12"/>
    <p:sldId id="258" r:id="rId13"/>
    <p:sldId id="260" r:id="rId14"/>
    <p:sldId id="261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0" autoAdjust="0"/>
    <p:restoredTop sz="94660"/>
  </p:normalViewPr>
  <p:slideViewPr>
    <p:cSldViewPr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DDB2AB-7051-46F9-998F-5E3EEC9A9B12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00A6F0-EAC4-464E-9C2F-A52D08246B81}">
      <dgm:prSet phldrT="[Текст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Федеральная налоговая служба (ФНС России)</a:t>
          </a:r>
          <a:endParaRPr lang="ru-RU" dirty="0"/>
        </a:p>
      </dgm:t>
    </dgm:pt>
    <dgm:pt modelId="{9600B1EB-21E6-4AB8-BFE3-3B745A03BAD5}" type="parTrans" cxnId="{3B1F0FF3-E799-4C22-BB9F-751764B8E77A}">
      <dgm:prSet/>
      <dgm:spPr/>
      <dgm:t>
        <a:bodyPr/>
        <a:lstStyle/>
        <a:p>
          <a:endParaRPr lang="ru-RU"/>
        </a:p>
      </dgm:t>
    </dgm:pt>
    <dgm:pt modelId="{F87F6CBD-AD3E-4162-8FFB-F6C5E0D9FEB8}" type="sibTrans" cxnId="{3B1F0FF3-E799-4C22-BB9F-751764B8E77A}">
      <dgm:prSet/>
      <dgm:spPr/>
      <dgm:t>
        <a:bodyPr/>
        <a:lstStyle/>
        <a:p>
          <a:endParaRPr lang="ru-RU"/>
        </a:p>
      </dgm:t>
    </dgm:pt>
    <dgm:pt modelId="{55E5BCEC-6B03-4FE8-B21D-1B272EC3BFBE}">
      <dgm:prSet phldrT="[Текст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Управления ФНС России по субъектам РФ</a:t>
          </a:r>
          <a:endParaRPr lang="ru-RU" dirty="0"/>
        </a:p>
      </dgm:t>
    </dgm:pt>
    <dgm:pt modelId="{E1F19F5C-A7D2-42A0-A55E-EC9EB0F4443C}" type="parTrans" cxnId="{B4A3B042-7B57-43C1-AC98-7A7D9160EA28}">
      <dgm:prSet/>
      <dgm:spPr/>
      <dgm:t>
        <a:bodyPr/>
        <a:lstStyle/>
        <a:p>
          <a:endParaRPr lang="ru-RU"/>
        </a:p>
      </dgm:t>
    </dgm:pt>
    <dgm:pt modelId="{77F7755D-26E7-48AE-8A93-586BE61E19A5}" type="sibTrans" cxnId="{B4A3B042-7B57-43C1-AC98-7A7D9160EA28}">
      <dgm:prSet/>
      <dgm:spPr/>
      <dgm:t>
        <a:bodyPr/>
        <a:lstStyle/>
        <a:p>
          <a:endParaRPr lang="ru-RU"/>
        </a:p>
      </dgm:t>
    </dgm:pt>
    <dgm:pt modelId="{37D52FBF-163D-47FD-97A5-0A0533B32A58}">
      <dgm:prSet phldrT="[Текст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Организации в ведении ФНС России</a:t>
          </a:r>
          <a:endParaRPr lang="ru-RU" dirty="0"/>
        </a:p>
      </dgm:t>
    </dgm:pt>
    <dgm:pt modelId="{FBF24CFF-9A1B-495D-99C8-941A1A0992B9}" type="parTrans" cxnId="{944A8715-4F20-4E34-AFCC-03EA5A441347}">
      <dgm:prSet/>
      <dgm:spPr/>
      <dgm:t>
        <a:bodyPr/>
        <a:lstStyle/>
        <a:p>
          <a:endParaRPr lang="ru-RU"/>
        </a:p>
      </dgm:t>
    </dgm:pt>
    <dgm:pt modelId="{4B879515-16F1-4263-8A19-458F6983259C}" type="sibTrans" cxnId="{944A8715-4F20-4E34-AFCC-03EA5A441347}">
      <dgm:prSet/>
      <dgm:spPr/>
      <dgm:t>
        <a:bodyPr/>
        <a:lstStyle/>
        <a:p>
          <a:endParaRPr lang="ru-RU"/>
        </a:p>
      </dgm:t>
    </dgm:pt>
    <dgm:pt modelId="{E5959ECA-65DB-450D-A8EC-889132601467}">
      <dgm:prSet phldrT="[Текст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Межрегиональные и территориальные инспекции ФНС России</a:t>
          </a:r>
          <a:endParaRPr lang="ru-RU" dirty="0"/>
        </a:p>
      </dgm:t>
    </dgm:pt>
    <dgm:pt modelId="{80CC2FA7-FDFC-466C-B6C2-0800535A92D3}" type="parTrans" cxnId="{E5ADA3B5-D94B-4C91-8BF1-8BB60A30178C}">
      <dgm:prSet/>
      <dgm:spPr/>
      <dgm:t>
        <a:bodyPr/>
        <a:lstStyle/>
        <a:p>
          <a:endParaRPr lang="ru-RU"/>
        </a:p>
      </dgm:t>
    </dgm:pt>
    <dgm:pt modelId="{F8A1B4B5-BC84-4DE1-A9E7-8277269225C9}" type="sibTrans" cxnId="{E5ADA3B5-D94B-4C91-8BF1-8BB60A30178C}">
      <dgm:prSet/>
      <dgm:spPr/>
      <dgm:t>
        <a:bodyPr/>
        <a:lstStyle/>
        <a:p>
          <a:endParaRPr lang="ru-RU"/>
        </a:p>
      </dgm:t>
    </dgm:pt>
    <dgm:pt modelId="{1EF148C3-2A03-4464-BE2A-533E62AA6CDC}" type="pres">
      <dgm:prSet presAssocID="{ACDDB2AB-7051-46F9-998F-5E3EEC9A9B1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5AC7ADC-1EA9-45D3-A994-8B86FEB9F15C}" type="pres">
      <dgm:prSet presAssocID="{0100A6F0-EAC4-464E-9C2F-A52D08246B81}" presName="vertOne" presStyleCnt="0"/>
      <dgm:spPr/>
    </dgm:pt>
    <dgm:pt modelId="{765F6682-F091-4AB0-B668-E386FE134873}" type="pres">
      <dgm:prSet presAssocID="{0100A6F0-EAC4-464E-9C2F-A52D08246B81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5E0A54-9D4D-4CCB-AC2C-BAEE827C6701}" type="pres">
      <dgm:prSet presAssocID="{0100A6F0-EAC4-464E-9C2F-A52D08246B81}" presName="parTransOne" presStyleCnt="0"/>
      <dgm:spPr/>
    </dgm:pt>
    <dgm:pt modelId="{13133132-2B6B-4DF1-8186-98739ED65783}" type="pres">
      <dgm:prSet presAssocID="{0100A6F0-EAC4-464E-9C2F-A52D08246B81}" presName="horzOne" presStyleCnt="0"/>
      <dgm:spPr/>
    </dgm:pt>
    <dgm:pt modelId="{BF329E51-7E1D-4444-8061-3E58891E54F5}" type="pres">
      <dgm:prSet presAssocID="{55E5BCEC-6B03-4FE8-B21D-1B272EC3BFBE}" presName="vertTwo" presStyleCnt="0"/>
      <dgm:spPr/>
    </dgm:pt>
    <dgm:pt modelId="{CA1C507D-08A9-4461-A081-15BE2AAC940A}" type="pres">
      <dgm:prSet presAssocID="{55E5BCEC-6B03-4FE8-B21D-1B272EC3BFBE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A9921E-DD23-4C4C-A864-3D9B1C5B383C}" type="pres">
      <dgm:prSet presAssocID="{55E5BCEC-6B03-4FE8-B21D-1B272EC3BFBE}" presName="parTransTwo" presStyleCnt="0"/>
      <dgm:spPr/>
    </dgm:pt>
    <dgm:pt modelId="{9F1DB995-BA9F-4307-B047-AEADD90D0D77}" type="pres">
      <dgm:prSet presAssocID="{55E5BCEC-6B03-4FE8-B21D-1B272EC3BFBE}" presName="horzTwo" presStyleCnt="0"/>
      <dgm:spPr/>
    </dgm:pt>
    <dgm:pt modelId="{BAAB122C-7618-4797-B115-9A227D81005A}" type="pres">
      <dgm:prSet presAssocID="{37D52FBF-163D-47FD-97A5-0A0533B32A58}" presName="vertThree" presStyleCnt="0"/>
      <dgm:spPr/>
    </dgm:pt>
    <dgm:pt modelId="{7C997695-7E28-4679-86BB-F75E62EC7921}" type="pres">
      <dgm:prSet presAssocID="{37D52FBF-163D-47FD-97A5-0A0533B32A58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06683B8-6BEF-4EC0-AC7B-FB3BA669E80F}" type="pres">
      <dgm:prSet presAssocID="{37D52FBF-163D-47FD-97A5-0A0533B32A58}" presName="horzThree" presStyleCnt="0"/>
      <dgm:spPr/>
    </dgm:pt>
    <dgm:pt modelId="{32BD542B-4036-489C-BE5C-8882CD1D088E}" type="pres">
      <dgm:prSet presAssocID="{4B879515-16F1-4263-8A19-458F6983259C}" presName="sibSpaceThree" presStyleCnt="0"/>
      <dgm:spPr/>
    </dgm:pt>
    <dgm:pt modelId="{876B4059-8653-48DE-9003-DA49F99B62CD}" type="pres">
      <dgm:prSet presAssocID="{E5959ECA-65DB-450D-A8EC-889132601467}" presName="vertThree" presStyleCnt="0"/>
      <dgm:spPr/>
    </dgm:pt>
    <dgm:pt modelId="{9E0615F1-6B83-4A55-A022-B8180EA7B9A4}" type="pres">
      <dgm:prSet presAssocID="{E5959ECA-65DB-450D-A8EC-889132601467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1BEC64-22C5-49C2-ABD2-11DDA505EA9C}" type="pres">
      <dgm:prSet presAssocID="{E5959ECA-65DB-450D-A8EC-889132601467}" presName="horzThree" presStyleCnt="0"/>
      <dgm:spPr/>
    </dgm:pt>
  </dgm:ptLst>
  <dgm:cxnLst>
    <dgm:cxn modelId="{806DFADB-5251-4BA3-9432-9CDEE16985D4}" type="presOf" srcId="{ACDDB2AB-7051-46F9-998F-5E3EEC9A9B12}" destId="{1EF148C3-2A03-4464-BE2A-533E62AA6CDC}" srcOrd="0" destOrd="0" presId="urn:microsoft.com/office/officeart/2005/8/layout/hierarchy4"/>
    <dgm:cxn modelId="{944A8715-4F20-4E34-AFCC-03EA5A441347}" srcId="{55E5BCEC-6B03-4FE8-B21D-1B272EC3BFBE}" destId="{37D52FBF-163D-47FD-97A5-0A0533B32A58}" srcOrd="0" destOrd="0" parTransId="{FBF24CFF-9A1B-495D-99C8-941A1A0992B9}" sibTransId="{4B879515-16F1-4263-8A19-458F6983259C}"/>
    <dgm:cxn modelId="{43229724-6FBC-4E01-B73A-615890E88D6A}" type="presOf" srcId="{37D52FBF-163D-47FD-97A5-0A0533B32A58}" destId="{7C997695-7E28-4679-86BB-F75E62EC7921}" srcOrd="0" destOrd="0" presId="urn:microsoft.com/office/officeart/2005/8/layout/hierarchy4"/>
    <dgm:cxn modelId="{74261215-5520-45B9-B720-357F388A4F80}" type="presOf" srcId="{E5959ECA-65DB-450D-A8EC-889132601467}" destId="{9E0615F1-6B83-4A55-A022-B8180EA7B9A4}" srcOrd="0" destOrd="0" presId="urn:microsoft.com/office/officeart/2005/8/layout/hierarchy4"/>
    <dgm:cxn modelId="{546AF703-9806-4D30-9D1F-7D8B8A2C5871}" type="presOf" srcId="{0100A6F0-EAC4-464E-9C2F-A52D08246B81}" destId="{765F6682-F091-4AB0-B668-E386FE134873}" srcOrd="0" destOrd="0" presId="urn:microsoft.com/office/officeart/2005/8/layout/hierarchy4"/>
    <dgm:cxn modelId="{E5ADA3B5-D94B-4C91-8BF1-8BB60A30178C}" srcId="{55E5BCEC-6B03-4FE8-B21D-1B272EC3BFBE}" destId="{E5959ECA-65DB-450D-A8EC-889132601467}" srcOrd="1" destOrd="0" parTransId="{80CC2FA7-FDFC-466C-B6C2-0800535A92D3}" sibTransId="{F8A1B4B5-BC84-4DE1-A9E7-8277269225C9}"/>
    <dgm:cxn modelId="{DC07F7F5-837D-42B6-B648-FAED1925CA28}" type="presOf" srcId="{55E5BCEC-6B03-4FE8-B21D-1B272EC3BFBE}" destId="{CA1C507D-08A9-4461-A081-15BE2AAC940A}" srcOrd="0" destOrd="0" presId="urn:microsoft.com/office/officeart/2005/8/layout/hierarchy4"/>
    <dgm:cxn modelId="{B4A3B042-7B57-43C1-AC98-7A7D9160EA28}" srcId="{0100A6F0-EAC4-464E-9C2F-A52D08246B81}" destId="{55E5BCEC-6B03-4FE8-B21D-1B272EC3BFBE}" srcOrd="0" destOrd="0" parTransId="{E1F19F5C-A7D2-42A0-A55E-EC9EB0F4443C}" sibTransId="{77F7755D-26E7-48AE-8A93-586BE61E19A5}"/>
    <dgm:cxn modelId="{3B1F0FF3-E799-4C22-BB9F-751764B8E77A}" srcId="{ACDDB2AB-7051-46F9-998F-5E3EEC9A9B12}" destId="{0100A6F0-EAC4-464E-9C2F-A52D08246B81}" srcOrd="0" destOrd="0" parTransId="{9600B1EB-21E6-4AB8-BFE3-3B745A03BAD5}" sibTransId="{F87F6CBD-AD3E-4162-8FFB-F6C5E0D9FEB8}"/>
    <dgm:cxn modelId="{877567E6-8801-4953-A89C-3B8C518E2484}" type="presParOf" srcId="{1EF148C3-2A03-4464-BE2A-533E62AA6CDC}" destId="{05AC7ADC-1EA9-45D3-A994-8B86FEB9F15C}" srcOrd="0" destOrd="0" presId="urn:microsoft.com/office/officeart/2005/8/layout/hierarchy4"/>
    <dgm:cxn modelId="{A6F71298-FF10-4F6A-938C-459DA2F594E1}" type="presParOf" srcId="{05AC7ADC-1EA9-45D3-A994-8B86FEB9F15C}" destId="{765F6682-F091-4AB0-B668-E386FE134873}" srcOrd="0" destOrd="0" presId="urn:microsoft.com/office/officeart/2005/8/layout/hierarchy4"/>
    <dgm:cxn modelId="{512DAE67-35B1-41F1-833A-C1BB3E157295}" type="presParOf" srcId="{05AC7ADC-1EA9-45D3-A994-8B86FEB9F15C}" destId="{135E0A54-9D4D-4CCB-AC2C-BAEE827C6701}" srcOrd="1" destOrd="0" presId="urn:microsoft.com/office/officeart/2005/8/layout/hierarchy4"/>
    <dgm:cxn modelId="{EF5859CB-97B6-486B-AA91-DA25BCFDA928}" type="presParOf" srcId="{05AC7ADC-1EA9-45D3-A994-8B86FEB9F15C}" destId="{13133132-2B6B-4DF1-8186-98739ED65783}" srcOrd="2" destOrd="0" presId="urn:microsoft.com/office/officeart/2005/8/layout/hierarchy4"/>
    <dgm:cxn modelId="{130E2A45-9606-4064-90DE-8E2C0344AC7D}" type="presParOf" srcId="{13133132-2B6B-4DF1-8186-98739ED65783}" destId="{BF329E51-7E1D-4444-8061-3E58891E54F5}" srcOrd="0" destOrd="0" presId="urn:microsoft.com/office/officeart/2005/8/layout/hierarchy4"/>
    <dgm:cxn modelId="{09BC2A4F-A98E-44E1-943B-7E873B86FD9B}" type="presParOf" srcId="{BF329E51-7E1D-4444-8061-3E58891E54F5}" destId="{CA1C507D-08A9-4461-A081-15BE2AAC940A}" srcOrd="0" destOrd="0" presId="urn:microsoft.com/office/officeart/2005/8/layout/hierarchy4"/>
    <dgm:cxn modelId="{B17FA695-D8E1-421D-BAA2-2B8A44970A66}" type="presParOf" srcId="{BF329E51-7E1D-4444-8061-3E58891E54F5}" destId="{DEA9921E-DD23-4C4C-A864-3D9B1C5B383C}" srcOrd="1" destOrd="0" presId="urn:microsoft.com/office/officeart/2005/8/layout/hierarchy4"/>
    <dgm:cxn modelId="{CCADECB4-A9AA-44E5-A648-6491C7F44545}" type="presParOf" srcId="{BF329E51-7E1D-4444-8061-3E58891E54F5}" destId="{9F1DB995-BA9F-4307-B047-AEADD90D0D77}" srcOrd="2" destOrd="0" presId="urn:microsoft.com/office/officeart/2005/8/layout/hierarchy4"/>
    <dgm:cxn modelId="{1B363971-7DE6-407A-B73A-A22AA3D5A240}" type="presParOf" srcId="{9F1DB995-BA9F-4307-B047-AEADD90D0D77}" destId="{BAAB122C-7618-4797-B115-9A227D81005A}" srcOrd="0" destOrd="0" presId="urn:microsoft.com/office/officeart/2005/8/layout/hierarchy4"/>
    <dgm:cxn modelId="{DB03DB0A-87BC-4228-BE52-E07477C7F743}" type="presParOf" srcId="{BAAB122C-7618-4797-B115-9A227D81005A}" destId="{7C997695-7E28-4679-86BB-F75E62EC7921}" srcOrd="0" destOrd="0" presId="urn:microsoft.com/office/officeart/2005/8/layout/hierarchy4"/>
    <dgm:cxn modelId="{B4CC6CD7-3700-48B7-A9D1-67FFD45CF7DD}" type="presParOf" srcId="{BAAB122C-7618-4797-B115-9A227D81005A}" destId="{606683B8-6BEF-4EC0-AC7B-FB3BA669E80F}" srcOrd="1" destOrd="0" presId="urn:microsoft.com/office/officeart/2005/8/layout/hierarchy4"/>
    <dgm:cxn modelId="{8F5FBB0D-BA7C-43CE-B5C3-385C67792F82}" type="presParOf" srcId="{9F1DB995-BA9F-4307-B047-AEADD90D0D77}" destId="{32BD542B-4036-489C-BE5C-8882CD1D088E}" srcOrd="1" destOrd="0" presId="urn:microsoft.com/office/officeart/2005/8/layout/hierarchy4"/>
    <dgm:cxn modelId="{080CDBAC-C19E-492C-B7CC-F69C3F20CB8E}" type="presParOf" srcId="{9F1DB995-BA9F-4307-B047-AEADD90D0D77}" destId="{876B4059-8653-48DE-9003-DA49F99B62CD}" srcOrd="2" destOrd="0" presId="urn:microsoft.com/office/officeart/2005/8/layout/hierarchy4"/>
    <dgm:cxn modelId="{92084513-547F-4642-A023-B7B2F3E3AB4C}" type="presParOf" srcId="{876B4059-8653-48DE-9003-DA49F99B62CD}" destId="{9E0615F1-6B83-4A55-A022-B8180EA7B9A4}" srcOrd="0" destOrd="0" presId="urn:microsoft.com/office/officeart/2005/8/layout/hierarchy4"/>
    <dgm:cxn modelId="{23E891BE-DCD3-41CC-9F4D-C9965279E45E}" type="presParOf" srcId="{876B4059-8653-48DE-9003-DA49F99B62CD}" destId="{BC1BEC64-22C5-49C2-ABD2-11DDA505EA9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5F6682-F091-4AB0-B668-E386FE134873}">
      <dsp:nvSpPr>
        <dsp:cNvPr id="0" name=""/>
        <dsp:cNvSpPr/>
      </dsp:nvSpPr>
      <dsp:spPr>
        <a:xfrm>
          <a:off x="3386" y="2288"/>
          <a:ext cx="7232227" cy="152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74000"/>
              </a:schemeClr>
            </a:gs>
            <a:gs pos="49000">
              <a:schemeClr val="accent5">
                <a:tint val="96000"/>
                <a:shade val="84000"/>
                <a:satMod val="110000"/>
              </a:schemeClr>
            </a:gs>
            <a:gs pos="49100">
              <a:schemeClr val="accent5">
                <a:shade val="55000"/>
                <a:satMod val="150000"/>
              </a:schemeClr>
            </a:gs>
            <a:gs pos="92000">
              <a:schemeClr val="accent5">
                <a:tint val="98000"/>
                <a:shade val="90000"/>
                <a:satMod val="128000"/>
              </a:schemeClr>
            </a:gs>
            <a:gs pos="100000">
              <a:schemeClr val="accent5">
                <a:tint val="90000"/>
                <a:shade val="97000"/>
                <a:satMod val="128000"/>
              </a:schemeClr>
            </a:gs>
          </a:gsLst>
          <a:lin ang="5400000" scaled="1"/>
        </a:gradFill>
        <a:ln w="11430" cap="flat" cmpd="sng" algn="ctr">
          <a:solidFill>
            <a:schemeClr val="accent5"/>
          </a:solidFill>
          <a:prstDash val="solid"/>
        </a:ln>
        <a:effectLst>
          <a:outerShdw blurRad="39000" dist="25400" dir="5400000" rotWithShape="0">
            <a:schemeClr val="accent5">
              <a:shade val="33000"/>
              <a:alpha val="83000"/>
            </a:scheme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Федеральная налоговая служба (ФНС России)</a:t>
          </a:r>
          <a:endParaRPr lang="ru-RU" sz="4200" kern="1200" dirty="0"/>
        </a:p>
      </dsp:txBody>
      <dsp:txXfrm>
        <a:off x="3386" y="2288"/>
        <a:ext cx="7232227" cy="1528773"/>
      </dsp:txXfrm>
    </dsp:sp>
    <dsp:sp modelId="{CA1C507D-08A9-4461-A081-15BE2AAC940A}">
      <dsp:nvSpPr>
        <dsp:cNvPr id="0" name=""/>
        <dsp:cNvSpPr/>
      </dsp:nvSpPr>
      <dsp:spPr>
        <a:xfrm>
          <a:off x="3386" y="1658932"/>
          <a:ext cx="7232227" cy="152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74000"/>
              </a:schemeClr>
            </a:gs>
            <a:gs pos="49000">
              <a:schemeClr val="accent5">
                <a:tint val="96000"/>
                <a:shade val="84000"/>
                <a:satMod val="110000"/>
              </a:schemeClr>
            </a:gs>
            <a:gs pos="49100">
              <a:schemeClr val="accent5">
                <a:shade val="55000"/>
                <a:satMod val="150000"/>
              </a:schemeClr>
            </a:gs>
            <a:gs pos="92000">
              <a:schemeClr val="accent5">
                <a:tint val="98000"/>
                <a:shade val="90000"/>
                <a:satMod val="128000"/>
              </a:schemeClr>
            </a:gs>
            <a:gs pos="100000">
              <a:schemeClr val="accent5">
                <a:tint val="90000"/>
                <a:shade val="97000"/>
                <a:satMod val="128000"/>
              </a:schemeClr>
            </a:gs>
          </a:gsLst>
          <a:lin ang="5400000" scaled="1"/>
        </a:gradFill>
        <a:ln w="11430" cap="flat" cmpd="sng" algn="ctr">
          <a:solidFill>
            <a:schemeClr val="accent5"/>
          </a:solidFill>
          <a:prstDash val="solid"/>
        </a:ln>
        <a:effectLst>
          <a:outerShdw blurRad="39000" dist="25400" dir="5400000" rotWithShape="0">
            <a:schemeClr val="accent5">
              <a:shade val="33000"/>
              <a:alpha val="83000"/>
            </a:scheme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Управления ФНС России по субъектам РФ</a:t>
          </a:r>
          <a:endParaRPr lang="ru-RU" sz="4200" kern="1200" dirty="0"/>
        </a:p>
      </dsp:txBody>
      <dsp:txXfrm>
        <a:off x="3386" y="1658932"/>
        <a:ext cx="7232227" cy="1528773"/>
      </dsp:txXfrm>
    </dsp:sp>
    <dsp:sp modelId="{7C997695-7E28-4679-86BB-F75E62EC7921}">
      <dsp:nvSpPr>
        <dsp:cNvPr id="0" name=""/>
        <dsp:cNvSpPr/>
      </dsp:nvSpPr>
      <dsp:spPr>
        <a:xfrm>
          <a:off x="3386" y="3315575"/>
          <a:ext cx="3541737" cy="152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74000"/>
              </a:schemeClr>
            </a:gs>
            <a:gs pos="49000">
              <a:schemeClr val="accent5">
                <a:tint val="96000"/>
                <a:shade val="84000"/>
                <a:satMod val="110000"/>
              </a:schemeClr>
            </a:gs>
            <a:gs pos="49100">
              <a:schemeClr val="accent5">
                <a:shade val="55000"/>
                <a:satMod val="150000"/>
              </a:schemeClr>
            </a:gs>
            <a:gs pos="92000">
              <a:schemeClr val="accent5">
                <a:tint val="98000"/>
                <a:shade val="90000"/>
                <a:satMod val="128000"/>
              </a:schemeClr>
            </a:gs>
            <a:gs pos="100000">
              <a:schemeClr val="accent5"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5"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Организации в ведении ФНС России</a:t>
          </a:r>
          <a:endParaRPr lang="ru-RU" sz="2300" kern="1200" dirty="0"/>
        </a:p>
      </dsp:txBody>
      <dsp:txXfrm>
        <a:off x="3386" y="3315575"/>
        <a:ext cx="3541737" cy="1528773"/>
      </dsp:txXfrm>
    </dsp:sp>
    <dsp:sp modelId="{9E0615F1-6B83-4A55-A022-B8180EA7B9A4}">
      <dsp:nvSpPr>
        <dsp:cNvPr id="0" name=""/>
        <dsp:cNvSpPr/>
      </dsp:nvSpPr>
      <dsp:spPr>
        <a:xfrm>
          <a:off x="3693876" y="3315575"/>
          <a:ext cx="3541737" cy="152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74000"/>
              </a:schemeClr>
            </a:gs>
            <a:gs pos="49000">
              <a:schemeClr val="accent5">
                <a:tint val="96000"/>
                <a:shade val="84000"/>
                <a:satMod val="110000"/>
              </a:schemeClr>
            </a:gs>
            <a:gs pos="49100">
              <a:schemeClr val="accent5">
                <a:shade val="55000"/>
                <a:satMod val="150000"/>
              </a:schemeClr>
            </a:gs>
            <a:gs pos="92000">
              <a:schemeClr val="accent5">
                <a:tint val="98000"/>
                <a:shade val="90000"/>
                <a:satMod val="128000"/>
              </a:schemeClr>
            </a:gs>
            <a:gs pos="100000">
              <a:schemeClr val="accent5"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5">
              <a:shade val="33000"/>
              <a:alpha val="83000"/>
            </a:scheme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500000"/>
          </a:lightRig>
        </a:scene3d>
        <a:sp3d extrusionH="127000" prstMaterial="powder">
          <a:bevelT w="50800" h="635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Межрегиональные и территориальные инспекции ФНС России</a:t>
          </a:r>
          <a:endParaRPr lang="ru-RU" sz="2300" kern="1200" dirty="0"/>
        </a:p>
      </dsp:txBody>
      <dsp:txXfrm>
        <a:off x="3693876" y="3315575"/>
        <a:ext cx="3541737" cy="1528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9EEE6C1-FEB5-4311-83B3-CADC0EF8D457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EA5CF3-9205-47E2-9703-E3536864D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571744"/>
            <a:ext cx="8143900" cy="2000264"/>
          </a:xfrm>
        </p:spPr>
        <p:txBody>
          <a:bodyPr>
            <a:noAutofit/>
          </a:bodyPr>
          <a:lstStyle/>
          <a:p>
            <a:r>
              <a:rPr lang="ru-RU" sz="5400" dirty="0" smtClean="0"/>
              <a:t>Налоговая система РФ</a:t>
            </a:r>
            <a:br>
              <a:rPr lang="ru-RU" sz="5400" dirty="0" smtClean="0"/>
            </a:br>
            <a:r>
              <a:rPr lang="ru-RU" sz="5400" dirty="0" smtClean="0"/>
              <a:t>и её особенности </a:t>
            </a:r>
            <a:endParaRPr lang="ru-RU" sz="5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Налоговая система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Налоговая система - это основанная на определенных принципах система урегулированных нормами права общественных отношений, складывающихся в связи с установлением и взиманием налогов и сборов.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Налоговая система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Основу налоговой системы РФ составляют налог на прибыль, НДС, акцизы и таможенные сборы, налог на имущество предприятий и организаций, подоходный налог с физических лиц, плата за землю, обязательные платежи во внебюджетные фонды.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00042"/>
            <a:ext cx="8429652" cy="914400"/>
          </a:xfrm>
        </p:spPr>
        <p:txBody>
          <a:bodyPr>
            <a:normAutofit/>
          </a:bodyPr>
          <a:lstStyle/>
          <a:p>
            <a:r>
              <a:rPr lang="ru-RU" sz="3700" b="1" dirty="0" smtClean="0"/>
              <a:t>Принципы налоговой системы</a:t>
            </a:r>
            <a:endParaRPr lang="ru-RU" sz="37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Принцип единства налоговой системы;</a:t>
            </a:r>
          </a:p>
          <a:p>
            <a:r>
              <a:rPr lang="ru-RU" dirty="0" smtClean="0"/>
              <a:t>Принцип подвижности, стабильности;</a:t>
            </a:r>
          </a:p>
          <a:p>
            <a:r>
              <a:rPr lang="ru-RU" dirty="0" smtClean="0"/>
              <a:t>Принцип множественности налогов;</a:t>
            </a:r>
          </a:p>
          <a:p>
            <a:r>
              <a:rPr lang="ru-RU" dirty="0" smtClean="0"/>
              <a:t>Принцип исчерпывающего перечня региональных и местных налогов;</a:t>
            </a:r>
          </a:p>
          <a:p>
            <a:r>
              <a:rPr lang="ru-RU" dirty="0" smtClean="0"/>
              <a:t> Принцип однократности, равенства и справедливости налогообложения.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801136" cy="914400"/>
          </a:xfrm>
        </p:spPr>
        <p:txBody>
          <a:bodyPr>
            <a:normAutofit fontScale="90000"/>
          </a:bodyPr>
          <a:lstStyle/>
          <a:p>
            <a:r>
              <a:rPr lang="ru-RU" sz="3400" b="1" dirty="0" smtClean="0"/>
              <a:t>Налоговые органы Российской Федерации</a:t>
            </a:r>
            <a:endParaRPr lang="ru-RU" sz="3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Права налоговых органов: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229600" cy="507444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3600" dirty="0" smtClean="0"/>
              <a:t>Требовать от налогоплательщиков или налоговых агентов документы;</a:t>
            </a:r>
            <a:br>
              <a:rPr lang="ru-RU" sz="3600" dirty="0" smtClean="0"/>
            </a:br>
            <a:r>
              <a:rPr lang="ru-RU" sz="3600" dirty="0" smtClean="0"/>
              <a:t>Проводить налоговые проверки;</a:t>
            </a:r>
          </a:p>
          <a:p>
            <a:pPr lvl="0"/>
            <a:r>
              <a:rPr lang="ru-RU" sz="3600" dirty="0" smtClean="0"/>
              <a:t>Проводить осмотр помещений налогоплательщика, используемых для извлечения дохода, проводить инвентаризацию имущества налогоплательщика;</a:t>
            </a:r>
          </a:p>
          <a:p>
            <a:pPr lvl="0"/>
            <a:r>
              <a:rPr lang="ru-RU" sz="3600" dirty="0" smtClean="0"/>
              <a:t>Приостанавливать операции по счетам налогоплательщика в случае неуплаты налога в срок; </a:t>
            </a:r>
          </a:p>
          <a:p>
            <a:pPr lvl="0"/>
            <a:r>
              <a:rPr lang="ru-RU" sz="3600" dirty="0" smtClean="0"/>
              <a:t>Взыскивать недоимки по налогам и пени; </a:t>
            </a:r>
          </a:p>
          <a:p>
            <a:pPr lvl="0"/>
            <a:r>
              <a:rPr lang="ru-RU" sz="3600" dirty="0" smtClean="0"/>
              <a:t>Привлекать для проведения налоговых проверок специалистов, экспертов, переводчиков;</a:t>
            </a:r>
          </a:p>
          <a:p>
            <a:pPr lvl="0"/>
            <a:r>
              <a:rPr lang="ru-RU" sz="3600" dirty="0" smtClean="0"/>
              <a:t>Предъявлять в суды иски к налогоплательщикам; </a:t>
            </a:r>
          </a:p>
          <a:p>
            <a:pPr lvl="0"/>
            <a:r>
              <a:rPr lang="ru-RU" sz="3600" dirty="0" smtClean="0"/>
              <a:t>Определять суммы налогов расчетным путем в случае отказа налогоплательщиков допустить должностных лиц налогового органа к осмотру помещений, используемых для извлечения дохода, не представления в течение более двух месяцев налоговому агенту необходимых для расчета налогов документов и др.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85784" y="2643182"/>
            <a:ext cx="8358246" cy="1571636"/>
          </a:xfrm>
        </p:spPr>
        <p:txBody>
          <a:bodyPr>
            <a:normAutofit/>
          </a:bodyPr>
          <a:lstStyle/>
          <a:p>
            <a:r>
              <a:rPr lang="ru-RU" sz="3900" b="1" dirty="0" smtClean="0"/>
              <a:t>Формирование эффективной налоговой системы</a:t>
            </a:r>
            <a:endParaRPr lang="ru-RU" sz="39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42864" y="214290"/>
            <a:ext cx="8801136" cy="1273862"/>
          </a:xfrm>
        </p:spPr>
        <p:txBody>
          <a:bodyPr>
            <a:normAutofit/>
          </a:bodyPr>
          <a:lstStyle/>
          <a:p>
            <a:r>
              <a:rPr lang="ru-RU" sz="3700" b="1" dirty="0" smtClean="0"/>
              <a:t>Недостатки налоговой </a:t>
            </a:r>
            <a:br>
              <a:rPr lang="ru-RU" sz="3700" b="1" dirty="0" smtClean="0"/>
            </a:br>
            <a:r>
              <a:rPr lang="ru-RU" sz="3700" b="1" dirty="0" smtClean="0"/>
              <a:t>системы РФ</a:t>
            </a:r>
            <a:endParaRPr lang="ru-RU" sz="37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Ориентация на устранения дефицита бюджета способом изъятия доходов предприятий.</a:t>
            </a:r>
          </a:p>
          <a:p>
            <a:r>
              <a:rPr lang="ru-RU" dirty="0" smtClean="0"/>
              <a:t>Зависимость роста платежа от роста цен.</a:t>
            </a:r>
          </a:p>
          <a:p>
            <a:r>
              <a:rPr lang="ru-RU" dirty="0" smtClean="0"/>
              <a:t>Система налогов в России не сочетает в себе интересы различных слоев общества.</a:t>
            </a:r>
          </a:p>
          <a:p>
            <a:r>
              <a:rPr lang="ru-RU" dirty="0" smtClean="0"/>
              <a:t>Действие многочисленных подзаконных актов наряду с законами.</a:t>
            </a:r>
          </a:p>
          <a:p>
            <a:r>
              <a:rPr lang="ru-RU" dirty="0" smtClean="0"/>
              <a:t>Вопрос неравномерности распределения налогов между категориями плательщиков.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71546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Формирование эффективной налоговой системы.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Основные задачи по улучшению налоговой системы РФ:</a:t>
            </a:r>
          </a:p>
          <a:p>
            <a:r>
              <a:rPr lang="ru-RU" dirty="0" smtClean="0"/>
              <a:t>Достижение минимально возможной налоговой нагрузки. </a:t>
            </a:r>
          </a:p>
          <a:p>
            <a:r>
              <a:rPr lang="ru-RU" dirty="0" smtClean="0"/>
              <a:t>Реформирование системы распределения налоговых доходов между всеми уровнями бюджетной системы.</a:t>
            </a:r>
          </a:p>
          <a:p>
            <a:r>
              <a:rPr lang="ru-RU" dirty="0" smtClean="0"/>
              <a:t>Совершенствование существующей системы взимания отдельных налогов.</a:t>
            </a:r>
          </a:p>
          <a:p>
            <a:r>
              <a:rPr lang="ru-RU" dirty="0" smtClean="0"/>
              <a:t>Улучшение системы налогового контроля и изменения системы налоговой ответственности.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-285784" y="2928934"/>
            <a:ext cx="8143932" cy="1571636"/>
          </a:xfrm>
        </p:spPr>
        <p:txBody>
          <a:bodyPr/>
          <a:lstStyle/>
          <a:p>
            <a:r>
              <a:rPr lang="ru-RU" b="1" dirty="0" smtClean="0"/>
              <a:t>Понятие налога, </a:t>
            </a:r>
            <a:br>
              <a:rPr lang="ru-RU" b="1" dirty="0" smtClean="0"/>
            </a:br>
            <a:r>
              <a:rPr lang="ru-RU" b="1" dirty="0" smtClean="0"/>
              <a:t>его виды и функции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/>
          <a:lstStyle/>
          <a:p>
            <a:r>
              <a:rPr lang="ru-RU" dirty="0" smtClean="0"/>
              <a:t>Определение налогов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44824"/>
            <a:ext cx="7239000" cy="461091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Налоги — обязательные индивидуальные безвозмездные платежи, взимаемые с организаций и физических лиц в форме отчуждения принадлежащих им на праве собственности, хозяйственного ведения или оперативного управления денежных средств в целях финансового обеспечения деятельности государства и (или) муниципальных образований.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/>
          <a:lstStyle/>
          <a:p>
            <a:r>
              <a:rPr lang="ru-RU" dirty="0" smtClean="0"/>
              <a:t>Функции налогов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7178" y="1857364"/>
            <a:ext cx="8586822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Обычно выделяют следующие функции налогов:</a:t>
            </a:r>
          </a:p>
          <a:p>
            <a:pPr lvl="0"/>
            <a:r>
              <a:rPr lang="ru-RU" dirty="0" smtClean="0"/>
              <a:t>фискальную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регулирующую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социальную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контрольную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Фискальная функция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(от слова «</a:t>
            </a:r>
            <a:r>
              <a:rPr lang="ru-RU" dirty="0" err="1" smtClean="0"/>
              <a:t>фискус</a:t>
            </a:r>
            <a:r>
              <a:rPr lang="ru-RU" dirty="0" smtClean="0"/>
              <a:t>» – государственная) проявляется в формировании финансовых ресурсов государства. (от слова «</a:t>
            </a:r>
            <a:r>
              <a:rPr lang="ru-RU" dirty="0" err="1" smtClean="0"/>
              <a:t>фискус</a:t>
            </a:r>
            <a:r>
              <a:rPr lang="ru-RU" dirty="0" smtClean="0"/>
              <a:t>» – государственная) проявляется в формировании финансовых ресурсов государства.</a:t>
            </a:r>
          </a:p>
          <a:p>
            <a:r>
              <a:rPr lang="ru-RU" dirty="0" smtClean="0"/>
              <a:t> В странах с рыночной экономикой 80-90% доходов бюджета формируется за счет налогов.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Регулирующая функция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Проявляется в использовании налогов в целях организации социальной и хозяйственной жизни в стране. проявляется в использовании налогов в целях организации социальной и хозяйственной жизни в стране. </a:t>
            </a:r>
          </a:p>
          <a:p>
            <a:r>
              <a:rPr lang="ru-RU" dirty="0" smtClean="0"/>
              <a:t>Регулирующая функция может быть стимулирующей (предоставление льгот) и дестимулирующей (повышение налоговых ставок).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Распределительная функция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Через налоги происходит передача средств в пользу более слабых и незащищенных категорий граждан за счет возложения налогового бремени на более сильные категории населения.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143000"/>
          </a:xfrm>
        </p:spPr>
        <p:txBody>
          <a:bodyPr/>
          <a:lstStyle/>
          <a:p>
            <a:r>
              <a:rPr lang="ru-RU" dirty="0" smtClean="0"/>
              <a:t>Контрольная функция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785926"/>
            <a:ext cx="8229600" cy="486015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проявляется в том, что государство через налоги контролирует финансово-хозяйственную деятельность организаций и граждан, источники их доходов и расходов. налогов проявляется в том, что государство через налоги контролирует финансово-хозяйственную деятельность организаций и граждан, источники их доходов и расходов.</a:t>
            </a:r>
          </a:p>
          <a:p>
            <a:r>
              <a:rPr lang="ru-RU" dirty="0" smtClean="0"/>
              <a:t>Благодаря контрольной функции оценивается эффективность налоговой системы, обеспечивается контроль за видами деятельности и финансовыми потоками. Через контрольную функцию налогообложения выявляется необходимость внесения изменений в налоговую систему.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357222" y="2928934"/>
            <a:ext cx="8156448" cy="1571636"/>
          </a:xfrm>
        </p:spPr>
        <p:txBody>
          <a:bodyPr/>
          <a:lstStyle/>
          <a:p>
            <a:r>
              <a:rPr lang="ru-RU" dirty="0" smtClean="0"/>
              <a:t>Налоговая система РФ</a:t>
            </a:r>
            <a:br>
              <a:rPr lang="ru-RU" dirty="0" smtClean="0"/>
            </a:br>
            <a:r>
              <a:rPr lang="ru-RU" dirty="0" smtClean="0"/>
              <a:t> и её принципы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125</TotalTime>
  <Words>454</Words>
  <Application>Microsoft Office PowerPoint</Application>
  <PresentationFormat>Экран (4:3)</PresentationFormat>
  <Paragraphs>58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Налоговая система РФ и её особенности </vt:lpstr>
      <vt:lpstr>Понятие налога,  его виды и функции</vt:lpstr>
      <vt:lpstr>Определение налогов</vt:lpstr>
      <vt:lpstr>Функции налогов </vt:lpstr>
      <vt:lpstr>Фискальная функция</vt:lpstr>
      <vt:lpstr>Регулирующая функция</vt:lpstr>
      <vt:lpstr>Распределительная функция</vt:lpstr>
      <vt:lpstr>Контрольная функция</vt:lpstr>
      <vt:lpstr>Налоговая система РФ  и её принципы</vt:lpstr>
      <vt:lpstr>Налоговая система </vt:lpstr>
      <vt:lpstr>Налоговая система</vt:lpstr>
      <vt:lpstr>Принципы налоговой системы</vt:lpstr>
      <vt:lpstr>Налоговые органы Российской Федерации</vt:lpstr>
      <vt:lpstr>Права налоговых органов:  </vt:lpstr>
      <vt:lpstr>Формирование эффективной налоговой системы</vt:lpstr>
      <vt:lpstr>Недостатки налоговой  системы РФ</vt:lpstr>
      <vt:lpstr>Формирование эффективной налоговой системы. 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Налоговая система РФ и её особенности</dc:title>
  <dc:creator>1</dc:creator>
  <cp:lastModifiedBy>avanesyan</cp:lastModifiedBy>
  <cp:revision>13</cp:revision>
  <dcterms:created xsi:type="dcterms:W3CDTF">2015-10-04T18:34:24Z</dcterms:created>
  <dcterms:modified xsi:type="dcterms:W3CDTF">2020-11-13T06:33:56Z</dcterms:modified>
</cp:coreProperties>
</file>