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88640"/>
            <a:ext cx="7416824" cy="4032448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как основная форма бухгалтерской отчетности. Методы группировки и перенесения обобщенной учетной информации из оборотно-сальдовой ведомости в формы бухгалтерской отчетности</a:t>
            </a:r>
          </a:p>
        </p:txBody>
      </p:sp>
    </p:spTree>
    <p:extLst>
      <p:ext uri="{BB962C8B-B14F-4D97-AF65-F5344CB8AC3E}">
        <p14:creationId xmlns="" xmlns:p14="http://schemas.microsoft.com/office/powerpoint/2010/main" val="208832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1"/>
            <a:ext cx="9144000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9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Оборотно-сальдовая ведомость 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один из основных бухгалтерских документов, содержит остатки на начало и на конец периода и обороты по дебету и кредиту за данный период для каждого счёта, </a:t>
            </a:r>
            <a:r>
              <a:rPr lang="ru-RU" sz="19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субсчета</a:t>
            </a:r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Оборотная ведомость – это таблица, в которую записывают наименования и номера счетов, суммы начального (дебетового или кредитового) сальдо по каждому счету, суммы оборотов по дебету и кредиту и выводят конечное сальдо (дебетовое или кредитовое).</a:t>
            </a:r>
          </a:p>
          <a:p>
            <a:pPr indent="457200"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Оборотные ведомости бывают двух видов:</a:t>
            </a:r>
          </a:p>
          <a:p>
            <a:pPr indent="457200"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 счетам синтетического учета;</a:t>
            </a:r>
          </a:p>
          <a:p>
            <a:pPr indent="457200"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По счетам аналитического учета.</a:t>
            </a:r>
          </a:p>
          <a:p>
            <a:pPr indent="457200"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Оборотно-сальдовые ведомости используются для проверки бухгалтерских записей на наличие арифметических ошибок.</a:t>
            </a:r>
          </a:p>
          <a:p>
            <a:pPr indent="457200" algn="just"/>
            <a:r>
              <a:rPr lang="ru-RU" sz="1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оборотно-сальдовой ведомости формируется бухгалтерский баланс путем расчёта сальдо по бухгалтерским счетам и перенесения их в сам баланс</a:t>
            </a:r>
            <a:r>
              <a:rPr lang="ru-RU" sz="19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797152"/>
            <a:ext cx="3814936" cy="17952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629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000" dirty="0">
                <a:solidFill>
                  <a:schemeClr val="bg1"/>
                </a:solidFill>
              </a:rPr>
              <a:t>Термин «баланс» происходит от латинских слов </a:t>
            </a:r>
            <a:r>
              <a:rPr lang="ru-RU" sz="2000" dirty="0" err="1">
                <a:solidFill>
                  <a:schemeClr val="bg1"/>
                </a:solidFill>
              </a:rPr>
              <a:t>bis</a:t>
            </a:r>
            <a:r>
              <a:rPr lang="ru-RU" sz="2000" dirty="0">
                <a:solidFill>
                  <a:schemeClr val="bg1"/>
                </a:solidFill>
              </a:rPr>
              <a:t> – дважды и </a:t>
            </a:r>
            <a:r>
              <a:rPr lang="ru-RU" sz="2000" dirty="0" err="1">
                <a:solidFill>
                  <a:schemeClr val="bg1"/>
                </a:solidFill>
              </a:rPr>
              <a:t>lanx</a:t>
            </a:r>
            <a:r>
              <a:rPr lang="ru-RU" sz="2000" dirty="0">
                <a:solidFill>
                  <a:schemeClr val="bg1"/>
                </a:solidFill>
              </a:rPr>
              <a:t> – чаша весов, </a:t>
            </a:r>
            <a:r>
              <a:rPr lang="ru-RU" sz="2000" dirty="0" smtClean="0">
                <a:solidFill>
                  <a:schemeClr val="bg1"/>
                </a:solidFill>
              </a:rPr>
              <a:t>употребляется </a:t>
            </a:r>
            <a:r>
              <a:rPr lang="ru-RU" sz="2000" dirty="0">
                <a:solidFill>
                  <a:schemeClr val="bg1"/>
                </a:solidFill>
              </a:rPr>
              <a:t>как символ </a:t>
            </a:r>
            <a:r>
              <a:rPr lang="ru-RU" sz="2000" dirty="0" smtClean="0">
                <a:solidFill>
                  <a:schemeClr val="bg1"/>
                </a:solidFill>
              </a:rPr>
              <a:t>равенства</a:t>
            </a:r>
            <a:r>
              <a:rPr lang="ru-RU" sz="2000" dirty="0">
                <a:solidFill>
                  <a:schemeClr val="bg1"/>
                </a:solidFill>
              </a:rPr>
              <a:t>. Этот термин применяется в экономической науке для обозначения интервальных показателей, характеризующих источники образования каких либо ресурсов и направление их использования за определенный период времени. Метод построения баланса как совокупность данных в виде двусторонней таблицы широко используется в планировании, учете и экономическом анализе.</a:t>
            </a:r>
          </a:p>
          <a:p>
            <a:pPr indent="457200"/>
            <a:r>
              <a:rPr lang="ru-RU" sz="2000" dirty="0">
                <a:solidFill>
                  <a:schemeClr val="bg1"/>
                </a:solidFill>
              </a:rPr>
              <a:t>В бухгалтерском учете слово «баланс» имеет два значения:</a:t>
            </a:r>
          </a:p>
          <a:p>
            <a:pPr indent="457200"/>
            <a:r>
              <a:rPr lang="ru-RU" sz="2000" dirty="0">
                <a:solidFill>
                  <a:schemeClr val="bg1"/>
                </a:solidFill>
              </a:rPr>
              <a:t>1) равенство итогов, когда равны итоги записей по дебету и кредиту счетов, итоги записей по аналитическим счетам и соответствующему синтетическому счету, итоги актива и пассива бухгалтерского баланса и т. д.;</a:t>
            </a:r>
          </a:p>
          <a:p>
            <a:pPr indent="457200"/>
            <a:r>
              <a:rPr lang="ru-RU" sz="2000" dirty="0">
                <a:solidFill>
                  <a:schemeClr val="bg1"/>
                </a:solidFill>
              </a:rPr>
              <a:t>2) самая важная форма бухгалтерской отчетности, показывающая состояние средств организации в денежной оценке на определенную дату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</a:p>
          <a:p>
            <a:pPr indent="457200"/>
            <a:r>
              <a:rPr lang="ru-RU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Бухгалтерский баланс </a:t>
            </a:r>
            <a:r>
              <a:rPr lang="ru-RU" sz="2000" dirty="0">
                <a:solidFill>
                  <a:schemeClr val="bg1"/>
                </a:solidFill>
              </a:rPr>
              <a:t>- документ бухгалтерского учета, представляющий совокупность показателей, характеризующих финансовое и хозяйственное состояние фирмы на определенную дату, чаще всего на конец или начало календарного периода.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990829"/>
            <a:ext cx="1979712" cy="18352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0667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92696"/>
            <a:ext cx="9144000" cy="477053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57200"/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своему строению </a:t>
            </a:r>
            <a:r>
              <a:rPr lang="ru-RU" sz="19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двухсторонняя таблица, где левая сторона (актив) отражает состав и размещение хозяйственных средств, а правая - (пассив) отражает источники образования хозяйственных средств и их целевое назначение. В бухгалтерском 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балансе обязательно </a:t>
            </a:r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равенство актива и пассива</a:t>
            </a:r>
            <a:r>
              <a:rPr lang="ru-RU" sz="1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элементом бухгалтерского баланса является балансовая статья, которая соответствует конкретному виду имущества, обязательств, источников формирования имущества. Балансовые статьи объединяются в группы (разделы баланса). Для отражения состояния средств бухгалтерский баланс предусматривает две графы для цифровых показателей: на начало и на конец отчетного периода. Во второй графе показывается состояние средств и их источников на дату составления баланса.</a:t>
            </a:r>
          </a:p>
          <a:p>
            <a:pPr indent="457200"/>
            <a:r>
              <a:rPr lang="ru-RU" sz="1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может быть брутто и нетто. Баланс - брутто включает в себя регулирующие статьи. Регулирующими называют статьи, суммы по которым при определении фактической себестоимости (или остаточной стоимости) средств вычитаются из суммы той или иной статьи. Баланс – нетто – баланс из которого исключаются регулирующие статьи. </a:t>
            </a:r>
          </a:p>
          <a:p>
            <a:pPr indent="457200"/>
            <a:endParaRPr lang="ru-RU" sz="1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677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времени составления бухгалтерские балансы могут быть: </a:t>
            </a:r>
            <a:endParaRPr lang="ru-RU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Вступительный баланс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составляют на момент возникновения организации. В нем определяется 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ценностей, с которой организация начинает свою деятельность. </a:t>
            </a:r>
          </a:p>
          <a:p>
            <a:pPr indent="457200"/>
            <a:r>
              <a:rPr lang="ru-RU" sz="22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балансы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составляются периодически в течение всего времени существования организации. Они делятся на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начальные, промежуточные и заключительные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Начальный баланс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 на начало, а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конец отчетного года. Заключительный баланс отчетного года является начальным балансом следующего года.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Промежуточные балансы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составляются за период между началом и концом 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года, к ним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прилагается меньше отчетных </a:t>
            </a:r>
            <a:r>
              <a:rPr lang="ru-RU" sz="2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 и составляются они только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данных текущего бухгалтерского учета. </a:t>
            </a:r>
            <a:endParaRPr lang="ru-RU" sz="2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2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Ликвидационный </a:t>
            </a:r>
            <a:r>
              <a:rPr lang="ru-RU" sz="2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 при ликвидации организации. Они составляются в течение всего периода ликвидации и делятся на </a:t>
            </a:r>
            <a:r>
              <a:rPr lang="ru-RU" sz="22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вступительные, промежуточные и заключительные ликвидационные балансы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indent="457200"/>
            <a:r>
              <a:rPr lang="ru-RU" sz="22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Разделительные балансы </a:t>
            </a:r>
            <a:r>
              <a:rPr lang="ru-RU" sz="2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составляются в момент разделения крупной организации на несколько более мелких структурных единиц или передачи одной или нескольких структурных единиц. </a:t>
            </a:r>
          </a:p>
          <a:p>
            <a:pPr indent="457200"/>
            <a:endParaRPr lang="ru-RU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482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40768"/>
            <a:ext cx="9144000" cy="4708981"/>
          </a:xfrm>
          <a:prstGeom prst="rect">
            <a:avLst/>
          </a:prstGeom>
          <a:solidFill>
            <a:schemeClr val="accent6">
              <a:tint val="50000"/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источникам составления бухгалтерские балансы подразделяются на: </a:t>
            </a:r>
          </a:p>
          <a:p>
            <a:pPr indent="457200"/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Инвентарные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балансы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составляют только на основании инвентаризации.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Книжный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только на основании книжных записей без предварительной проверки их путем инвентаризации.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Генеральный </a:t>
            </a:r>
            <a:r>
              <a:rPr lang="ru-RU" sz="20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основывается на учетных записях и данных инвентаризации.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объему информации балансы подразделяются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и сводные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Единый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отражает деятельность только одного предприятия.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формам собственности различают балансы </a:t>
            </a: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государственных, муниципальных, смешанных и совместных, частных предприятий, а также общественных организаций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объекту отражения бухгалтерские балансы делятся на </a:t>
            </a:r>
            <a:r>
              <a:rPr lang="ru-RU" sz="2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самостоятельные и отдельные</a:t>
            </a:r>
            <a:r>
              <a:rPr lang="ru-RU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должен отвечать следующим требованиям: правдивость, реальность, единство, преемственность, ясность. </a:t>
            </a:r>
          </a:p>
        </p:txBody>
      </p:sp>
    </p:spTree>
    <p:extLst>
      <p:ext uri="{BB962C8B-B14F-4D97-AF65-F5344CB8AC3E}">
        <p14:creationId xmlns="" xmlns:p14="http://schemas.microsoft.com/office/powerpoint/2010/main" val="189016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Баланс состоит из пяти разделов: два из которых находятся в Активе и три в </a:t>
            </a:r>
            <a:r>
              <a:rPr lang="ru-RU" sz="2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Пассиве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1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первом разделе Актива 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отражены </a:t>
            </a:r>
            <a:r>
              <a:rPr lang="ru-RU" sz="21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внеоборотные активы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состав которых входят нематериальные активы, основные средства и капитальные вложения.</a:t>
            </a:r>
          </a:p>
          <a:p>
            <a:pPr indent="457200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втором разделе отражены </a:t>
            </a:r>
            <a:r>
              <a:rPr lang="ru-RU" sz="21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оборотные </a:t>
            </a:r>
            <a:r>
              <a:rPr lang="ru-RU" sz="2100" b="1" i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активы, </a:t>
            </a:r>
            <a:r>
              <a:rPr lang="ru-RU" sz="2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состав которых 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входят </a:t>
            </a:r>
            <a:r>
              <a:rPr lang="ru-RU" sz="2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запасы 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затраты, готовая продукция, товары отгруженные, расходы будущих периодов, дебиторская задолженность, денежные средства, финансовые вложения.</a:t>
            </a:r>
          </a:p>
          <a:p>
            <a:pPr indent="457200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Данное построение Актива баланса позволяет определить состав имущества предприятия и его направленность</a:t>
            </a:r>
            <a:r>
              <a:rPr lang="ru-RU" sz="2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/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Пассиве баланса отражены три раздела. </a:t>
            </a:r>
            <a:endParaRPr lang="ru-RU" sz="21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третий раздел </a:t>
            </a:r>
            <a:r>
              <a:rPr lang="ru-RU" sz="21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(капитал и резервы) 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уставный капитал, добавочный капитал, резервный капитал, создаваемый в соответствии с законодательством или в соответствии с уставом предприятия. Нераспределенная прибыль (непокрытый убыток) – данный раздел характеризует независимость организации и ее финансовую стабильность. </a:t>
            </a:r>
            <a:endParaRPr lang="ru-RU" sz="21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sz="21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Разделы </a:t>
            </a:r>
            <a:r>
              <a:rPr lang="ru-RU" sz="2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4-5 отражают долгосрочные и краткосрочные обязательства, в состав которых входят долгосрочные кредиты и займы, краткосрочная кредиторская задолженность и прочие краткосрочные обязательства.</a:t>
            </a:r>
          </a:p>
        </p:txBody>
      </p:sp>
    </p:spTree>
    <p:extLst>
      <p:ext uri="{BB962C8B-B14F-4D97-AF65-F5344CB8AC3E}">
        <p14:creationId xmlns="" xmlns:p14="http://schemas.microsoft.com/office/powerpoint/2010/main" val="335951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составлении бухгалтерского баланса необходимо иметь в виду следующее: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данные бухгалтерского баланса на начало года должны соответствовать данным на конец прошлого года (с учетом произведенной реорганизации);</a:t>
            </a:r>
          </a:p>
          <a:p>
            <a:pPr indent="457200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соответствующие статьи бухгалтерского баланса должны подтверждаться данными инвентаризации имущества, обязательств и расчетов.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баланс содержит следующие обязательные реквизиты: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отчетную дату, по состоянию на которую приводится баланс;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полное наименование организации в соответствии с учредительными документами;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идентификационный номер налогоплательщика (ИНН);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основной вид деятельности предприятия с кодом ОКВЭД;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организационно-правовая форма/форма собственности (согласно классификаторам ОКОПФ и ОКФС);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единица измерения - тыс. руб. (код по ОКЕИ 384) или млн. руб. (код по ОКЕИ 385);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местонахождение (адрес);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дата утверждения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(установленная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для годовой бухгалтерской отчетности);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дата отправки/принятия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(конкретная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почтового, электронного 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отправления бухгалтерской отчетности или дата ее фактической передачи по принадлежности).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3432" y="471487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365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75000"/>
              </a:schemeClr>
            </a:gs>
            <a:gs pos="50000">
              <a:schemeClr val="tx2"/>
            </a:gs>
            <a:gs pos="100000">
              <a:schemeClr val="tx2">
                <a:lumMod val="7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Бухгалтерская отчетность сегодня - основной информационный документ, данные которого подтверждают возможность и целесообразность сотрудничества с предприятием, что является немаловажным фактором успешного ведения бизнеса.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Особенность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бухгалтерского баланса состоит в том, что в нем одновременно сопоставляется и имущество, права, и обязательства (долги). При этом имущество может оказаться равным долгам, быть больше или меньше долгов. Если имущество равно долгам, то права и обязанности взаимно погашаются. Если оно больше долгов, имеется превышение прав над обязательствами, получившее название чистых активов. Если имущество меньше долгов, возникает его дефицит.</a:t>
            </a:r>
          </a:p>
          <a:p>
            <a:pPr indent="457200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бухгалтерский баланс служит источником наиболее полной информации для обширного круга пользователей. По данным бухгалтерского баланса определяется степень предпринимательского риска. Также определяется конечный финансовый результат работы организации в виде наращения собственного капитала за отчетный период (экономической прибыли), который отражается в виде чистой прибыли или убытка.</a:t>
            </a:r>
          </a:p>
        </p:txBody>
      </p:sp>
    </p:spTree>
    <p:extLst>
      <p:ext uri="{BB962C8B-B14F-4D97-AF65-F5344CB8AC3E}">
        <p14:creationId xmlns="" xmlns:p14="http://schemas.microsoft.com/office/powerpoint/2010/main" val="20689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</TotalTime>
  <Words>1210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Бухгалтерский баланс как основная форма бухгалтерской отчетности. Методы группировки и перенесения обобщенной учетной информации из оборотно-сальдовой ведомости в формы бухгалтерской отчетности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Бухгалтерский баланс как основная форма бухгалтерской отчетности. Методы группировки и перенесения обобщенной учетной информации из оборотно-сальдовой ведомости в формы бухгалтерской отчетности</dc:title>
  <dc:creator>USER</dc:creator>
  <cp:lastModifiedBy>Lutceva</cp:lastModifiedBy>
  <cp:revision>9</cp:revision>
  <dcterms:created xsi:type="dcterms:W3CDTF">2016-11-26T20:54:16Z</dcterms:created>
  <dcterms:modified xsi:type="dcterms:W3CDTF">2018-03-16T06:05:43Z</dcterms:modified>
</cp:coreProperties>
</file>