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7" r:id="rId2"/>
    <p:sldId id="258" r:id="rId3"/>
    <p:sldId id="261" r:id="rId4"/>
    <p:sldId id="263" r:id="rId5"/>
    <p:sldId id="268" r:id="rId6"/>
    <p:sldId id="266" r:id="rId7"/>
    <p:sldId id="269" r:id="rId8"/>
    <p:sldId id="271" r:id="rId9"/>
    <p:sldId id="270" r:id="rId10"/>
    <p:sldId id="272" r:id="rId11"/>
    <p:sldId id="259" r:id="rId12"/>
    <p:sldId id="260" r:id="rId1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43" autoAdjust="0"/>
  </p:normalViewPr>
  <p:slideViewPr>
    <p:cSldViewPr snapToGrid="0">
      <p:cViewPr varScale="1">
        <p:scale>
          <a:sx n="78" d="100"/>
          <a:sy n="78" d="100"/>
        </p:scale>
        <p:origin x="-90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BC01C-D4DD-4EC9-80BB-A72AF5D8EE81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284BE-C97F-4980-9597-A564D6099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2164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84BE-C97F-4980-9597-A564D609906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29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887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226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08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246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207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945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265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150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519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761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14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B2546-976A-4BF1-AF67-21E614283CC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9B106-1D6B-4249-81DD-6F07B5F2D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446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3.wdp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58C7D06D-43B1-4740-8B02-2CFC4A95A09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2036954"/>
            <a:ext cx="121920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Специальность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38.02.01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«Экономика и бухгалтерский учет по отраслям»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9FD4C45-DEB8-3746-89CA-29CB1145C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03354"/>
            <a:ext cx="12192000" cy="843191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учреждение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Краснодарского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края «Новороссийский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колледж строительства и экономики»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(ГАПОУ КК «НКСЭ»)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93C3D0-4653-7D48-A5D9-C16DE28EF6D4}"/>
              </a:ext>
            </a:extLst>
          </p:cNvPr>
          <p:cNvSpPr txBox="1">
            <a:spLocks/>
          </p:cNvSpPr>
          <p:nvPr/>
        </p:nvSpPr>
        <p:spPr>
          <a:xfrm>
            <a:off x="0" y="154746"/>
            <a:ext cx="12192000" cy="731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ОБРАЗОВАНИЯ, НАУКИ И  МОЛОДЕЖНОЙ ПОЛИТИКИ КРАСНОДАРСКОГО КРАЯ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02593E0-0F2A-FC49-8936-C8B8F68D2C9B}"/>
              </a:ext>
            </a:extLst>
          </p:cNvPr>
          <p:cNvSpPr txBox="1"/>
          <p:nvPr/>
        </p:nvSpPr>
        <p:spPr>
          <a:xfrm>
            <a:off x="2007532" y="3563932"/>
            <a:ext cx="7786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Кейс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Документирование хозяйственных операций и ведение бухгалтерского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денежных средств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ООО «Атмосфера» 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31FB87-2C08-8B4C-B4CE-33D5BD0C52E2}"/>
              </a:ext>
            </a:extLst>
          </p:cNvPr>
          <p:cNvSpPr txBox="1"/>
          <p:nvPr/>
        </p:nvSpPr>
        <p:spPr>
          <a:xfrm>
            <a:off x="9227129" y="3305118"/>
            <a:ext cx="2798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02593E0-0F2A-FC49-8936-C8B8F68D2C9B}"/>
              </a:ext>
            </a:extLst>
          </p:cNvPr>
          <p:cNvSpPr txBox="1"/>
          <p:nvPr/>
        </p:nvSpPr>
        <p:spPr>
          <a:xfrm>
            <a:off x="180109" y="2551521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МДК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01.01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«Практические основы бухгалтерского учёта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активов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организации»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011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убсчета 55 счёта в бухгалтерском учёт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98280"/>
            <a:ext cx="6220275" cy="471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444931" y="1309829"/>
            <a:ext cx="5838509" cy="3264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Дебет  Кредит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71   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55 Аванс выдан подотчетному лицу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5000</a:t>
            </a:r>
            <a:b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55      51 Перечислены средства на корпоративный счет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     55-4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целевого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25086" y="263592"/>
            <a:ext cx="2550434" cy="73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Проводки по 55 счёту :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74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856" y="352933"/>
            <a:ext cx="10515600" cy="1325563"/>
          </a:xfrm>
        </p:spPr>
        <p:txBody>
          <a:bodyPr/>
          <a:lstStyle/>
          <a:p>
            <a:r>
              <a:rPr lang="ru-RU" b="1" dirty="0"/>
              <a:t>IV </a:t>
            </a:r>
            <a:r>
              <a:rPr lang="ru-RU" b="1" dirty="0" smtClean="0"/>
              <a:t>Этап</a:t>
            </a:r>
            <a:r>
              <a:rPr lang="ru-RU" dirty="0" smtClean="0"/>
              <a:t>. 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543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Таким образом, можно сделать вывод ,что: </a:t>
            </a:r>
          </a:p>
          <a:p>
            <a:r>
              <a:rPr lang="ru-RU" dirty="0" smtClean="0"/>
              <a:t>Каждое должностное лицо выполняет свои обязанности </a:t>
            </a:r>
          </a:p>
          <a:p>
            <a:r>
              <a:rPr lang="ru-RU" dirty="0" smtClean="0"/>
              <a:t>Соблюдены все компетенции по оформлению кейса</a:t>
            </a:r>
          </a:p>
          <a:p>
            <a:r>
              <a:rPr lang="ru-RU" dirty="0" smtClean="0"/>
              <a:t>Использованы все необходимые счета и </a:t>
            </a:r>
            <a:r>
              <a:rPr lang="ru-RU" dirty="0" err="1" smtClean="0"/>
              <a:t>субсчета</a:t>
            </a:r>
            <a:r>
              <a:rPr lang="ru-RU" dirty="0" smtClean="0"/>
              <a:t> для проведения операций </a:t>
            </a:r>
          </a:p>
          <a:p>
            <a:r>
              <a:rPr lang="ru-RU" dirty="0" smtClean="0"/>
              <a:t>Все документы заполнялись в электронном виде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549919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982" y="171161"/>
            <a:ext cx="10515600" cy="1325563"/>
          </a:xfrm>
        </p:spPr>
        <p:txBody>
          <a:bodyPr/>
          <a:lstStyle/>
          <a:p>
            <a:r>
              <a:rPr lang="ru-RU" dirty="0" smtClean="0"/>
              <a:t>Предложение: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592" y="127698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По данному кейсу можно предложить следующее : </a:t>
            </a:r>
          </a:p>
          <a:p>
            <a:pPr algn="just"/>
            <a:r>
              <a:rPr lang="ru-RU" dirty="0" smtClean="0"/>
              <a:t>Должностные лица должны подходить ответственно к своим обязанностям по заполнению документов, в </a:t>
            </a:r>
            <a:r>
              <a:rPr lang="ru-RU" dirty="0"/>
              <a:t>которых предусмотрена ответственность за нарушение </a:t>
            </a:r>
            <a:r>
              <a:rPr lang="ru-RU" dirty="0" smtClean="0"/>
              <a:t>законодательства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 smtClean="0"/>
              <a:t> Усовершенствовать модификацию кейса и операций в нём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4238044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0037" y="609600"/>
            <a:ext cx="2881745" cy="411874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задачи:</a:t>
            </a:r>
            <a:endParaRPr lang="ru-RU" sz="2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1664" y="1224859"/>
            <a:ext cx="9670473" cy="4312526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ru-RU" dirty="0" smtClean="0"/>
              <a:t>Исследовать </a:t>
            </a:r>
            <a:r>
              <a:rPr lang="ru-RU" dirty="0"/>
              <a:t>бухгалтерский учет денежных средств на расчетных и специальных счетах в </a:t>
            </a:r>
            <a:r>
              <a:rPr lang="ru-RU" dirty="0" smtClean="0"/>
              <a:t>банках</a:t>
            </a: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ru-RU" dirty="0" smtClean="0"/>
              <a:t>Заполнить </a:t>
            </a:r>
            <a:r>
              <a:rPr lang="ru-RU" dirty="0"/>
              <a:t>необходимые бланки, </a:t>
            </a: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ru-RU" dirty="0" smtClean="0"/>
              <a:t>Провести </a:t>
            </a:r>
            <a:r>
              <a:rPr lang="ru-RU" dirty="0"/>
              <a:t>учет операций на расчетном счете и специальных счетах в </a:t>
            </a:r>
            <a:r>
              <a:rPr lang="ru-RU" dirty="0" smtClean="0"/>
              <a:t>банке</a:t>
            </a:r>
            <a:endParaRPr lang="ru-RU" dirty="0"/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ru-RU" dirty="0" smtClean="0"/>
              <a:t>Оформить </a:t>
            </a:r>
            <a:r>
              <a:rPr lang="ru-RU" dirty="0"/>
              <a:t>первичные документы по операциям поступления денежных средств на расчетный счет и списаний с </a:t>
            </a:r>
            <a:r>
              <a:rPr lang="ru-RU" dirty="0" smtClean="0"/>
              <a:t>расчетного счета </a:t>
            </a: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ru-RU" dirty="0" smtClean="0"/>
              <a:t>Оформить </a:t>
            </a:r>
            <a:r>
              <a:rPr lang="ru-RU" dirty="0"/>
              <a:t>документы по операциям на специальных счетах</a:t>
            </a:r>
            <a:r>
              <a:rPr lang="ru-RU" dirty="0" smtClean="0"/>
              <a:t>;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Оформить </a:t>
            </a:r>
            <a:r>
              <a:rPr lang="ru-RU" dirty="0"/>
              <a:t>выписку банка с расчетного </a:t>
            </a:r>
            <a:r>
              <a:rPr lang="ru-RU" dirty="0" smtClean="0"/>
              <a:t>и </a:t>
            </a:r>
            <a:r>
              <a:rPr lang="ru-RU" dirty="0"/>
              <a:t>специальных счетов в банке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84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6628"/>
          </a:xfr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Общие и профессиональные компетенции, которыми должен обладать бухгалтер: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9916861"/>
              </p:ext>
            </p:extLst>
          </p:nvPr>
        </p:nvGraphicFramePr>
        <p:xfrm>
          <a:off x="0" y="1146629"/>
          <a:ext cx="6442364" cy="5683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186">
                  <a:extLst>
                    <a:ext uri="{9D8B030D-6E8A-4147-A177-3AD203B41FA5}">
                      <a16:colId xmlns:a16="http://schemas.microsoft.com/office/drawing/2014/main" xmlns="" val="2647796699"/>
                    </a:ext>
                  </a:extLst>
                </a:gridCol>
                <a:gridCol w="5936178">
                  <a:extLst>
                    <a:ext uri="{9D8B030D-6E8A-4147-A177-3AD203B41FA5}">
                      <a16:colId xmlns:a16="http://schemas.microsoft.com/office/drawing/2014/main" xmlns="" val="3881252327"/>
                    </a:ext>
                  </a:extLst>
                </a:gridCol>
              </a:tblGrid>
              <a:tr h="315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общих компетенций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6251736"/>
                  </a:ext>
                </a:extLst>
              </a:tr>
              <a:tr h="63080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Клиент ориентированность и серийность</a:t>
                      </a: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5207816"/>
                  </a:ext>
                </a:extLst>
              </a:tr>
              <a:tr h="63080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Профессионализм</a:t>
                      </a: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1555841"/>
                  </a:ext>
                </a:extLst>
              </a:tr>
              <a:tr h="63080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Видение, умение лидировать</a:t>
                      </a: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4187467"/>
                  </a:ext>
                </a:extLst>
              </a:tr>
              <a:tr h="63080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Открытость, инициативность, предприимчивость</a:t>
                      </a: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7098862"/>
                  </a:ext>
                </a:extLst>
              </a:tr>
              <a:tr h="95172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Когнитивность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коммуникабельность</a:t>
                      </a: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1575199"/>
                  </a:ext>
                </a:extLst>
              </a:tr>
              <a:tr h="63080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Логистика, проектное управление под результат</a:t>
                      </a: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8719170"/>
                  </a:ext>
                </a:extLst>
              </a:tr>
              <a:tr h="63080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Преодоление трудностей и решение проблем</a:t>
                      </a: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7493465"/>
                  </a:ext>
                </a:extLst>
              </a:tr>
              <a:tr h="63080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 08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Здоровье, безопасность, работоспособность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9" marR="602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0880465"/>
                  </a:ext>
                </a:extLst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64246838"/>
              </p:ext>
            </p:extLst>
          </p:nvPr>
        </p:nvGraphicFramePr>
        <p:xfrm>
          <a:off x="6442364" y="1146626"/>
          <a:ext cx="5749637" cy="4273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174">
                  <a:extLst>
                    <a:ext uri="{9D8B030D-6E8A-4147-A177-3AD203B41FA5}">
                      <a16:colId xmlns:a16="http://schemas.microsoft.com/office/drawing/2014/main" xmlns="" val="2700906673"/>
                    </a:ext>
                  </a:extLst>
                </a:gridCol>
                <a:gridCol w="5183463">
                  <a:extLst>
                    <a:ext uri="{9D8B030D-6E8A-4147-A177-3AD203B41FA5}">
                      <a16:colId xmlns:a16="http://schemas.microsoft.com/office/drawing/2014/main" xmlns="" val="53554614"/>
                    </a:ext>
                  </a:extLst>
                </a:gridCol>
              </a:tblGrid>
              <a:tr h="10438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Код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Наименование видов деятельности и профессиональных компетенций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0980527"/>
                  </a:ext>
                </a:extLst>
              </a:tr>
              <a:tr h="104380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ПК 1.1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Составлять, оформлять и проверять правильность составления документов.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9070780"/>
                  </a:ext>
                </a:extLst>
              </a:tr>
              <a:tr h="645439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ПК 1.2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Определять целесообразность и необходимость организации предприятия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2805695"/>
                  </a:ext>
                </a:extLst>
              </a:tr>
              <a:tr h="154077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ПК 1.3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Показать умение работы с программным обеспечением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2860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428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.ru.prom.st/73610984_w640_h640_ooo-atmosfe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6125" y="236181"/>
            <a:ext cx="5109937" cy="173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75560" y="926241"/>
            <a:ext cx="4253345" cy="135774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Богатства не обещаем-достаток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гарантируем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http://www.classifieds24.ru/images/3013/3012367/large_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6550" y="2283985"/>
            <a:ext cx="3429961" cy="257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atmosfera-stroi.alloy.ru/media/logos/1f10f28e497c392a96d353f8153e75f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3037" y="1971963"/>
            <a:ext cx="5203025" cy="150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imferopol.hh.ru/employer-logo/2729559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9233" y="4298844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www.usantehnika.ru/content/screens/17854/logotip-atmosfera-klimaticheskaya-kompaniy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3922" y="3474278"/>
            <a:ext cx="4302140" cy="214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69-tver.ru/wp-content/uploads/2018/03/logo-6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8905" y="4856456"/>
            <a:ext cx="29337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65799" y="236181"/>
            <a:ext cx="18528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Девиз: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72734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на расчетном и специальных счетах в банке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61665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461664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документом, регулирующим безналичные расчеты, является Положение Центробанка "О безналичных расчетах в РФ" от 03.10.02 года №2-П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открытия расчетного счета предоставляются следующие документы: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открытии счета;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Нотариально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заверенные копии Устава и учредительных документов;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Нотариально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заверенные копии регистрационные свидетельства и свидетельства о постановке на налоговый учет;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удостоверяющий полномочия руководителя;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удостоверяющий полномочия главного бухгалтера;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пенсионного фонда и фонда социального страхования;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Карточки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образцами подписей должностных лиц, которые имеют право подписывать финансовые расчетные документы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безналичных расчетов: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платежными поручениями;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аккредитиву;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чеками;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асчеты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инкассо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оформления операций применяются следующие документы: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Инкассовые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7999" y="3447095"/>
            <a:ext cx="47156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5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денежных средств на специальных счетах банка</a:t>
            </a:r>
          </a:p>
          <a:p>
            <a:r>
              <a:rPr lang="ru-RU" sz="16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на счете 55 "Специальные счета в банках</a:t>
            </a:r>
            <a:r>
              <a:rPr lang="ru-RU" sz="165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 Он </a:t>
            </a:r>
            <a:r>
              <a:rPr lang="ru-RU" sz="16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 для обобщения информации о денежных средствах, находящихся в аккредитивах, чековых книжках, депозитах и иных специальных счетах.</a:t>
            </a:r>
          </a:p>
          <a:p>
            <a:r>
              <a:rPr lang="ru-RU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счету 55 « Специальные счета в банках» могут быть открыты </a:t>
            </a:r>
            <a:r>
              <a:rPr lang="ru-RU" sz="16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55-1 « Аккредитивы»;</a:t>
            </a:r>
          </a:p>
          <a:p>
            <a:r>
              <a:rPr lang="ru-RU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55-2 « Чековые книжки»;</a:t>
            </a:r>
          </a:p>
          <a:p>
            <a:r>
              <a:rPr lang="ru-RU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55-3 « Депозитные счета» </a:t>
            </a:r>
          </a:p>
        </p:txBody>
      </p:sp>
    </p:spTree>
    <p:extLst>
      <p:ext uri="{BB962C8B-B14F-4D97-AF65-F5344CB8AC3E}">
        <p14:creationId xmlns:p14="http://schemas.microsoft.com/office/powerpoint/2010/main" xmlns="" val="276897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342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ействия руководителя предприятия, руководителя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бухгалтера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кассира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86251" y="3984860"/>
            <a:ext cx="64399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бухгалтер:</a:t>
            </a:r>
          </a:p>
          <a:p>
            <a:endParaRPr lang="ru-RU" b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налоговую и бухгалтерскую отчётность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 операций по расчётному счёту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 расчётов с бюджетом и внебюджетными фондами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Проверять правильность оформления документов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6016" y="1648668"/>
            <a:ext cx="4715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6016" y="3707861"/>
            <a:ext cx="47156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организации: </a:t>
            </a:r>
          </a:p>
          <a:p>
            <a:endParaRPr lang="ru-RU" b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Управляет подчиненными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Создаёт бухгалтерскую службу,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подраз­деление</a:t>
            </a:r>
            <a:endParaRPr lang="ru-RU" b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51270" y="1514467"/>
            <a:ext cx="63746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Кассир: </a:t>
            </a:r>
          </a:p>
          <a:p>
            <a:endParaRPr lang="ru-RU" b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Занимается кассовыми операциями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и выдаёт деньги из кассы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операции в кассовой книге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Несёт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материальную ответственность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сохранность всех при­нятых им ценностей и за всякий ущерб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причинённый предприятию </a:t>
            </a:r>
          </a:p>
        </p:txBody>
      </p:sp>
    </p:spTree>
    <p:extLst>
      <p:ext uri="{BB962C8B-B14F-4D97-AF65-F5344CB8AC3E}">
        <p14:creationId xmlns:p14="http://schemas.microsoft.com/office/powerpoint/2010/main" xmlns="" val="2273104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9638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sz="2200" b="1" dirty="0" smtClean="0"/>
              <a:t>Нормативно-правовая база по </a:t>
            </a:r>
            <a:r>
              <a:rPr lang="ru-RU" sz="2200" b="1" dirty="0"/>
              <a:t>учету операций на расчетном счете и специальных счетах в банке</a:t>
            </a:r>
            <a:endParaRPr lang="ru-RU" sz="1600" b="1" dirty="0"/>
          </a:p>
        </p:txBody>
      </p:sp>
      <p:pic>
        <p:nvPicPr>
          <p:cNvPr id="1026" name="Picture 2" descr="Нормативно-правовые документы, регулирующие учет операций по расчетным счета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5474" y="496389"/>
            <a:ext cx="8712926" cy="63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364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458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Документы и учетные регистры для учета денежных средств в банке.</a:t>
            </a:r>
            <a:endParaRPr lang="ru-RU" sz="2400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0" y="220326"/>
            <a:ext cx="7206018" cy="6113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Журналы: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 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операциям.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Реестры: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Реестры карточек;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Реестры сдачи документов;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учёта: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учета по счетам : 51 «Расчетный счет»,52 «Валютные счета»,55 «Специальные  счета в банке».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Описи: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Описи инвентаризационные.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Ведомости: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Ведомости расхождений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инвентаризации;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Ведомости учета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невыясненных поступлений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2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089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III </a:t>
            </a:r>
            <a:r>
              <a:rPr lang="ru-RU" b="1" dirty="0" smtClean="0"/>
              <a:t>этап. 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887422"/>
            <a:ext cx="4049486" cy="29783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865754"/>
            <a:ext cx="4301354" cy="29922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9798" y="1728379"/>
            <a:ext cx="3898582" cy="50091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6823" y="2660420"/>
            <a:ext cx="4760731" cy="40771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181208" y="98629"/>
            <a:ext cx="5816346" cy="286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705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2184</TotalTime>
  <Words>660</Words>
  <Application>Microsoft Office PowerPoint</Application>
  <PresentationFormat>Произвольный</PresentationFormat>
  <Paragraphs>107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Специальность: 38.02.01 «Экономика и бухгалтерский учет по отраслям»</vt:lpstr>
      <vt:lpstr>Цели и задачи:</vt:lpstr>
      <vt:lpstr>Общие и профессиональные компетенции, которыми должен обладать бухгалтер:</vt:lpstr>
      <vt:lpstr>Богатства не обещаем-достаток гарантируем! </vt:lpstr>
      <vt:lpstr>Слайд 5</vt:lpstr>
      <vt:lpstr>Действия руководителя предприятия, руководителя организации , главного бухгалтера и кассира</vt:lpstr>
      <vt:lpstr>II этап. Нормативно-правовая база по учету операций на расчетном счете и специальных счетах в банке</vt:lpstr>
      <vt:lpstr>Документы и учетные регистры для учета денежных средств в банке.</vt:lpstr>
      <vt:lpstr>III этап. </vt:lpstr>
      <vt:lpstr>Слайд 10</vt:lpstr>
      <vt:lpstr>IV Этап. Вывод:</vt:lpstr>
      <vt:lpstr>Предложение: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Специальность: 38.02.01 «Экономика и бухгалтерский учет по отраслям»</dc:title>
  <dc:creator>ЭЛЕОНОРА</dc:creator>
  <cp:lastModifiedBy>avanesyan</cp:lastModifiedBy>
  <cp:revision>109</cp:revision>
  <cp:lastPrinted>2020-03-03T20:55:07Z</cp:lastPrinted>
  <dcterms:created xsi:type="dcterms:W3CDTF">2020-02-07T21:10:38Z</dcterms:created>
  <dcterms:modified xsi:type="dcterms:W3CDTF">2021-02-05T06:26:51Z</dcterms:modified>
</cp:coreProperties>
</file>