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A1F01-2A70-43A2-A244-1DAEC9DF3AAF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A7D56-63D0-4BC6-99EA-841DA9C66F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94E92-6ABC-42B0-B3B9-964FC9BD6271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10FBF-F7F7-40C1-A944-F075EDEBFD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1AF9-815B-4D66-87DF-BE1A5FBAE9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992888" cy="2952328"/>
          </a:xfr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r>
              <a:rPr lang="ru-RU" sz="32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«</a:t>
            </a:r>
            <a:r>
              <a:rPr lang="ru-RU" sz="40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Формирование бухгалтерских проводок по начислению и перечислению налогов и сборов в бюджеты различных уровней»</a:t>
            </a:r>
            <a:endParaRPr lang="ru-RU" sz="4000" b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85584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бухгалтерских проводок по начислению и перечислению налогов и сборов в бюджеты различных уровней</a:t>
            </a:r>
            <a:endParaRPr lang="ru-RU" sz="24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556792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Организация находится на общей системе налогообложения. Обязанности по ведению налогового учета и составлению налоговой отчетности, возглавляются на группу сводной бухгалтерской и налоговой отчетности. В установленные сроки организация формирует книгу продаж и книгу покупок.</a:t>
            </a: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Филиал исчисляет такие виды налогов как :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o-nedvizhke.ru/wp-content/uploads/2016/03/0001-001-Nalog-na-imuschestvo-organizatsi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941168"/>
            <a:ext cx="2088231" cy="17281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422108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Налог на имущество организации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422108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Транспортный налог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s://infinica.ru/wp-content/uploads/2016/10/lgotyi-po-transportnomu-nalogu-20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941168"/>
            <a:ext cx="2304256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004048" y="429309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Налог на прибыль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www.ap-center.com/wp-content/uploads/2016/08/na-pribyl.7ca6c3211f1061b5afa97084f49451a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41168"/>
            <a:ext cx="2304256" cy="172819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236296" y="3933056"/>
            <a:ext cx="1907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 descr="http://mayaksbor.ru/upload/iblock/865/86557a90eb2e0e8dc51f87f3488af9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941168"/>
            <a:ext cx="208823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n w="6350">
                  <a:solidFill>
                    <a:schemeClr val="accent1">
                      <a:shade val="43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организации на счете 68 "Расчеты по налогам и сборам" открыты следующие субсчета:</a:t>
            </a:r>
            <a:endParaRPr lang="ru-RU" sz="2800" b="1" dirty="0">
              <a:ln w="6350">
                <a:solidFill>
                  <a:schemeClr val="accent1">
                    <a:shade val="43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68.01 - Налог на прибыль начисленный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68.02 - Налог на добавленную стоимость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68.03 - Налог на доходы физических лиц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68.07 - Транспортный налог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68.08 - Налог на имущество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68.09 - Налог на добавленную стоимость, начисленный аппаратом управления предприятия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68.10 - Прочие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68.11 - Госпошлина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68.15 - Налог на прибыль к уплате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691680" y="476672"/>
            <a:ext cx="5544616" cy="1152128"/>
          </a:xfrm>
          <a:prstGeom prst="ellipse">
            <a:avLst/>
          </a:prstGeom>
          <a:ln w="28575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Аналитический учёт ведется по </a:t>
            </a:r>
            <a:endParaRPr lang="ru-RU" sz="24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187624" y="1412776"/>
            <a:ext cx="1172031" cy="74478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220486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видам расчётов</a:t>
            </a:r>
            <a:endParaRPr lang="ru-RU" sz="24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339752" y="1556792"/>
            <a:ext cx="936104" cy="12961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7584" y="278092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видам бюджетов</a:t>
            </a:r>
            <a:endParaRPr lang="ru-RU" sz="24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355976" y="1628800"/>
            <a:ext cx="0" cy="1008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15816" y="242088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налоговым периодам</a:t>
            </a:r>
            <a:endParaRPr lang="ru-RU" sz="2400" b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868144" y="1556792"/>
            <a:ext cx="667975" cy="13208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92080" y="285293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наименованиям налоговых инспекций</a:t>
            </a:r>
            <a:endParaRPr lang="ru-RU" sz="2400" b="1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6948264" y="1268760"/>
            <a:ext cx="648072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76256" y="191683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филиалам</a:t>
            </a:r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51520" y="436510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Организация применяла ранее систему налогообложения в виде единого налога на вмененный доход. На данный момент организация находится на общем режиме налогообложения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«НДС» 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5652120" cy="367240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филиал не уплачивает НДС. При помощи программы "Плановая финансовая отчетность" ежемесячно сводятся данные для начисления НДС по форме 51. Ежеквартально заполняется форма 50. Сведенные данные отправляются в Москву (головной офис), где налог уплачивается в налоговую инспекцию.</a:t>
            </a:r>
          </a:p>
        </p:txBody>
      </p:sp>
      <p:pic>
        <p:nvPicPr>
          <p:cNvPr id="25602" name="Picture 2" descr="https://slavdelo.dn.ua/wp-content/uploads/2016/11/nd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764704"/>
            <a:ext cx="3456384" cy="299443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27584" y="4077072"/>
          <a:ext cx="7200800" cy="2478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165"/>
                <a:gridCol w="2126457"/>
                <a:gridCol w="3373178"/>
              </a:tblGrid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Дебет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Кредит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Операция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90.09.1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68.02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Начисление НДС </a:t>
                      </a:r>
                      <a:endParaRPr lang="ru-RU" b="1" i="1" dirty="0"/>
                    </a:p>
                  </a:txBody>
                  <a:tcPr/>
                </a:tc>
              </a:tr>
              <a:tr h="53005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68.02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Вычет НДС </a:t>
                      </a:r>
                      <a:endParaRPr lang="ru-RU" b="1" i="1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68.2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79.02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НДС 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424936" cy="1080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 налогообложения: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товаров, услуг, передача товаров, оказание услуг для собственных нужд.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556792"/>
            <a:ext cx="842493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Налоговая база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стоимость реализуемых товаров, услуг.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564904"/>
            <a:ext cx="8424936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Налоговый период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квартал.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73016"/>
            <a:ext cx="8496944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ставки: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0% (марки, лотереи), 10% (детские товары, крупы, сахар), 18%.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869160"/>
            <a:ext cx="8496944" cy="165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исчисления налога: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сумма налога, подлежащая уплате в бюджет, исчисляется по итогам каждого месяца, как уменьшенная на сумму налоговых вычетов общая сумма налога.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139136" cy="1440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«Налог на имущество»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5058" name="Picture 2" descr="http://arenaprava.ru/wp-content/uploads/2016/06/nalog-na-imushhestvo-fiz-li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052736"/>
            <a:ext cx="3823595" cy="424847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0" y="692696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Налог на имущество – это налог государству за право владеть собственностью.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88840"/>
            <a:ext cx="4680520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Объект налогообложения: основные средства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924944"/>
            <a:ext cx="4752528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Налоговая база: среднегодовая стоимость имущества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933056"/>
            <a:ext cx="4680520" cy="122413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Налоговый период : календарный год. Отчетные периоды: 1й квартал, полугодие, 9 месяцев.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5373216"/>
            <a:ext cx="8424936" cy="122413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Налоговые ставки: 2,2%. Применяется льготная ставка 0,7% для зданий в деревнях и поселках.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2646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Порядок исчисления суммы налога и сумм авансовых платежей: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сумма налога исчисляется по итогам налогового периода как произведение соответствующей налоговой ставки и налоговой базы, определенной за налоговый период;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сумма налога, подлежащая уплате в бюджет по итогам налогового периода, определяется как разница между суммой налога и суммами авансовых платежей.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Сумма авансового платежа по налогу исчисляется по итогам каждого отчетного периода в размере 1/4 произведения соответствующей налоговой ставки и средней стоимости имущества, определенной за отчетный период.</a:t>
            </a: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Порядок уплаты: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авансовые платежи по итогам каждого отчетного периода уплачиваются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не позднее 5 числа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месяца следующего за отчетным периодом, налог подлежит уплате по истечению налогового периода и уплачивается не позднее 10 апреля года следующим за истекшим налоговым периодом.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523</Words>
  <Application>Microsoft Office PowerPoint</Application>
  <PresentationFormat>Экран (4:3)</PresentationFormat>
  <Paragraphs>70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«Формирование бухгалтерских проводок по начислению и перечислению налогов и сборов в бюджеты различных уровней»</vt:lpstr>
      <vt:lpstr>Формирование бухгалтерских проводок по начислению и перечислению налогов и сборов в бюджеты различных уровней</vt:lpstr>
      <vt:lpstr>В организации на счете 68 "Расчеты по налогам и сборам" открыты следующие субсчета:</vt:lpstr>
      <vt:lpstr>Слайд 4</vt:lpstr>
      <vt:lpstr>«НДС» </vt:lpstr>
      <vt:lpstr>Слайд 6</vt:lpstr>
      <vt:lpstr>«Налог на имущество»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бухгалтерских проводок по начислению и перечислению налогов и сборов в бюджеты различных уровней»</dc:title>
  <dc:creator>lutceva</dc:creator>
  <cp:lastModifiedBy>lutceva</cp:lastModifiedBy>
  <cp:revision>1</cp:revision>
  <dcterms:created xsi:type="dcterms:W3CDTF">2021-02-03T07:18:08Z</dcterms:created>
  <dcterms:modified xsi:type="dcterms:W3CDTF">2021-02-03T07:19:17Z</dcterms:modified>
</cp:coreProperties>
</file>