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ru-RU" smtClean="0"/>
              <a:t>Образец заголовка</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a:p>
        </p:txBody>
      </p:sp>
      <p:sp>
        <p:nvSpPr>
          <p:cNvPr id="4" name="Date Placeholder 3"/>
          <p:cNvSpPr>
            <a:spLocks noGrp="1"/>
          </p:cNvSpPr>
          <p:nvPr>
            <p:ph type="dt" sz="half" idx="10"/>
          </p:nvPr>
        </p:nvSpPr>
        <p:spPr/>
        <p:txBody>
          <a:bodyPr/>
          <a:lstStyle/>
          <a:p>
            <a:fld id="{1778F24D-EB19-4AE0-B015-2BEA6D5224F2}" type="datetimeFigureOut">
              <a:rPr lang="en-US" smtClean="0"/>
              <a:pPr/>
              <a:t>3/12/2021</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7" name="Picture 6" descr="CoverGlyph.png"/>
          <p:cNvPicPr>
            <a:picLocks noChangeAspect="1"/>
          </p:cNvPicPr>
          <p:nvPr/>
        </p:nvPicPr>
        <p:blipFill>
          <a:blip r:embed="rId2" cstate="print"/>
          <a:stretch>
            <a:fillRect/>
          </a:stretch>
        </p:blipFill>
        <p:spPr>
          <a:xfrm>
            <a:off x="4010025" y="3048000"/>
            <a:ext cx="1123950" cy="77152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над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ru-RU" smtClean="0"/>
              <a:t>Образец заголовка</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Чтобы добавить рисунок, перетащите его на заполнитель или щелкните значок</a:t>
            </a:r>
            <a:endParaRPr dirty="0"/>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ru-RU" smtClean="0"/>
              <a:t>Образец текста</a:t>
            </a:r>
          </a:p>
        </p:txBody>
      </p:sp>
      <p:sp>
        <p:nvSpPr>
          <p:cNvPr id="5" name="Date Placeholder 4"/>
          <p:cNvSpPr>
            <a:spLocks noGrp="1"/>
          </p:cNvSpPr>
          <p:nvPr>
            <p:ph type="dt" sz="half" idx="10"/>
          </p:nvPr>
        </p:nvSpPr>
        <p:spPr/>
        <p:txBody>
          <a:bodyPr/>
          <a:lstStyle/>
          <a:p>
            <a:fld id="{1778F24D-EB19-4AE0-B015-2BEA6D5224F2}" type="datetimeFigureOut">
              <a:rPr lang="en-US" smtClean="0"/>
              <a:pPr/>
              <a:t>3/12/2021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0D9BD3-E57B-4194-A545-2804EB95D970}" type="slidenum">
              <a:rPr lang="en-US" smtClean="0"/>
              <a:pPr/>
              <a:t>‹#›</a:t>
            </a:fld>
            <a:endParaRPr lang="en-US" dirty="0"/>
          </a:p>
        </p:txBody>
      </p:sp>
      <p:pic>
        <p:nvPicPr>
          <p:cNvPr id="11" name="Picture 2" descr="HR-Glyph-R3.png"/>
          <p:cNvPicPr>
            <a:picLocks noChangeAspect="1" noChangeArrowheads="1"/>
          </p:cNvPicPr>
          <p:nvPr/>
        </p:nvPicPr>
        <p:blipFill>
          <a:blip r:embed="rId2" cstate="print"/>
          <a:srcRect/>
          <a:stretch>
            <a:fillRect/>
          </a:stretch>
        </p:blipFill>
        <p:spPr bwMode="auto">
          <a:xfrm>
            <a:off x="3749040" y="4890247"/>
            <a:ext cx="1645920" cy="17041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pPr/>
              <a:t>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0D9BD3-E57B-4194-A545-2804EB95D970}" type="slidenum">
              <a:rPr lang="en-US" smtClean="0"/>
              <a:pPr/>
              <a:t>‹#›</a:t>
            </a:fld>
            <a:endParaRPr lang="en-US" dirty="0"/>
          </a:p>
        </p:txBody>
      </p:sp>
      <p:pic>
        <p:nvPicPr>
          <p:cNvPr id="10"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ru-RU" smtClean="0"/>
              <a:t>Образец заголовка</a:t>
            </a:r>
            <a:endParaRPr/>
          </a:p>
        </p:txBody>
      </p:sp>
      <p:sp>
        <p:nvSpPr>
          <p:cNvPr id="3" name="Vertical Text Placeholder 2"/>
          <p:cNvSpPr>
            <a:spLocks noGrp="1"/>
          </p:cNvSpPr>
          <p:nvPr>
            <p:ph type="body" orient="vert" idx="1"/>
          </p:nvPr>
        </p:nvSpPr>
        <p:spPr>
          <a:xfrm>
            <a:off x="685800" y="537882"/>
            <a:ext cx="5889812" cy="5325036"/>
          </a:xfrm>
        </p:spPr>
        <p:txBody>
          <a:bodyPr vert="eaVert"/>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pPr/>
              <a:t>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0D9BD3-E57B-4194-A545-2804EB95D970}" type="slidenum">
              <a:rPr lang="en-US" smtClean="0"/>
              <a:pPr/>
              <a:t>‹#›</a:t>
            </a:fld>
            <a:endParaRPr lang="en-US" dirty="0"/>
          </a:p>
        </p:txBody>
      </p:sp>
      <p:pic>
        <p:nvPicPr>
          <p:cNvPr id="9" name="Picture 2" descr="HR-Glyph-R3.png"/>
          <p:cNvPicPr>
            <a:picLocks noChangeAspect="1" noChangeArrowheads="1"/>
          </p:cNvPicPr>
          <p:nvPr/>
        </p:nvPicPr>
        <p:blipFill>
          <a:blip r:embed="rId2" cstate="print"/>
          <a:srcRect/>
          <a:stretch>
            <a:fillRect/>
          </a:stretch>
        </p:blipFill>
        <p:spPr bwMode="auto">
          <a:xfrm rot="5400000">
            <a:off x="6052928" y="3115195"/>
            <a:ext cx="1645920" cy="17041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Content Placeholder 2"/>
          <p:cNvSpPr>
            <a:spLocks noGrp="1"/>
          </p:cNvSpPr>
          <p:nvPr>
            <p:ph idx="1"/>
          </p:nvPr>
        </p:nvSpPr>
        <p:spPr/>
        <p:txBody>
          <a:bodyPr/>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pPr/>
              <a:t>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0D9BD3-E57B-4194-A545-2804EB95D970}" type="slidenum">
              <a:rPr lang="en-US" smtClean="0"/>
              <a:pPr/>
              <a:t>‹#›</a:t>
            </a:fld>
            <a:endParaRPr lang="en-US" dirty="0"/>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5800" y="1626440"/>
            <a:ext cx="7770813" cy="1472184"/>
          </a:xfrm>
        </p:spPr>
        <p:txBody>
          <a:bodyPr anchor="b" anchorCtr="0"/>
          <a:lstStyle>
            <a:lvl1pPr algn="ctr">
              <a:defRPr sz="5400" b="0" i="0" cap="none" baseline="0"/>
            </a:lvl1pPr>
          </a:lstStyle>
          <a:p>
            <a:r>
              <a:rPr lang="ru-RU" smtClean="0"/>
              <a:t>Образец заголовка</a:t>
            </a:r>
            <a:endParaRPr/>
          </a:p>
        </p:txBody>
      </p:sp>
      <p:sp>
        <p:nvSpPr>
          <p:cNvPr id="3" name="Text Placeholder 2"/>
          <p:cNvSpPr>
            <a:spLocks noGrp="1"/>
          </p:cNvSpPr>
          <p:nvPr>
            <p:ph type="body" idx="1"/>
          </p:nvPr>
        </p:nvSpPr>
        <p:spPr>
          <a:xfrm>
            <a:off x="685800" y="3813048"/>
            <a:ext cx="7770813"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778F24D-EB19-4AE0-B015-2BEA6D5224F2}" type="datetimeFigureOut">
              <a:rPr lang="en-US" smtClean="0"/>
              <a:pPr/>
              <a:t>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0D9BD3-E57B-4194-A545-2804EB95D970}" type="slidenum">
              <a:rPr lang="en-US" smtClean="0"/>
              <a:pPr/>
              <a:t>‹#›</a:t>
            </a:fld>
            <a:endParaRPr lang="en-US" dirty="0"/>
          </a:p>
        </p:txBody>
      </p:sp>
      <p:pic>
        <p:nvPicPr>
          <p:cNvPr id="7" name="Picture 6" descr="Glyph-SectionHeader.png"/>
          <p:cNvPicPr>
            <a:picLocks noChangeAspect="1"/>
          </p:cNvPicPr>
          <p:nvPr/>
        </p:nvPicPr>
        <p:blipFill>
          <a:blip r:embed="rId2" cstate="print"/>
          <a:stretch>
            <a:fillRect/>
          </a:stretch>
        </p:blipFill>
        <p:spPr>
          <a:xfrm>
            <a:off x="4038600" y="3174066"/>
            <a:ext cx="1066800" cy="5905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5" name="Date Placeholder 4"/>
          <p:cNvSpPr>
            <a:spLocks noGrp="1"/>
          </p:cNvSpPr>
          <p:nvPr>
            <p:ph type="dt" sz="half" idx="10"/>
          </p:nvPr>
        </p:nvSpPr>
        <p:spPr/>
        <p:txBody>
          <a:bodyPr/>
          <a:lstStyle/>
          <a:p>
            <a:fld id="{1778F24D-EB19-4AE0-B015-2BEA6D5224F2}" type="datetimeFigureOut">
              <a:rPr lang="en-US" smtClean="0"/>
              <a:pPr/>
              <a:t>3/12/2021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0D9BD3-E57B-4194-A545-2804EB95D970}" type="slidenum">
              <a:rPr lang="en-US" smtClean="0"/>
              <a:pPr/>
              <a:t>‹#›</a:t>
            </a:fld>
            <a:endParaRPr lang="en-US" dirty="0"/>
          </a:p>
        </p:txBody>
      </p:sp>
      <p:pic>
        <p:nvPicPr>
          <p:cNvPr id="9"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7" name="Date Placeholder 6"/>
          <p:cNvSpPr>
            <a:spLocks noGrp="1"/>
          </p:cNvSpPr>
          <p:nvPr>
            <p:ph type="dt" sz="half" idx="10"/>
          </p:nvPr>
        </p:nvSpPr>
        <p:spPr/>
        <p:txBody>
          <a:bodyPr/>
          <a:lstStyle/>
          <a:p>
            <a:fld id="{1778F24D-EB19-4AE0-B015-2BEA6D5224F2}" type="datetimeFigureOut">
              <a:rPr lang="en-US" smtClean="0"/>
              <a:pPr/>
              <a:t>3/12/2021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0D9BD3-E57B-4194-A545-2804EB95D970}" type="slidenum">
              <a:rPr lang="en-US" smtClean="0"/>
              <a:pPr/>
              <a:t>‹#›</a:t>
            </a:fld>
            <a:endParaRPr lang="en-US" dirty="0"/>
          </a:p>
        </p:txBody>
      </p:sp>
      <p:pic>
        <p:nvPicPr>
          <p:cNvPr id="11"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Date Placeholder 2"/>
          <p:cNvSpPr>
            <a:spLocks noGrp="1"/>
          </p:cNvSpPr>
          <p:nvPr>
            <p:ph type="dt" sz="half" idx="10"/>
          </p:nvPr>
        </p:nvSpPr>
        <p:spPr/>
        <p:txBody>
          <a:bodyPr/>
          <a:lstStyle/>
          <a:p>
            <a:fld id="{1778F24D-EB19-4AE0-B015-2BEA6D5224F2}" type="datetimeFigureOut">
              <a:rPr lang="en-US" smtClean="0"/>
              <a:pPr/>
              <a:t>3/12/2021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0D9BD3-E57B-4194-A545-2804EB95D970}" type="slidenum">
              <a:rPr lang="en-US" smtClean="0"/>
              <a:pPr/>
              <a:t>‹#›</a:t>
            </a:fld>
            <a:endParaRPr lang="en-US" dirty="0"/>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8F24D-EB19-4AE0-B015-2BEA6D5224F2}" type="datetimeFigureOut">
              <a:rPr lang="en-US" smtClean="0"/>
              <a:pPr/>
              <a:t>3/12/2021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0D9BD3-E57B-4194-A545-2804EB95D97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ru-RU" smtClean="0"/>
              <a:t>Образец заголовка</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marL="2290763" indent="-461963">
              <a:tabLst/>
              <a:defRPr sz="2000"/>
            </a:lvl6pPr>
            <a:lvl7pPr marL="2290763" indent="-461963">
              <a:tabLst/>
              <a:defRPr sz="2000"/>
            </a:lvl7pPr>
            <a:lvl8pPr marL="2290763" indent="-461963">
              <a:tabLst/>
              <a:defRPr sz="2000"/>
            </a:lvl8pPr>
            <a:lvl9pPr marL="2290763" indent="-461963">
              <a:tabLst/>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778F24D-EB19-4AE0-B015-2BEA6D5224F2}" type="datetimeFigureOut">
              <a:rPr lang="en-US" smtClean="0"/>
              <a:pPr/>
              <a:t>3/12/2021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0D9BD3-E57B-4194-A545-2804EB95D970}" type="slidenum">
              <a:rPr lang="en-US" smtClean="0"/>
              <a:pPr/>
              <a:t>‹#›</a:t>
            </a:fld>
            <a:endParaRPr lang="en-US" dirty="0"/>
          </a:p>
        </p:txBody>
      </p:sp>
      <p:pic>
        <p:nvPicPr>
          <p:cNvPr id="10" name="Picture 2" descr="HR-Glyph-R3.png"/>
          <p:cNvPicPr>
            <a:picLocks noChangeAspect="1" noChangeArrowheads="1"/>
          </p:cNvPicPr>
          <p:nvPr/>
        </p:nvPicPr>
        <p:blipFill>
          <a:blip r:embed="rId2" cstate="print"/>
          <a:srcRect/>
          <a:stretch>
            <a:fillRect/>
          </a:stretch>
        </p:blipFill>
        <p:spPr bwMode="auto">
          <a:xfrm>
            <a:off x="1664746" y="2286000"/>
            <a:ext cx="1645920" cy="17041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ru-RU" smtClean="0"/>
              <a:t>Образец заголовка</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Чтобы добавить рисунок, перетащите его на заполнитель или щелкните значок</a:t>
            </a:r>
            <a:endParaRPr dirty="0"/>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spcBef>
                <a:spcPts val="6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ru-RU" smtClean="0"/>
              <a:t>Образец текста</a:t>
            </a:r>
          </a:p>
        </p:txBody>
      </p:sp>
      <p:sp>
        <p:nvSpPr>
          <p:cNvPr id="5" name="Date Placeholder 4"/>
          <p:cNvSpPr>
            <a:spLocks noGrp="1"/>
          </p:cNvSpPr>
          <p:nvPr>
            <p:ph type="dt" sz="half" idx="10"/>
          </p:nvPr>
        </p:nvSpPr>
        <p:spPr/>
        <p:txBody>
          <a:bodyPr/>
          <a:lstStyle/>
          <a:p>
            <a:fld id="{1778F24D-EB19-4AE0-B015-2BEA6D5224F2}" type="datetimeFigureOut">
              <a:rPr lang="en-US" smtClean="0"/>
              <a:pPr/>
              <a:t>3/12/2021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0D9BD3-E57B-4194-A545-2804EB95D970}" type="slidenum">
              <a:rPr lang="en-US" smtClean="0"/>
              <a:pPr/>
              <a:t>‹#›</a:t>
            </a:fld>
            <a:endParaRPr lang="en-US" dirty="0"/>
          </a:p>
        </p:txBody>
      </p:sp>
      <p:pic>
        <p:nvPicPr>
          <p:cNvPr id="9" name="Picture 2" descr="HR-Glyph-R3.png"/>
          <p:cNvPicPr>
            <a:picLocks noChangeAspect="1" noChangeArrowheads="1"/>
          </p:cNvPicPr>
          <p:nvPr/>
        </p:nvPicPr>
        <p:blipFill>
          <a:blip r:embed="rId2" cstate="print"/>
          <a:srcRect/>
          <a:stretch>
            <a:fillRect/>
          </a:stretch>
        </p:blipFill>
        <p:spPr bwMode="auto">
          <a:xfrm>
            <a:off x="5804853" y="2286000"/>
            <a:ext cx="1645920" cy="17041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90D9BD3-E57B-4194-A545-2804EB95D970}" type="slidenum">
              <a:rPr lang="en-US" smtClean="0"/>
              <a:pPr/>
              <a:t>‹#›</a:t>
            </a:fld>
            <a:endParaRPr lang="en-US" dirty="0"/>
          </a:p>
        </p:txBody>
      </p:sp>
      <p:sp>
        <p:nvSpPr>
          <p:cNvPr id="2" name="Title Placeholder 1"/>
          <p:cNvSpPr>
            <a:spLocks noGrp="1"/>
          </p:cNvSpPr>
          <p:nvPr>
            <p:ph type="title"/>
          </p:nvPr>
        </p:nvSpPr>
        <p:spPr>
          <a:xfrm>
            <a:off x="685800" y="67236"/>
            <a:ext cx="7770813" cy="1371600"/>
          </a:xfrm>
          <a:prstGeom prst="rect">
            <a:avLst/>
          </a:prstGeom>
          <a:effectLst/>
        </p:spPr>
        <p:txBody>
          <a:bodyPr vert="horz" lIns="91440" tIns="45720" rIns="91440" bIns="45720" rtlCol="0" anchor="ctr" anchorCtr="0">
            <a:noAutofit/>
          </a:bodyPr>
          <a:lstStyle/>
          <a:p>
            <a:r>
              <a:rPr lang="ru-RU" smtClean="0"/>
              <a:t>Образец заголовка</a:t>
            </a:r>
            <a:endParaRPr/>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8F24D-EB19-4AE0-B015-2BEA6D5224F2}" type="datetimeFigureOut">
              <a:rPr lang="en-US" smtClean="0"/>
              <a:pPr/>
              <a:t>3/12/2021</a:t>
            </a:fld>
            <a:endParaRPr lang="en-US" dirty="0"/>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7432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6pPr>
      <a:lvl7pPr marL="32051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7pPr>
      <a:lvl8pPr marL="36576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8pPr>
      <a:lvl9pPr marL="41195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0" y="2121950"/>
            <a:ext cx="9143999" cy="1182452"/>
          </a:xfrm>
        </p:spPr>
        <p:txBody>
          <a:bodyPr/>
          <a:lstStyle/>
          <a:p>
            <a:r>
              <a:rPr lang="ru-RU" sz="3200" b="1" dirty="0" smtClean="0">
                <a:latin typeface="Times New Roman"/>
                <a:cs typeface="Times New Roman"/>
              </a:rPr>
              <a:t>Тема: «Ямочный ремонт дороги. Конструктивные </a:t>
            </a:r>
            <a:r>
              <a:rPr lang="ru-RU" sz="3200" b="1" dirty="0">
                <a:latin typeface="Times New Roman"/>
                <a:cs typeface="Times New Roman"/>
              </a:rPr>
              <a:t>особенности </a:t>
            </a:r>
            <a:r>
              <a:rPr lang="ru-RU" sz="3200" b="1" dirty="0" smtClean="0">
                <a:latin typeface="Times New Roman"/>
                <a:cs typeface="Times New Roman"/>
              </a:rPr>
              <a:t>машин </a:t>
            </a:r>
            <a:r>
              <a:rPr lang="ru-RU" sz="3200" b="1" dirty="0">
                <a:latin typeface="Times New Roman"/>
                <a:cs typeface="Times New Roman"/>
              </a:rPr>
              <a:t>для ямочного </a:t>
            </a:r>
            <a:r>
              <a:rPr lang="ru-RU" sz="3200" b="1" dirty="0" smtClean="0">
                <a:latin typeface="Times New Roman"/>
                <a:cs typeface="Times New Roman"/>
              </a:rPr>
              <a:t>ремонта.</a:t>
            </a:r>
            <a:endParaRPr lang="ru-RU" sz="3200" b="1" dirty="0">
              <a:latin typeface="Times New Roman"/>
              <a:cs typeface="Times New Roman"/>
            </a:endParaRPr>
          </a:p>
        </p:txBody>
      </p:sp>
      <p:sp>
        <p:nvSpPr>
          <p:cNvPr id="3" name="Подзаголовок 2"/>
          <p:cNvSpPr>
            <a:spLocks noGrp="1"/>
          </p:cNvSpPr>
          <p:nvPr>
            <p:ph type="subTitle" idx="1"/>
          </p:nvPr>
        </p:nvSpPr>
        <p:spPr>
          <a:xfrm>
            <a:off x="685801" y="4798710"/>
            <a:ext cx="7770812" cy="763889"/>
          </a:xfrm>
        </p:spPr>
        <p:txBody>
          <a:bodyPr/>
          <a:lstStyle/>
          <a:p>
            <a:r>
              <a:rPr lang="ru-RU" dirty="0" smtClean="0"/>
              <a:t>23.02.04 Техническая эксплуатация подъемно-транспортных, строительных, дорожных машин и оборудования (по отраслям)</a:t>
            </a:r>
            <a:endParaRPr lang="ru-RU" dirty="0"/>
          </a:p>
        </p:txBody>
      </p:sp>
      <p:sp>
        <p:nvSpPr>
          <p:cNvPr id="4" name="Прямоугольник 3"/>
          <p:cNvSpPr/>
          <p:nvPr/>
        </p:nvSpPr>
        <p:spPr>
          <a:xfrm>
            <a:off x="1277138" y="332802"/>
            <a:ext cx="7677936" cy="369332"/>
          </a:xfrm>
          <a:prstGeom prst="rect">
            <a:avLst/>
          </a:prstGeom>
        </p:spPr>
        <p:txBody>
          <a:bodyPr wrap="square">
            <a:spAutoFit/>
          </a:bodyPr>
          <a:lstStyle/>
          <a:p>
            <a:pPr algn="ctr"/>
            <a:r>
              <a:rPr lang="ru-RU" b="1" dirty="0" smtClean="0">
                <a:solidFill>
                  <a:schemeClr val="tx1">
                    <a:lumMod val="75000"/>
                  </a:schemeClr>
                </a:solidFill>
                <a:latin typeface="Times New Roman" pitchFamily="18" charset="0"/>
                <a:cs typeface="Times New Roman" pitchFamily="18" charset="0"/>
              </a:rPr>
              <a:t>ГАПОУ КК</a:t>
            </a:r>
            <a:r>
              <a:rPr lang="ru-RU" dirty="0" smtClean="0">
                <a:solidFill>
                  <a:schemeClr val="tx1">
                    <a:lumMod val="75000"/>
                  </a:schemeClr>
                </a:solidFill>
                <a:latin typeface="Times New Roman" pitchFamily="18" charset="0"/>
                <a:cs typeface="Times New Roman" pitchFamily="18" charset="0"/>
              </a:rPr>
              <a:t> «Новороссийский колледж строительства и экономики»</a:t>
            </a:r>
            <a:endParaRPr lang="ru-RU" dirty="0">
              <a:solidFill>
                <a:schemeClr val="tx1">
                  <a:lumMod val="75000"/>
                </a:schemeClr>
              </a:solidFill>
              <a:latin typeface="Times New Roman" pitchFamily="18" charset="0"/>
              <a:cs typeface="Times New Roman" pitchFamily="18" charset="0"/>
            </a:endParaRPr>
          </a:p>
        </p:txBody>
      </p:sp>
      <p:sp>
        <p:nvSpPr>
          <p:cNvPr id="5" name="Прямоугольник 4"/>
          <p:cNvSpPr/>
          <p:nvPr/>
        </p:nvSpPr>
        <p:spPr>
          <a:xfrm>
            <a:off x="0" y="702134"/>
            <a:ext cx="9144000" cy="1200329"/>
          </a:xfrm>
          <a:prstGeom prst="rect">
            <a:avLst/>
          </a:prstGeom>
        </p:spPr>
        <p:txBody>
          <a:bodyPr wrap="square">
            <a:spAutoFit/>
          </a:bodyPr>
          <a:lstStyle/>
          <a:p>
            <a:pPr lvl="0" indent="450850" fontAlgn="base">
              <a:spcBef>
                <a:spcPct val="0"/>
              </a:spcBef>
              <a:spcAft>
                <a:spcPct val="0"/>
              </a:spcAft>
            </a:pPr>
            <a:r>
              <a:rPr lang="ru-RU" b="1" dirty="0" smtClean="0">
                <a:latin typeface="Times New Roman" pitchFamily="18" charset="0"/>
                <a:ea typeface="Times New Roman" pitchFamily="18" charset="0"/>
                <a:cs typeface="Times New Roman" pitchFamily="18" charset="0"/>
              </a:rPr>
              <a:t>ПМ.01 Эксплуатация подъемно-транспортных, строительных, дорожных машин и оборудования при строительстве, содержании и ремонте дорог</a:t>
            </a:r>
            <a:endParaRPr lang="ru-RU" b="1" dirty="0" smtClean="0">
              <a:latin typeface="Times New Roman" pitchFamily="18" charset="0"/>
              <a:cs typeface="Times New Roman" pitchFamily="18" charset="0"/>
            </a:endParaRPr>
          </a:p>
          <a:p>
            <a:pPr lvl="0" indent="450850" eaLnBrk="0" fontAlgn="base" hangingPunct="0">
              <a:spcBef>
                <a:spcPct val="0"/>
              </a:spcBef>
              <a:spcAft>
                <a:spcPct val="0"/>
              </a:spcAft>
            </a:pPr>
            <a:r>
              <a:rPr lang="ru-RU" b="1" dirty="0" smtClean="0">
                <a:latin typeface="Times New Roman" pitchFamily="18" charset="0"/>
                <a:ea typeface="Times New Roman" pitchFamily="18" charset="0"/>
                <a:cs typeface="Times New Roman" pitchFamily="18" charset="0"/>
              </a:rPr>
              <a:t>Междисциплинарного курса:</a:t>
            </a:r>
            <a:r>
              <a:rPr lang="ru-RU" b="1" dirty="0" smtClean="0">
                <a:latin typeface="Times New Roman" pitchFamily="18" charset="0"/>
                <a:ea typeface="Calibri" pitchFamily="34" charset="0"/>
                <a:cs typeface="Times New Roman" pitchFamily="18" charset="0"/>
              </a:rPr>
              <a:t> </a:t>
            </a:r>
          </a:p>
          <a:p>
            <a:pPr lvl="0" indent="450850" eaLnBrk="0" fontAlgn="base" hangingPunct="0">
              <a:spcBef>
                <a:spcPct val="0"/>
              </a:spcBef>
              <a:spcAft>
                <a:spcPct val="0"/>
              </a:spcAft>
            </a:pPr>
            <a:r>
              <a:rPr lang="ru-RU" b="1" dirty="0" smtClean="0">
                <a:latin typeface="Times New Roman" pitchFamily="18" charset="0"/>
                <a:ea typeface="Calibri" pitchFamily="34" charset="0"/>
                <a:cs typeface="Times New Roman" pitchFamily="18" charset="0"/>
              </a:rPr>
              <a:t>МДК 01.01. </a:t>
            </a:r>
            <a:r>
              <a:rPr lang="ru-RU" b="1" dirty="0" smtClean="0">
                <a:latin typeface="Times New Roman" pitchFamily="18" charset="0"/>
                <a:ea typeface="Times New Roman" pitchFamily="18" charset="0"/>
                <a:cs typeface="Times New Roman" pitchFamily="18" charset="0"/>
              </a:rPr>
              <a:t>Техническая эксплуатация дорог и дорожных сооружений</a:t>
            </a:r>
            <a:r>
              <a:rPr lang="ru-RU" b="1" dirty="0" smtClean="0">
                <a:latin typeface="Times New Roman" pitchFamily="18" charset="0"/>
                <a:ea typeface="Calibri" pitchFamily="34" charset="0"/>
                <a:cs typeface="Times New Roman" pitchFamily="18" charset="0"/>
              </a:rPr>
              <a:t> </a:t>
            </a:r>
            <a:endParaRPr lang="ru-RU" dirty="0">
              <a:latin typeface="Times New Roman" pitchFamily="18" charset="0"/>
              <a:cs typeface="Times New Roman" pitchFamily="18" charset="0"/>
            </a:endParaRPr>
          </a:p>
        </p:txBody>
      </p:sp>
      <p:sp>
        <p:nvSpPr>
          <p:cNvPr id="7" name="Прямоугольник 6"/>
          <p:cNvSpPr/>
          <p:nvPr/>
        </p:nvSpPr>
        <p:spPr>
          <a:xfrm>
            <a:off x="1806129" y="5902036"/>
            <a:ext cx="7020475" cy="369332"/>
          </a:xfrm>
          <a:prstGeom prst="rect">
            <a:avLst/>
          </a:prstGeom>
        </p:spPr>
        <p:txBody>
          <a:bodyPr wrap="square">
            <a:spAutoFit/>
          </a:bodyPr>
          <a:lstStyle/>
          <a:p>
            <a:r>
              <a:rPr lang="ru-RU" dirty="0" smtClean="0"/>
              <a:t>Преподаватель спец.дисциплин  Диденко Ия Станиславовна</a:t>
            </a:r>
            <a:endParaRPr lang="ru-RU" dirty="0"/>
          </a:p>
        </p:txBody>
      </p:sp>
    </p:spTree>
    <p:extLst>
      <p:ext uri="{BB962C8B-B14F-4D97-AF65-F5344CB8AC3E}">
        <p14:creationId xmlns:p14="http://schemas.microsoft.com/office/powerpoint/2010/main" xmlns="" val="3533232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6784" y="4733291"/>
            <a:ext cx="8428808" cy="1754327"/>
          </a:xfrm>
          <a:prstGeom prst="rect">
            <a:avLst/>
          </a:prstGeom>
        </p:spPr>
        <p:txBody>
          <a:bodyPr wrap="square">
            <a:spAutoFit/>
          </a:bodyPr>
          <a:lstStyle/>
          <a:p>
            <a:pPr algn="just"/>
            <a:r>
              <a:rPr lang="en-US" dirty="0">
                <a:latin typeface="Times New Roman"/>
                <a:cs typeface="Times New Roman"/>
              </a:rPr>
              <a:t>Струйно-инъекционная холодная технология заделки выбоин на дорожных покрытиях с помощью битумной эмульсии является сейчас одной из наиболее передовых и прогрессивных‚ несмотря на то‚ что в некоторых странах Европы и в Америке ее применяют давно и успешно. Суть технологии в том‚ что все необходимые операции выполняют рабочим органом одной машины (установки) самоходного или прицепного типа.</a:t>
            </a:r>
            <a:endParaRPr lang="ru-RU" dirty="0">
              <a:latin typeface="Times New Roman"/>
              <a:cs typeface="Times New Roman"/>
            </a:endParaRPr>
          </a:p>
        </p:txBody>
      </p:sp>
      <p:pic>
        <p:nvPicPr>
          <p:cNvPr id="3" name="Изображение 2"/>
          <p:cNvPicPr>
            <a:picLocks noChangeAspect="1"/>
          </p:cNvPicPr>
          <p:nvPr/>
        </p:nvPicPr>
        <p:blipFill>
          <a:blip r:embed="rId2" cstate="print"/>
          <a:stretch>
            <a:fillRect/>
          </a:stretch>
        </p:blipFill>
        <p:spPr>
          <a:xfrm>
            <a:off x="1511897" y="622573"/>
            <a:ext cx="5954016" cy="3962127"/>
          </a:xfrm>
          <a:prstGeom prst="rect">
            <a:avLst/>
          </a:prstGeom>
        </p:spPr>
      </p:pic>
    </p:spTree>
    <p:extLst>
      <p:ext uri="{BB962C8B-B14F-4D97-AF65-F5344CB8AC3E}">
        <p14:creationId xmlns:p14="http://schemas.microsoft.com/office/powerpoint/2010/main" xmlns="" val="4163356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Изображение 1"/>
          <p:cNvPicPr>
            <a:picLocks noChangeAspect="1"/>
          </p:cNvPicPr>
          <p:nvPr/>
        </p:nvPicPr>
        <p:blipFill>
          <a:blip r:embed="rId2" cstate="print"/>
          <a:stretch>
            <a:fillRect/>
          </a:stretch>
        </p:blipFill>
        <p:spPr>
          <a:xfrm>
            <a:off x="279099" y="344027"/>
            <a:ext cx="8453159" cy="6062123"/>
          </a:xfrm>
          <a:prstGeom prst="rect">
            <a:avLst/>
          </a:prstGeom>
        </p:spPr>
      </p:pic>
    </p:spTree>
    <p:extLst>
      <p:ext uri="{BB962C8B-B14F-4D97-AF65-F5344CB8AC3E}">
        <p14:creationId xmlns:p14="http://schemas.microsoft.com/office/powerpoint/2010/main" xmlns="" val="1747328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685800" y="423193"/>
            <a:ext cx="7770813" cy="1472184"/>
          </a:xfrm>
        </p:spPr>
        <p:txBody>
          <a:bodyPr/>
          <a:lstStyle/>
          <a:p>
            <a:r>
              <a:rPr lang="ru-RU" dirty="0" smtClean="0"/>
              <a:t>Вывод</a:t>
            </a:r>
            <a:endParaRPr lang="ru-RU" dirty="0"/>
          </a:p>
        </p:txBody>
      </p:sp>
      <p:sp>
        <p:nvSpPr>
          <p:cNvPr id="8" name="Текст 7"/>
          <p:cNvSpPr>
            <a:spLocks noGrp="1"/>
          </p:cNvSpPr>
          <p:nvPr>
            <p:ph type="body" idx="1"/>
          </p:nvPr>
        </p:nvSpPr>
        <p:spPr>
          <a:xfrm>
            <a:off x="574333" y="3808740"/>
            <a:ext cx="8040977" cy="2387189"/>
          </a:xfrm>
        </p:spPr>
        <p:txBody>
          <a:bodyPr>
            <a:normAutofit/>
          </a:bodyPr>
          <a:lstStyle/>
          <a:p>
            <a:r>
              <a:rPr lang="ru-RU" dirty="0" smtClean="0"/>
              <a:t>Следует разделять методы и средства механизации ремонта в зависимости от стадии разрушения и классификации дорог. Надо стараться проводить ремонт на ранних стадиях, когда только появляются трещины. Не следует допускать к ремонту подрядные организации, которые, эксплуатируя дешевую нелегальную и, как следствие, непрофессиональную рабочую силу, проводят ремонт кустарными методами: перевозят горячую асфальтовую смесь самосвалами и КДМ, а распределяют, выравнивают и уплотняют ее вручную лопатами и граблями. Такие заплатки имеют вид «корявой нашлепки» и долго не служат.</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4919" y="279135"/>
            <a:ext cx="8596268" cy="1200329"/>
          </a:xfrm>
          <a:prstGeom prst="rect">
            <a:avLst/>
          </a:prstGeom>
        </p:spPr>
        <p:txBody>
          <a:bodyPr wrap="square">
            <a:spAutoFit/>
          </a:bodyPr>
          <a:lstStyle/>
          <a:p>
            <a:pPr algn="just"/>
            <a:r>
              <a:rPr lang="en-US" dirty="0">
                <a:latin typeface="Times New Roman"/>
                <a:cs typeface="Times New Roman"/>
              </a:rPr>
              <a:t>Автомобильная дорога, как любое инженерное сооружение‚ рассчитана на определенный срок службы‚ за который она подвергается воздействиям транспорта и погодно-климатических факторов. Наиболее незащищенным элементом дороги является асфальтобетонное покрытие.</a:t>
            </a:r>
            <a:endParaRPr lang="ru-RU" dirty="0">
              <a:latin typeface="Times New Roman"/>
              <a:cs typeface="Times New Roman"/>
            </a:endParaRPr>
          </a:p>
        </p:txBody>
      </p:sp>
      <p:pic>
        <p:nvPicPr>
          <p:cNvPr id="3" name="Изображение 2"/>
          <p:cNvPicPr>
            <a:picLocks noChangeAspect="1"/>
          </p:cNvPicPr>
          <p:nvPr/>
        </p:nvPicPr>
        <p:blipFill>
          <a:blip r:embed="rId2" cstate="print"/>
          <a:stretch>
            <a:fillRect/>
          </a:stretch>
        </p:blipFill>
        <p:spPr>
          <a:xfrm>
            <a:off x="63500" y="1926033"/>
            <a:ext cx="9017000" cy="4750530"/>
          </a:xfrm>
          <a:prstGeom prst="rect">
            <a:avLst/>
          </a:prstGeom>
        </p:spPr>
      </p:pic>
    </p:spTree>
    <p:extLst>
      <p:ext uri="{BB962C8B-B14F-4D97-AF65-F5344CB8AC3E}">
        <p14:creationId xmlns:p14="http://schemas.microsoft.com/office/powerpoint/2010/main" xmlns="" val="766450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5370" y="212677"/>
            <a:ext cx="8666042" cy="1754326"/>
          </a:xfrm>
          <a:prstGeom prst="rect">
            <a:avLst/>
          </a:prstGeom>
        </p:spPr>
        <p:txBody>
          <a:bodyPr wrap="square">
            <a:spAutoFit/>
          </a:bodyPr>
          <a:lstStyle/>
          <a:p>
            <a:pPr algn="just"/>
            <a:r>
              <a:rPr lang="en-US" dirty="0" smtClean="0">
                <a:latin typeface="Times New Roman"/>
                <a:cs typeface="Times New Roman"/>
              </a:rPr>
              <a:t>Систематическое «лечение» дорожного покрытия осуществляют разными методами‚ средствами и материалами‚ что в совокупности определяет качество‚ срок службы и стоимость‚ т. е. эффективность ремонтных работ, главная цель которых – обеспечить на дороге безопасное движение автотранспорта с разрешенной Правилами дорожного движения скоростью.</a:t>
            </a:r>
            <a:endParaRPr lang="ru-RU" dirty="0" smtClean="0">
              <a:latin typeface="Times New Roman"/>
              <a:cs typeface="Times New Roman"/>
            </a:endParaRPr>
          </a:p>
          <a:p>
            <a:endParaRPr lang="ru-RU" dirty="0">
              <a:latin typeface="Times New Roman"/>
              <a:cs typeface="Times New Roman"/>
            </a:endParaRPr>
          </a:p>
        </p:txBody>
      </p:sp>
      <p:pic>
        <p:nvPicPr>
          <p:cNvPr id="3" name="Изображение 2"/>
          <p:cNvPicPr>
            <a:picLocks noChangeAspect="1"/>
          </p:cNvPicPr>
          <p:nvPr/>
        </p:nvPicPr>
        <p:blipFill>
          <a:blip r:embed="rId2" cstate="print"/>
          <a:stretch>
            <a:fillRect/>
          </a:stretch>
        </p:blipFill>
        <p:spPr>
          <a:xfrm>
            <a:off x="317500" y="1857485"/>
            <a:ext cx="8509000" cy="4827800"/>
          </a:xfrm>
          <a:prstGeom prst="rect">
            <a:avLst/>
          </a:prstGeom>
        </p:spPr>
      </p:pic>
    </p:spTree>
    <p:extLst>
      <p:ext uri="{BB962C8B-B14F-4D97-AF65-F5344CB8AC3E}">
        <p14:creationId xmlns:p14="http://schemas.microsoft.com/office/powerpoint/2010/main" xmlns="" val="3835759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5369" y="251222"/>
            <a:ext cx="8707907" cy="1477328"/>
          </a:xfrm>
          <a:prstGeom prst="rect">
            <a:avLst/>
          </a:prstGeom>
        </p:spPr>
        <p:txBody>
          <a:bodyPr wrap="square">
            <a:spAutoFit/>
          </a:bodyPr>
          <a:lstStyle/>
          <a:p>
            <a:pPr algn="just"/>
            <a:r>
              <a:rPr lang="en-US" dirty="0">
                <a:latin typeface="Times New Roman"/>
                <a:cs typeface="Times New Roman"/>
              </a:rPr>
              <a:t>Самым доступным и распространенным методом их ремонта является ямочный ремонт горячей асфальтобетонной смесью, поскольку в распоряжении дорожных служб имеется широкая сеть заводов по производству асфальта и все традиционные исходные материалы (щебень‚ песок‚ минеральный порошок‚ битум), необходимые для приготовления смеси.</a:t>
            </a:r>
            <a:endParaRPr lang="ru-RU" dirty="0">
              <a:latin typeface="Times New Roman"/>
              <a:cs typeface="Times New Roman"/>
            </a:endParaRPr>
          </a:p>
        </p:txBody>
      </p:sp>
      <p:pic>
        <p:nvPicPr>
          <p:cNvPr id="3" name="Изображение 2"/>
          <p:cNvPicPr>
            <a:picLocks noChangeAspect="1"/>
          </p:cNvPicPr>
          <p:nvPr/>
        </p:nvPicPr>
        <p:blipFill>
          <a:blip r:embed="rId2" cstate="print"/>
          <a:stretch>
            <a:fillRect/>
          </a:stretch>
        </p:blipFill>
        <p:spPr>
          <a:xfrm>
            <a:off x="0" y="1870204"/>
            <a:ext cx="9144000" cy="4987796"/>
          </a:xfrm>
          <a:prstGeom prst="rect">
            <a:avLst/>
          </a:prstGeom>
        </p:spPr>
      </p:pic>
    </p:spTree>
    <p:extLst>
      <p:ext uri="{BB962C8B-B14F-4D97-AF65-F5344CB8AC3E}">
        <p14:creationId xmlns:p14="http://schemas.microsoft.com/office/powerpoint/2010/main" xmlns="" val="1631955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685" y="139568"/>
            <a:ext cx="8861412" cy="1477328"/>
          </a:xfrm>
          <a:prstGeom prst="rect">
            <a:avLst/>
          </a:prstGeom>
        </p:spPr>
        <p:txBody>
          <a:bodyPr wrap="square">
            <a:spAutoFit/>
          </a:bodyPr>
          <a:lstStyle/>
          <a:p>
            <a:pPr algn="just"/>
            <a:r>
              <a:rPr lang="en-US" dirty="0">
                <a:latin typeface="Times New Roman"/>
                <a:cs typeface="Times New Roman"/>
              </a:rPr>
              <a:t>Правильно выполненные подготовительные работы способствуют выполнению ямочного ремонта с высоким качеством‚ а значит, соблюдение требований ГОСТ Р 50597–93 и гарантируют полноценную эксплуатацию дорожного покрытия 3...4 года и более (в некоторых странах гарантию на ямочный ремонт дают на 5 лет). Подготовка ремонтируемого места покрытия включает в себя несколько операций:</a:t>
            </a:r>
            <a:r>
              <a:rPr lang="ru-RU" dirty="0">
                <a:latin typeface="Times New Roman"/>
                <a:cs typeface="Times New Roman"/>
              </a:rPr>
              <a:t> </a:t>
            </a:r>
          </a:p>
        </p:txBody>
      </p:sp>
      <p:sp>
        <p:nvSpPr>
          <p:cNvPr id="3" name="Прямоугольник 2"/>
          <p:cNvSpPr/>
          <p:nvPr/>
        </p:nvSpPr>
        <p:spPr>
          <a:xfrm>
            <a:off x="97684" y="1791480"/>
            <a:ext cx="6433245" cy="4801315"/>
          </a:xfrm>
          <a:prstGeom prst="rect">
            <a:avLst/>
          </a:prstGeom>
        </p:spPr>
        <p:txBody>
          <a:bodyPr wrap="square">
            <a:spAutoFit/>
          </a:bodyPr>
          <a:lstStyle/>
          <a:p>
            <a:pPr algn="just"/>
            <a:r>
              <a:rPr lang="en-US" b="1" i="1" dirty="0">
                <a:latin typeface="Times New Roman"/>
                <a:cs typeface="Times New Roman"/>
              </a:rPr>
              <a:t>1.</a:t>
            </a:r>
            <a:r>
              <a:rPr lang="en-US" dirty="0">
                <a:latin typeface="Times New Roman"/>
                <a:cs typeface="Times New Roman"/>
              </a:rPr>
              <a:t> разметку границ ремонта выбоин прямыми линиями вдоль и поперек оси дороги с захватом неразрушенного слоя покрытия на 3...5 см‚ при этом несколько близко расположенных выбоин объединяют одним контуром или картой;</a:t>
            </a:r>
            <a:endParaRPr lang="ru-RU" dirty="0">
              <a:latin typeface="Times New Roman"/>
              <a:cs typeface="Times New Roman"/>
            </a:endParaRPr>
          </a:p>
          <a:p>
            <a:pPr algn="just"/>
            <a:r>
              <a:rPr lang="en-US" b="1" i="1" dirty="0">
                <a:latin typeface="Times New Roman"/>
                <a:cs typeface="Times New Roman"/>
              </a:rPr>
              <a:t>2.</a:t>
            </a:r>
            <a:r>
              <a:rPr lang="en-US" dirty="0">
                <a:latin typeface="Times New Roman"/>
                <a:cs typeface="Times New Roman"/>
              </a:rPr>
              <a:t> разламывание и удаление обрезанного материала покрытия с помощью отбойного молотка с соответствующим наконечником. Отбойный молоток гидравлического типа массой обычно 16...20 кг подключают либо к специальной малогабаритной переносной гидростанции с двигателем внутреннего сгорания (ДВС)‚ либо к гидроприводу задействованных в технологическом процессе ремонта самоходной холодной фрезы‚ самоходного виброкатка или другой машины. </a:t>
            </a:r>
            <a:endParaRPr lang="ru-RU" dirty="0">
              <a:latin typeface="Times New Roman"/>
              <a:cs typeface="Times New Roman"/>
            </a:endParaRPr>
          </a:p>
          <a:p>
            <a:pPr algn="just"/>
            <a:r>
              <a:rPr lang="en-US" dirty="0">
                <a:latin typeface="Times New Roman"/>
                <a:cs typeface="Times New Roman"/>
              </a:rPr>
              <a:t>В отдельных случаях для такой работы можно применять пневматический отбойный молоток мощностью 0‚8...1‚0 кВт с подключением его к компрессору с расходом воздуха не менее 0‚5 м</a:t>
            </a:r>
            <a:r>
              <a:rPr lang="en-US" baseline="30000" dirty="0">
                <a:latin typeface="Times New Roman"/>
                <a:cs typeface="Times New Roman"/>
              </a:rPr>
              <a:t>3</a:t>
            </a:r>
            <a:r>
              <a:rPr lang="en-US" dirty="0">
                <a:latin typeface="Times New Roman"/>
                <a:cs typeface="Times New Roman"/>
              </a:rPr>
              <a:t>/мин и давлением не ниже 6...7 атм;</a:t>
            </a:r>
            <a:endParaRPr lang="ru-RU" dirty="0">
              <a:latin typeface="Times New Roman"/>
              <a:cs typeface="Times New Roman"/>
            </a:endParaRPr>
          </a:p>
        </p:txBody>
      </p:sp>
      <p:pic>
        <p:nvPicPr>
          <p:cNvPr id="4" name="Изображение 3"/>
          <p:cNvPicPr>
            <a:picLocks noChangeAspect="1"/>
          </p:cNvPicPr>
          <p:nvPr/>
        </p:nvPicPr>
        <p:blipFill>
          <a:blip r:embed="rId2" cstate="print"/>
          <a:stretch>
            <a:fillRect/>
          </a:stretch>
        </p:blipFill>
        <p:spPr>
          <a:xfrm>
            <a:off x="6530929" y="1791480"/>
            <a:ext cx="2603500" cy="1930400"/>
          </a:xfrm>
          <a:prstGeom prst="rect">
            <a:avLst/>
          </a:prstGeom>
        </p:spPr>
      </p:pic>
      <p:pic>
        <p:nvPicPr>
          <p:cNvPr id="5" name="Изображение 4"/>
          <p:cNvPicPr>
            <a:picLocks noChangeAspect="1"/>
          </p:cNvPicPr>
          <p:nvPr/>
        </p:nvPicPr>
        <p:blipFill>
          <a:blip r:embed="rId3" cstate="print"/>
          <a:stretch>
            <a:fillRect/>
          </a:stretch>
        </p:blipFill>
        <p:spPr>
          <a:xfrm>
            <a:off x="6749297" y="3889637"/>
            <a:ext cx="2209800" cy="2540000"/>
          </a:xfrm>
          <a:prstGeom prst="rect">
            <a:avLst/>
          </a:prstGeom>
        </p:spPr>
      </p:pic>
    </p:spTree>
    <p:extLst>
      <p:ext uri="{BB962C8B-B14F-4D97-AF65-F5344CB8AC3E}">
        <p14:creationId xmlns:p14="http://schemas.microsoft.com/office/powerpoint/2010/main" xmlns="" val="3152388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595" y="2431284"/>
            <a:ext cx="8847457" cy="3970318"/>
          </a:xfrm>
          <a:prstGeom prst="rect">
            <a:avLst/>
          </a:prstGeom>
        </p:spPr>
        <p:txBody>
          <a:bodyPr wrap="square">
            <a:spAutoFit/>
          </a:bodyPr>
          <a:lstStyle/>
          <a:p>
            <a:pPr algn="just"/>
            <a:r>
              <a:rPr lang="en-US" b="1" i="1" dirty="0">
                <a:latin typeface="Times New Roman"/>
                <a:cs typeface="Times New Roman"/>
              </a:rPr>
              <a:t>3.</a:t>
            </a:r>
            <a:r>
              <a:rPr lang="en-US" dirty="0">
                <a:latin typeface="Times New Roman"/>
                <a:cs typeface="Times New Roman"/>
              </a:rPr>
              <a:t> подготовку к ремонту узких и длинных выбоин площадью более 2...3 м</a:t>
            </a:r>
            <a:r>
              <a:rPr lang="en-US" baseline="30000" dirty="0">
                <a:latin typeface="Times New Roman"/>
                <a:cs typeface="Times New Roman"/>
              </a:rPr>
              <a:t>2</a:t>
            </a:r>
            <a:r>
              <a:rPr lang="en-US" dirty="0">
                <a:latin typeface="Times New Roman"/>
                <a:cs typeface="Times New Roman"/>
              </a:rPr>
              <a:t> или трещин с разрушенными краями, для чего целесообразно использовать холодные фрезы, а также вырезку‚ вырубку или холодное фрезерование материала ремонтируемого места покрытия по очерченному контуру на всю глубину выбоины‚ но не менее толщины слоя покрытия, при этом боковые стенки должны быть вертикальными. Существуют холодные фрезы разных видов: малогабаритные и компактные самоходные, прицепные или навесные‚ срезающие дефектный материал покрытия шириной 200...500 мм на глубину 50...150 мм. Обычно за час непрерывной работы фреза может пройти 2300 м погонной длины. На значительных площадях разрушенного покрытия возможно применение более крупных холодных фрез с большей шириной срезаемого материала (500...1000 мм) и максимальной глубиной до 200...250 мм. Отдельные модели холодных фрез дополнительно оснащены ленточным транспортером‚ подающим срезаемый материал в ковш фронтального погрузчика или кузов транспортного средства‚ что заметно сокращает объем ручных работ;</a:t>
            </a:r>
            <a:endParaRPr lang="ru-RU" dirty="0">
              <a:latin typeface="Times New Roman"/>
              <a:cs typeface="Times New Roman"/>
            </a:endParaRPr>
          </a:p>
        </p:txBody>
      </p:sp>
      <p:pic>
        <p:nvPicPr>
          <p:cNvPr id="3" name="Изображение 2"/>
          <p:cNvPicPr>
            <a:picLocks noChangeAspect="1"/>
          </p:cNvPicPr>
          <p:nvPr/>
        </p:nvPicPr>
        <p:blipFill>
          <a:blip r:embed="rId2" cstate="print"/>
          <a:stretch>
            <a:fillRect/>
          </a:stretch>
        </p:blipFill>
        <p:spPr>
          <a:xfrm>
            <a:off x="3176405" y="303016"/>
            <a:ext cx="2540000" cy="1981200"/>
          </a:xfrm>
          <a:prstGeom prst="rect">
            <a:avLst/>
          </a:prstGeom>
        </p:spPr>
      </p:pic>
    </p:spTree>
    <p:extLst>
      <p:ext uri="{BB962C8B-B14F-4D97-AF65-F5344CB8AC3E}">
        <p14:creationId xmlns:p14="http://schemas.microsoft.com/office/powerpoint/2010/main" xmlns="" val="406676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3055" y="208887"/>
            <a:ext cx="8498582" cy="4031873"/>
          </a:xfrm>
          <a:prstGeom prst="rect">
            <a:avLst/>
          </a:prstGeom>
        </p:spPr>
        <p:txBody>
          <a:bodyPr wrap="square">
            <a:spAutoFit/>
          </a:bodyPr>
          <a:lstStyle/>
          <a:p>
            <a:pPr algn="just"/>
            <a:r>
              <a:rPr lang="en-US" sz="1600" b="1" i="1" dirty="0">
                <a:latin typeface="Times New Roman"/>
                <a:cs typeface="Times New Roman"/>
              </a:rPr>
              <a:t>4.</a:t>
            </a:r>
            <a:r>
              <a:rPr lang="en-US" sz="1600" dirty="0">
                <a:latin typeface="Times New Roman"/>
                <a:cs typeface="Times New Roman"/>
              </a:rPr>
              <a:t> очистку дна и стенок места ремонта от мелких кусков‚ крошки‚ пыли‚ грязи и влаги, для чего в основном используют вспомогательные машины типа «пылесос» фирмы Johnston или щеточные;</a:t>
            </a:r>
            <a:endParaRPr lang="ru-RU" sz="1600" dirty="0">
              <a:latin typeface="Times New Roman"/>
              <a:cs typeface="Times New Roman"/>
            </a:endParaRPr>
          </a:p>
          <a:p>
            <a:pPr algn="just"/>
            <a:r>
              <a:rPr lang="en-US" sz="1600" b="1" i="1" dirty="0">
                <a:latin typeface="Times New Roman"/>
                <a:cs typeface="Times New Roman"/>
              </a:rPr>
              <a:t>5.</a:t>
            </a:r>
            <a:r>
              <a:rPr lang="en-US" sz="1600" dirty="0">
                <a:latin typeface="Times New Roman"/>
                <a:cs typeface="Times New Roman"/>
              </a:rPr>
              <a:t> обработку дна и стенок тонким слоем жидкого (горячего) или разжиженного битума или битумосодержащей эмульсии. Обработку или подгрунтовку дна и стенок оконтуренной выбоины‚ очищенной от мелких кусков и пыли‚ тонким слоем жидкого битума или битумной эмульсии (расход битума 0‚3...0‚5 л/м</a:t>
            </a:r>
            <a:r>
              <a:rPr lang="en-US" sz="1600" baseline="30000" dirty="0">
                <a:latin typeface="Times New Roman"/>
                <a:cs typeface="Times New Roman"/>
              </a:rPr>
              <a:t>2</a:t>
            </a:r>
            <a:r>
              <a:rPr lang="en-US" sz="1600" dirty="0">
                <a:latin typeface="Times New Roman"/>
                <a:cs typeface="Times New Roman"/>
              </a:rPr>
              <a:t>) можно выполнять с использованием тех средств‚ которые есть в наличии (битуморазогреватель передвижной‚ битумный котел‚ автогудронатор‚ дорожный ремонтер и т. п.). При этом следует иметь в виду‚ что избыточная смазка битумом‚ как и недостаточная, снижает качество сцепления нового слоя покрытия со старым. Очень эффективны для смазки выбоины малогабаритные установки (5 л.с.)‚ подающие насосом битумную эмульсию в разбрызгивающее сопло ручной удочки со шлангом длиной 3...4 м. Есть и более простые агрегаты и установки с подачей эмульсии из бочки ручной помпой или переносным насосом с ДВС. При малых объемах работ и небольших размерах выбоины подгрунтовку эмульсией можно выполнять из переносных емкостей (10...20 л) с разбрызгиванием сжатым воздухом по принципу пульверизатора.</a:t>
            </a:r>
            <a:endParaRPr lang="ru-RU" sz="1600" dirty="0">
              <a:latin typeface="Times New Roman"/>
              <a:cs typeface="Times New Roman"/>
            </a:endParaRPr>
          </a:p>
        </p:txBody>
      </p:sp>
      <p:pic>
        <p:nvPicPr>
          <p:cNvPr id="3" name="Изображение 2"/>
          <p:cNvPicPr>
            <a:picLocks noChangeAspect="1"/>
          </p:cNvPicPr>
          <p:nvPr/>
        </p:nvPicPr>
        <p:blipFill>
          <a:blip r:embed="rId2" cstate="print"/>
          <a:stretch>
            <a:fillRect/>
          </a:stretch>
        </p:blipFill>
        <p:spPr>
          <a:xfrm>
            <a:off x="1201072" y="4551311"/>
            <a:ext cx="2667000" cy="1930400"/>
          </a:xfrm>
          <a:prstGeom prst="rect">
            <a:avLst/>
          </a:prstGeom>
        </p:spPr>
      </p:pic>
      <p:pic>
        <p:nvPicPr>
          <p:cNvPr id="4" name="Изображение 3"/>
          <p:cNvPicPr>
            <a:picLocks noChangeAspect="1"/>
          </p:cNvPicPr>
          <p:nvPr/>
        </p:nvPicPr>
        <p:blipFill>
          <a:blip r:embed="rId3" cstate="print"/>
          <a:stretch>
            <a:fillRect/>
          </a:stretch>
        </p:blipFill>
        <p:spPr>
          <a:xfrm>
            <a:off x="4572000" y="4453070"/>
            <a:ext cx="3787032" cy="1930400"/>
          </a:xfrm>
          <a:prstGeom prst="rect">
            <a:avLst/>
          </a:prstGeom>
        </p:spPr>
      </p:pic>
    </p:spTree>
    <p:extLst>
      <p:ext uri="{BB962C8B-B14F-4D97-AF65-F5344CB8AC3E}">
        <p14:creationId xmlns:p14="http://schemas.microsoft.com/office/powerpoint/2010/main" xmlns="" val="2529961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6109" y="0"/>
            <a:ext cx="7912473" cy="2862323"/>
          </a:xfrm>
          <a:prstGeom prst="rect">
            <a:avLst/>
          </a:prstGeom>
        </p:spPr>
        <p:txBody>
          <a:bodyPr wrap="square">
            <a:spAutoFit/>
          </a:bodyPr>
          <a:lstStyle/>
          <a:p>
            <a:pPr algn="just"/>
            <a:r>
              <a:rPr lang="en-US" dirty="0">
                <a:latin typeface="Times New Roman"/>
                <a:cs typeface="Times New Roman"/>
              </a:rPr>
              <a:t>Как сказано выше, для ремонта лучше использовать горячую асфальтобетонную смесь с АБЗ‚ где ее приготовят с высоким качеством и наименьшими издержками. Доставлять смесь с АБЗ к месту ремонта целесообразно транспортным средством‚ оборудованным специальным термосным бункером‚ сохраняющим смесь в горячем состоянии несколько часов. </a:t>
            </a:r>
            <a:r>
              <a:rPr lang="en-US" dirty="0" smtClean="0">
                <a:latin typeface="Times New Roman"/>
                <a:cs typeface="Times New Roman"/>
              </a:rPr>
              <a:t>Машина </a:t>
            </a:r>
            <a:r>
              <a:rPr lang="en-US" dirty="0">
                <a:latin typeface="Times New Roman"/>
                <a:cs typeface="Times New Roman"/>
              </a:rPr>
              <a:t>для ремонта дорог горячей смесью ЭД-105.1 предназначена для механизации ямочного ремонта дорог с покрытием из асфальтобетона и битумоминеральных смесей (ликвидация ямочности, ремонт картами) при температуре окружающей среды не ниже +4 °C и при отсутствии снежного покрова. </a:t>
            </a:r>
            <a:endParaRPr lang="ru-RU" dirty="0">
              <a:latin typeface="Times New Roman"/>
              <a:cs typeface="Times New Roman"/>
            </a:endParaRPr>
          </a:p>
        </p:txBody>
      </p:sp>
      <p:pic>
        <p:nvPicPr>
          <p:cNvPr id="3" name="Изображение 2"/>
          <p:cNvPicPr>
            <a:picLocks noChangeAspect="1"/>
          </p:cNvPicPr>
          <p:nvPr/>
        </p:nvPicPr>
        <p:blipFill>
          <a:blip r:embed="rId2" cstate="print"/>
          <a:stretch>
            <a:fillRect/>
          </a:stretch>
        </p:blipFill>
        <p:spPr>
          <a:xfrm>
            <a:off x="1172315" y="3036498"/>
            <a:ext cx="6604000" cy="3138147"/>
          </a:xfrm>
          <a:prstGeom prst="rect">
            <a:avLst/>
          </a:prstGeom>
        </p:spPr>
      </p:pic>
    </p:spTree>
    <p:extLst>
      <p:ext uri="{BB962C8B-B14F-4D97-AF65-F5344CB8AC3E}">
        <p14:creationId xmlns:p14="http://schemas.microsoft.com/office/powerpoint/2010/main" xmlns="" val="3961450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Изображение 1"/>
          <p:cNvPicPr>
            <a:picLocks noChangeAspect="1"/>
          </p:cNvPicPr>
          <p:nvPr/>
        </p:nvPicPr>
        <p:blipFill>
          <a:blip r:embed="rId2" cstate="print"/>
          <a:stretch>
            <a:fillRect/>
          </a:stretch>
        </p:blipFill>
        <p:spPr>
          <a:xfrm>
            <a:off x="334920" y="1144454"/>
            <a:ext cx="8484628" cy="4200983"/>
          </a:xfrm>
          <a:prstGeom prst="rect">
            <a:avLst/>
          </a:prstGeom>
        </p:spPr>
      </p:pic>
    </p:spTree>
    <p:extLst>
      <p:ext uri="{BB962C8B-B14F-4D97-AF65-F5344CB8AC3E}">
        <p14:creationId xmlns:p14="http://schemas.microsoft.com/office/powerpoint/2010/main" xmlns="" val="1306656991"/>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Фолио">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Фолио.thmx</Template>
  <TotalTime>48</TotalTime>
  <Words>999</Words>
  <Application>Microsoft Office PowerPoint</Application>
  <PresentationFormat>Экран (4:3)</PresentationFormat>
  <Paragraphs>21</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Фолио</vt:lpstr>
      <vt:lpstr>Тема: «Ямочный ремонт дороги. Конструктивные особенности машин для ямочного ремонта.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Вывод</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Конструктивные особенности машины для ямочного ремонта, с емкостью для холодной асфальтобетонной смеси и инструментом для обработки кромок очистки и уплотнения</dc:title>
  <dc:creator>kristina</dc:creator>
  <cp:lastModifiedBy>avanesyan</cp:lastModifiedBy>
  <cp:revision>8</cp:revision>
  <dcterms:created xsi:type="dcterms:W3CDTF">2015-12-01T19:09:58Z</dcterms:created>
  <dcterms:modified xsi:type="dcterms:W3CDTF">2021-03-12T05:36:55Z</dcterms:modified>
</cp:coreProperties>
</file>