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0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  <p:sldId id="280" r:id="rId26"/>
    <p:sldId id="281" r:id="rId27"/>
    <p:sldId id="283" r:id="rId28"/>
    <p:sldId id="286" r:id="rId29"/>
    <p:sldId id="284" r:id="rId30"/>
    <p:sldId id="285" r:id="rId31"/>
    <p:sldId id="287" r:id="rId32"/>
    <p:sldId id="288" r:id="rId33"/>
    <p:sldId id="289" r:id="rId34"/>
    <p:sldId id="290" r:id="rId35"/>
    <p:sldId id="293" r:id="rId36"/>
    <p:sldId id="291" r:id="rId37"/>
    <p:sldId id="292" r:id="rId38"/>
    <p:sldId id="294" r:id="rId39"/>
    <p:sldId id="295" r:id="rId40"/>
    <p:sldId id="296" r:id="rId41"/>
    <p:sldId id="297" r:id="rId42"/>
    <p:sldId id="298" r:id="rId43"/>
    <p:sldId id="301" r:id="rId44"/>
    <p:sldId id="299" r:id="rId45"/>
    <p:sldId id="300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E16B-99E8-4F64-A908-50C3D35BA991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C706041-E84C-48C5-9570-117F8F7609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E16B-99E8-4F64-A908-50C3D35BA991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6041-E84C-48C5-9570-117F8F760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C706041-E84C-48C5-9570-117F8F7609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E16B-99E8-4F64-A908-50C3D35BA991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E16B-99E8-4F64-A908-50C3D35BA991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C706041-E84C-48C5-9570-117F8F7609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E16B-99E8-4F64-A908-50C3D35BA991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C706041-E84C-48C5-9570-117F8F7609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9B5E16B-99E8-4F64-A908-50C3D35BA991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6041-E84C-48C5-9570-117F8F7609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E16B-99E8-4F64-A908-50C3D35BA991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C706041-E84C-48C5-9570-117F8F7609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E16B-99E8-4F64-A908-50C3D35BA991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C706041-E84C-48C5-9570-117F8F760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E16B-99E8-4F64-A908-50C3D35BA991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706041-E84C-48C5-9570-117F8F760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C706041-E84C-48C5-9570-117F8F7609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E16B-99E8-4F64-A908-50C3D35BA991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C706041-E84C-48C5-9570-117F8F7609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9B5E16B-99E8-4F64-A908-50C3D35BA991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9B5E16B-99E8-4F64-A908-50C3D35BA991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C706041-E84C-48C5-9570-117F8F7609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Защита человека от опасных факторов комплексного характера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3554" name="Picture 2" descr="http://news.newnn.ru/wp-content/uploads/2017/07/Pozhar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492896"/>
            <a:ext cx="6735564" cy="3788755"/>
          </a:xfrm>
          <a:prstGeom prst="rect">
            <a:avLst/>
          </a:prstGeom>
          <a:noFill/>
        </p:spPr>
      </p:pic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6300192" y="6381328"/>
            <a:ext cx="27204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Преподаватель: Емельянова А.О.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78497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 smtClean="0"/>
              <a:t>Противодымная</a:t>
            </a:r>
            <a:r>
              <a:rPr lang="ru-RU" sz="2800" b="1" dirty="0" smtClean="0"/>
              <a:t> защита снижает задымление здания при пожаре и обеспечивается конструктивными решениями, которые не позволяют распространяться дыму по горизонтальным и вертикальным каналам в здании. К таким конструктивным решениям можно отнести:</a:t>
            </a:r>
          </a:p>
          <a:p>
            <a:pPr algn="just"/>
            <a:r>
              <a:rPr lang="ru-RU" sz="2800" b="1" dirty="0" smtClean="0"/>
              <a:t>1) создание незадымляемых лестниц путем устройства воздушных зон с подпором воздуха;</a:t>
            </a:r>
          </a:p>
          <a:p>
            <a:pPr algn="just"/>
            <a:r>
              <a:rPr lang="ru-RU" sz="2800" b="1" dirty="0" smtClean="0"/>
              <a:t>2) использование оконных проемов, фонарей для удаления дыма;</a:t>
            </a:r>
          </a:p>
          <a:p>
            <a:pPr algn="just"/>
            <a:r>
              <a:rPr lang="ru-RU" sz="2800" b="1" dirty="0" smtClean="0"/>
              <a:t>3) устройство дымовых люков, проемов, шахт, через которые из помещения удаляется дым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stroisam2.ru/wp-content/uploads/2016/05/smoke-ventilation-syst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705" y="836712"/>
            <a:ext cx="8871807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9644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2 Активные- обнаружение пожара и ликвидация очага возгорания.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 - использование автоматической пожарной сигнализации;</a:t>
            </a:r>
            <a:br>
              <a:rPr lang="ru-RU" sz="2800" b="1" dirty="0" smtClean="0"/>
            </a:br>
            <a:r>
              <a:rPr lang="ru-RU" sz="2800" b="1" dirty="0" smtClean="0"/>
              <a:t> -электрическая пожарная сигнализация(</a:t>
            </a:r>
            <a:r>
              <a:rPr lang="ru-RU" sz="2800" b="1" dirty="0" err="1" smtClean="0"/>
              <a:t>извещатели</a:t>
            </a:r>
            <a:r>
              <a:rPr lang="ru-RU" sz="2800" b="1" dirty="0" smtClean="0"/>
              <a:t>);</a:t>
            </a:r>
            <a:br>
              <a:rPr lang="ru-RU" sz="2800" b="1" dirty="0" smtClean="0"/>
            </a:br>
            <a:r>
              <a:rPr lang="ru-RU" sz="2800" b="1" dirty="0" smtClean="0"/>
              <a:t> - пожарные автоматические </a:t>
            </a:r>
            <a:r>
              <a:rPr lang="ru-RU" sz="2800" b="1" dirty="0" err="1" smtClean="0"/>
              <a:t>извещатели</a:t>
            </a:r>
            <a:r>
              <a:rPr lang="ru-RU" sz="2800" b="1" dirty="0" smtClean="0"/>
              <a:t>;</a:t>
            </a:r>
            <a:br>
              <a:rPr lang="ru-RU" sz="2800" b="1" dirty="0" smtClean="0"/>
            </a:br>
            <a:r>
              <a:rPr lang="ru-RU" sz="2800" b="1" dirty="0" smtClean="0"/>
              <a:t>-тепловые- срабатывают при повышении температуры до 70 </a:t>
            </a:r>
            <a:r>
              <a:rPr lang="ru-RU" sz="2800" b="1" smtClean="0"/>
              <a:t>в окружающей среде;</a:t>
            </a:r>
            <a:endParaRPr lang="ru-RU" sz="2800" b="1" dirty="0" smtClean="0"/>
          </a:p>
          <a:p>
            <a:r>
              <a:rPr lang="ru-RU" sz="2800" b="1" dirty="0" smtClean="0"/>
              <a:t>-дымовые;</a:t>
            </a:r>
            <a:br>
              <a:rPr lang="ru-RU" sz="2800" b="1" dirty="0" smtClean="0"/>
            </a:br>
            <a:r>
              <a:rPr lang="ru-RU" sz="2800" b="1" dirty="0" smtClean="0"/>
              <a:t>-</a:t>
            </a:r>
            <a:r>
              <a:rPr lang="ru-RU" sz="2800" b="1" dirty="0" err="1" smtClean="0"/>
              <a:t>световые-действуют</a:t>
            </a:r>
            <a:r>
              <a:rPr lang="ru-RU" sz="2800" b="1" dirty="0" smtClean="0"/>
              <a:t> на яркую вспышку;</a:t>
            </a:r>
            <a:br>
              <a:rPr lang="ru-RU" sz="2800" b="1" dirty="0" smtClean="0"/>
            </a:br>
            <a:r>
              <a:rPr lang="ru-RU" sz="2800" b="1" dirty="0" smtClean="0"/>
              <a:t>-комбинированные.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49694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Пожарная сигнализация может быть электрическая и автоматическая.</a:t>
            </a:r>
          </a:p>
          <a:p>
            <a:pPr algn="just"/>
            <a:r>
              <a:rPr lang="ru-RU" sz="2000" b="1" dirty="0" smtClean="0"/>
              <a:t> При использовании электрической пожарной сигнализации извещение о пожаре осуществляется в течение нескольких секунд.</a:t>
            </a: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</a:rPr>
              <a:t>Система сигнализации состоит из приемной станции и соединенных с ней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извещателей</a:t>
            </a:r>
            <a:r>
              <a:rPr lang="ru-RU" sz="2000" b="1" i="1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r>
              <a:rPr lang="ru-RU" sz="2000" b="1" i="1" dirty="0" smtClean="0"/>
              <a:t> </a:t>
            </a:r>
            <a:r>
              <a:rPr lang="ru-RU" sz="2000" b="1" i="1" dirty="0" smtClean="0">
                <a:solidFill>
                  <a:srgbClr val="FF0000"/>
                </a:solidFill>
              </a:rPr>
              <a:t>В зависимости от способа включения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извещателей</a:t>
            </a:r>
            <a:r>
              <a:rPr lang="ru-RU" sz="2000" b="1" i="1" dirty="0" smtClean="0">
                <a:solidFill>
                  <a:srgbClr val="FF0000"/>
                </a:solidFill>
              </a:rPr>
              <a:t> электрическая пожарная сигнализация подразделяется на лучевую и шлейфную </a:t>
            </a:r>
            <a:r>
              <a:rPr lang="ru-RU" sz="2000" b="1" i="1" dirty="0" smtClean="0"/>
              <a:t>. </a:t>
            </a:r>
          </a:p>
          <a:p>
            <a:pPr algn="just"/>
            <a:r>
              <a:rPr lang="ru-RU" sz="2000" b="1" i="1" dirty="0" smtClean="0">
                <a:solidFill>
                  <a:srgbClr val="FF0000"/>
                </a:solidFill>
              </a:rPr>
              <a:t>При лучевой системе каждый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извещатель</a:t>
            </a:r>
            <a:r>
              <a:rPr lang="ru-RU" sz="2000" b="1" i="1" dirty="0" smtClean="0">
                <a:solidFill>
                  <a:srgbClr val="FF0000"/>
                </a:solidFill>
              </a:rPr>
              <a:t> самостоятельно сообщается со станцией при помощи двух проводов — прямого и обратного</a:t>
            </a:r>
            <a:r>
              <a:rPr lang="ru-RU" sz="2000" b="1" dirty="0" smtClean="0"/>
              <a:t>. </a:t>
            </a:r>
          </a:p>
          <a:p>
            <a:pPr algn="just"/>
            <a:r>
              <a:rPr lang="ru-RU" sz="2000" b="1" dirty="0" smtClean="0"/>
              <a:t>При этой системе приемная станция может принимать одновременно сигналы от всех </a:t>
            </a:r>
            <a:r>
              <a:rPr lang="ru-RU" sz="2000" b="1" dirty="0" err="1" smtClean="0"/>
              <a:t>извещателей</a:t>
            </a:r>
            <a:r>
              <a:rPr lang="ru-RU" sz="2000" b="1" dirty="0" smtClean="0"/>
              <a:t>.</a:t>
            </a:r>
          </a:p>
          <a:p>
            <a:pPr algn="just"/>
            <a:r>
              <a:rPr lang="ru-RU" sz="2000" b="1" i="1" dirty="0" smtClean="0">
                <a:solidFill>
                  <a:srgbClr val="FF0000"/>
                </a:solidFill>
              </a:rPr>
              <a:t> Шлейфная система предусматривает последовательное включение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извещателей</a:t>
            </a:r>
            <a:r>
              <a:rPr lang="ru-RU" sz="2000" b="1" i="1" dirty="0" smtClean="0">
                <a:solidFill>
                  <a:srgbClr val="FF0000"/>
                </a:solidFill>
              </a:rPr>
              <a:t> в один общий провод (шлейф). Начало и конец провода присоединены к приемной станции. На один шлейф может быть включено до 50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извещателей</a:t>
            </a:r>
            <a:r>
              <a:rPr lang="ru-RU" sz="2000" b="1" i="1" dirty="0" smtClean="0">
                <a:solidFill>
                  <a:srgbClr val="FF0000"/>
                </a:solidFill>
              </a:rPr>
              <a:t>.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sb-arsenal.ru/image/data/uslugi_image/1%20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1296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В автоматической пожарной сигнализации используются термостаты, которые при повышении температуры до заданного предела включают </a:t>
            </a:r>
            <a:r>
              <a:rPr lang="ru-RU" sz="2800" b="1" dirty="0" err="1" smtClean="0"/>
              <a:t>извещатели</a:t>
            </a:r>
            <a:r>
              <a:rPr lang="ru-RU" sz="2800" b="1" dirty="0" smtClean="0"/>
              <a:t>. Автоматическим пожарным </a:t>
            </a:r>
            <a:r>
              <a:rPr lang="ru-RU" sz="2800" b="1" dirty="0" err="1" smtClean="0"/>
              <a:t>извещателем</a:t>
            </a:r>
            <a:r>
              <a:rPr lang="ru-RU" sz="2800" b="1" dirty="0" smtClean="0"/>
              <a:t> может быть металлическая пластинка, состоящая из сплава различных материалов с различным коэффициентом расширения. В случае повышения температуры до определенного предела пластинка выгибается и соединяет два электрических контакта, приводящие в действие звуковые и световые сигналы.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cf.ppt-online.org/files/slide/h/huxYjp2FADdqMIXervcHJwfny1sEVN3tP4TCao/slide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136904" cy="6094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88640"/>
            <a:ext cx="86409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/>
              <a:t>Системами пожарной сигнализации оборудуют технологические установки повышенной пожарной опасности, производственные здания, склады. Пожарная сигнализация имеет большое значение для осуществления мер по предупреждению пожаров, способствуют своевременному их обнаружению и вызову пожарных подразделений к месту возникновения пожара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esm62.ru/sites/default/files/esm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12" y="548680"/>
            <a:ext cx="8946311" cy="5591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554152" cy="544522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4200" b="1" dirty="0" smtClean="0"/>
              <a:t>Здания и сооружения по необходимости возведения </a:t>
            </a:r>
            <a:r>
              <a:rPr lang="ru-RU" sz="4200" b="1" dirty="0" err="1" smtClean="0"/>
              <a:t>грозозащиты</a:t>
            </a:r>
            <a:r>
              <a:rPr lang="ru-RU" sz="4200" b="1" dirty="0" smtClean="0"/>
              <a:t> разделяют на категории: </a:t>
            </a:r>
          </a:p>
          <a:p>
            <a:pPr>
              <a:buNone/>
            </a:pPr>
            <a:r>
              <a:rPr lang="ru-RU" sz="4200" b="1" dirty="0" smtClean="0"/>
              <a:t>Категория 1. В зданиях </a:t>
            </a:r>
            <a:r>
              <a:rPr lang="ru-RU" sz="4200" b="1" dirty="0" err="1" smtClean="0"/>
              <a:t>взрыво</a:t>
            </a:r>
            <a:r>
              <a:rPr lang="ru-RU" sz="4200" b="1" dirty="0" smtClean="0"/>
              <a:t>,- и пожароопасные вещества не хранятся постоянно, Происходит процесс переработки и хранение опасных веществ открыто или в неупакованных емкостях. Возникновение взрывов в таких сооружениях сопровождается значительными разрушениями и человеческими жертвами (РД). </a:t>
            </a:r>
          </a:p>
          <a:p>
            <a:pPr>
              <a:buNone/>
            </a:pPr>
            <a:r>
              <a:rPr lang="ru-RU" sz="4200" b="1" dirty="0" smtClean="0"/>
              <a:t>Категория 2. В зданиях опасные вещества хранятся в запакованных емкостях. Взрывоопасные смеси образуются только в случае производственных аварий. Взрыв сопровождается незначительными разрушениями, без человеческих жертв (РД). </a:t>
            </a:r>
          </a:p>
          <a:p>
            <a:pPr>
              <a:buNone/>
            </a:pPr>
            <a:r>
              <a:rPr lang="ru-RU" sz="4200" b="1" dirty="0" smtClean="0"/>
              <a:t>Категория 3. Прямое попадание молнии вызывает пожары, разрушения большой степени строений и инженерных сетей, поражения людей и животных. Такие здания должны иметь эффективную защиту от прямых ударов молнии (РД).</a:t>
            </a:r>
            <a:br>
              <a:rPr lang="ru-RU" sz="42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7186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</a:rPr>
              <a:t>План урока: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600" b="1" dirty="0" smtClean="0"/>
              <a:t>Пожарная защита на производственных объектах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b="1" dirty="0" err="1" smtClean="0"/>
              <a:t>Молниезащита</a:t>
            </a:r>
            <a:r>
              <a:rPr lang="ru-RU" sz="3600" b="1" dirty="0" smtClean="0"/>
              <a:t> зданий и сооружений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b="1" dirty="0" smtClean="0"/>
              <a:t>Обеспечение безопасности герметичных систем, работающих под давлением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8497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/>
              <a:t>Порядок обустройства грозовых отводов (</a:t>
            </a:r>
            <a:r>
              <a:rPr lang="ru-RU" sz="3200" b="1" dirty="0" err="1" smtClean="0"/>
              <a:t>молниезащиты</a:t>
            </a:r>
            <a:r>
              <a:rPr lang="ru-RU" sz="3200" b="1" dirty="0" smtClean="0"/>
              <a:t>) на объектах промышленного и гражданского назначения регулируется целым рядом нормативных актов и стандартов, начиная с ПУЭ и кончая отдельными ведомственными инструкциями. Все эти документы содержат требования к </a:t>
            </a:r>
            <a:r>
              <a:rPr lang="ru-RU" sz="3200" b="1" dirty="0" err="1" smtClean="0"/>
              <a:t>молниезащите</a:t>
            </a:r>
            <a:r>
              <a:rPr lang="ru-RU" sz="3200" b="1" dirty="0" smtClean="0"/>
              <a:t> в части, касающейся проектирования (расчёта), монтажа, ввода в эксплуатацию и обслуживания этих систем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88640"/>
            <a:ext cx="8352927" cy="570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32656"/>
            <a:ext cx="2808312" cy="593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7" name="Picture 5" descr="http://strmnt.com/wp-content/uploads/2012/12/sx46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146166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640960" cy="2009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 descr="http://goodimg.ru/img/tipyi-konstruktsiy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76872"/>
            <a:ext cx="2961729" cy="4177408"/>
          </a:xfrm>
          <a:prstGeom prst="rect">
            <a:avLst/>
          </a:prstGeom>
          <a:noFill/>
        </p:spPr>
      </p:pic>
      <p:pic>
        <p:nvPicPr>
          <p:cNvPr id="48134" name="Picture 6" descr="http://79w.ru/wp-content/uploads/2018/01/ustrojstvo-molnieotvoda-osobennosti-i-vidy-konstrukcij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564904"/>
            <a:ext cx="5259013" cy="33219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207938" cy="3457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5" descr="http://log-cabin.ru/wp-content/uploads/2013/12/ground-rod-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429000"/>
            <a:ext cx="5476875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32440" cy="1980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4" descr="http://www.rostov-don.ru/db.img/1261473729_pi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04864"/>
            <a:ext cx="2020295" cy="4374654"/>
          </a:xfrm>
          <a:prstGeom prst="rect">
            <a:avLst/>
          </a:prstGeom>
          <a:noFill/>
        </p:spPr>
      </p:pic>
      <p:pic>
        <p:nvPicPr>
          <p:cNvPr id="51206" name="Picture 6" descr="http://www.amnis.ru/upload/medialibrary/ca4/68-2.Nerzhaveushii_zazemlitel_molniezashit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501008"/>
            <a:ext cx="5605140" cy="1828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3025080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>Обеспечение безопасности герметичных систем, работающих под давлением</a:t>
            </a:r>
            <a:br>
              <a:rPr lang="ru-RU" sz="4400" b="1" dirty="0" smtClean="0"/>
            </a:br>
            <a:endParaRPr lang="ru-RU" dirty="0"/>
          </a:p>
        </p:txBody>
      </p:sp>
      <p:pic>
        <p:nvPicPr>
          <p:cNvPr id="1026" name="Picture 2" descr="http://www.sigmam.ru/sites/default/files/pictures/11/EPB-sosud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780928"/>
            <a:ext cx="5703415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5" descr="C:\Users\emeljanova\Desktop\slid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246" y="0"/>
            <a:ext cx="8833242" cy="6804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63915"/>
            <a:ext cx="856895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/>
              <a:t>         Для обеспечения надежной и безопасной работы герметичных систем и установок, находящихся под давлением, необходимо выполнять технические мероприятия по предупреждению аварий и взрывов. </a:t>
            </a:r>
          </a:p>
          <a:p>
            <a:pPr algn="just"/>
            <a:r>
              <a:rPr lang="ru-RU" sz="3200" b="1" dirty="0" smtClean="0"/>
              <a:t>         Конструкция установок должна обеспечивать их надежную и безопасную работу, возможность осмотра и очистки, промывки, продувки и ремонта, а также проведения необходимых испытаний.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060848"/>
            <a:ext cx="8640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Меры, применяемые для противопожарной защиты объединены в 2 группы: 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1296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/>
              <a:t>   </a:t>
            </a:r>
            <a:r>
              <a:rPr lang="ru-RU" sz="2800" b="1" dirty="0" smtClean="0"/>
              <a:t>Все установки, работающие под давлением, маркируют. На маркировке указывают:  </a:t>
            </a:r>
          </a:p>
          <a:p>
            <a:pPr algn="just">
              <a:buFontTx/>
              <a:buChar char="-"/>
            </a:pPr>
            <a:r>
              <a:rPr lang="ru-RU" sz="2800" b="1" dirty="0" smtClean="0"/>
              <a:t>наименование завода-изготовителя,  - заводской номер установки, </a:t>
            </a:r>
          </a:p>
          <a:p>
            <a:pPr algn="just">
              <a:buFontTx/>
              <a:buChar char="-"/>
            </a:pPr>
            <a:r>
              <a:rPr lang="ru-RU" sz="2800" b="1" dirty="0" smtClean="0"/>
              <a:t> год изготовления и дату технического освидетельствования,  </a:t>
            </a:r>
          </a:p>
          <a:p>
            <a:pPr algn="just">
              <a:buFontTx/>
              <a:buChar char="-"/>
            </a:pPr>
            <a:r>
              <a:rPr lang="ru-RU" sz="2800" b="1" dirty="0" smtClean="0"/>
              <a:t>-общую массу установки, вместимость, </a:t>
            </a:r>
          </a:p>
          <a:p>
            <a:pPr algn="just">
              <a:buFontTx/>
              <a:buChar char="-"/>
            </a:pPr>
            <a:r>
              <a:rPr lang="ru-RU" sz="2800" b="1" dirty="0" smtClean="0"/>
              <a:t> рабочее и пробное давления, ставится клеймо завода. </a:t>
            </a:r>
          </a:p>
          <a:p>
            <a:pPr algn="just"/>
            <a:r>
              <a:rPr lang="ru-RU" sz="2800" b="1" dirty="0" smtClean="0"/>
              <a:t>      Емкости высокого давления подлежат регистрации, регулярным техническим освидетельствованиям и испытаниям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6409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 smtClean="0"/>
              <a:t>Трубопроводы, баллоны, цистерны окрашивают в цвета, соответствующие их содержимому, и снабжают надписью с наименованием хранимого или транспортируемого вещества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atis-ars.ru/files/posters/1025/1_gazovye-ballony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4488" cy="6453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/>
              <a:t>Для предотвращения чрезмерного повышения давления в сосуде служат предохранительные устройства, при срабатывании которых избыточное давление сбрасывается из сосуда или установки. Предохранительные устройства обязательно устанавливают на все установки и сосуды, работающие под давлением, за исключением малых объектов, например газовых баллонов. 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cf.ppt-online.org/files/slide/y/YVWTA8qulS0BP6mgZHaKyC2RfjNo49kI7sbpLO/slide-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36525"/>
            <a:ext cx="9753600" cy="7305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Импульсное предохранительное устройство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3250" name="Picture 2" descr="http://sibteplosnab.ru/wp-content/uploads/2013/11/ipu-7c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772816"/>
            <a:ext cx="410527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Пружинный предохранительный клапан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0178" name="Picture 2" descr="http://www.opt-union.ru/l1516552/images/photocat/1000x1000/9998844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628800"/>
            <a:ext cx="3616094" cy="4093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Рычажно-грузовой ПК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1202" name="Picture 2" descr="http://otoplenie-guide.ru/wp-content/uploads/2015/09/ustroistvo-rizhachno-gruzovogo-predohranitelnogo-klapan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601754"/>
            <a:ext cx="4751287" cy="4310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1"/>
            <a:ext cx="87849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Контрольно-измерительные приборы. Каждый сосуд и самостоятельные полости с разными давлениями должны быть снабжены манометрами (приборами для измерения давления). Манометры должны иметь класс точности не ниже 2,5 — при рабочем давлении до 2,5 МПа и 1,5 — при рабочем давлении свыше 2,5 МПа.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emeljanova\Desktop\slide-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532440" cy="639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568952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C00000"/>
                </a:solidFill>
              </a:rPr>
              <a:t>1 Пассивные- предусмотрены при проектировании зданий и сооружений.</a:t>
            </a:r>
            <a:r>
              <a:rPr lang="ru-RU" sz="2600" b="1" dirty="0" smtClean="0"/>
              <a:t/>
            </a:r>
            <a:br>
              <a:rPr lang="ru-RU" sz="2600" b="1" dirty="0" smtClean="0"/>
            </a:br>
            <a:r>
              <a:rPr lang="ru-RU" sz="2600" b="1" dirty="0" smtClean="0"/>
              <a:t>К ним относят:</a:t>
            </a:r>
            <a:br>
              <a:rPr lang="ru-RU" sz="2600" b="1" dirty="0" smtClean="0"/>
            </a:br>
            <a:r>
              <a:rPr lang="ru-RU" sz="2600" b="1" dirty="0" smtClean="0"/>
              <a:t>- противопожарные разрывы между зданиями с целью предупреждения распространения огня. Величина этих разрывов зависит от огнестойкости здания, этажности и категорий пожарной опасности в производстве.</a:t>
            </a:r>
            <a:br>
              <a:rPr lang="ru-RU" sz="2600" b="1" dirty="0" smtClean="0"/>
            </a:br>
            <a:r>
              <a:rPr lang="ru-RU" sz="2600" b="1" dirty="0" smtClean="0"/>
              <a:t>- зонирование территорий, т.е. расположение пожароопасных </a:t>
            </a:r>
            <a:r>
              <a:rPr lang="ru-RU" sz="2600" b="1" dirty="0" err="1" smtClean="0"/>
              <a:t>веществв</a:t>
            </a:r>
            <a:r>
              <a:rPr lang="ru-RU" sz="2600" b="1" dirty="0" smtClean="0"/>
              <a:t> и складов с подветренной стороны;</a:t>
            </a:r>
            <a:br>
              <a:rPr lang="ru-RU" sz="2600" b="1" dirty="0" smtClean="0"/>
            </a:br>
            <a:r>
              <a:rPr lang="ru-RU" sz="2600" b="1" dirty="0" smtClean="0"/>
              <a:t>- </a:t>
            </a:r>
            <a:r>
              <a:rPr lang="ru-RU" sz="2600" b="1" dirty="0" err="1" smtClean="0"/>
              <a:t>огнепреградительные</a:t>
            </a:r>
            <a:r>
              <a:rPr lang="ru-RU" sz="2600" b="1" dirty="0" smtClean="0"/>
              <a:t> - устройства, препятствующие распространению пламени;</a:t>
            </a:r>
            <a:br>
              <a:rPr lang="ru-RU" sz="2600" b="1" dirty="0" smtClean="0"/>
            </a:br>
            <a:r>
              <a:rPr lang="ru-RU" sz="2600" b="1" dirty="0" smtClean="0"/>
              <a:t>- </a:t>
            </a:r>
            <a:r>
              <a:rPr lang="ru-RU" sz="2600" b="1" dirty="0" err="1" smtClean="0"/>
              <a:t>противодымная</a:t>
            </a:r>
            <a:r>
              <a:rPr lang="ru-RU" sz="2600" b="1" dirty="0" smtClean="0"/>
              <a:t> защита - снижает задымление.</a:t>
            </a:r>
            <a:endParaRPr lang="ru-RU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9552" y="2780928"/>
            <a:ext cx="7772400" cy="28083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Регистрация, техническое освидетельствование и испытания сосудов и емкостей, работающих под давлением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9644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Техническое освидетельствование установок, работающих под давлением, осуществляется после монтажа и пуска в эксплуатацию, а также периодически. В необходимых случаях они подвергаются внеочередному освидетельствованию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st23.stblizko.ru/images/product/076/333/618_orig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0255" y="0"/>
            <a:ext cx="5406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www.techhap.ru/photo/soft001/softwareprograms1862001upd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496944" cy="6266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332656"/>
            <a:ext cx="8855705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848433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91026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4" descr="персонал с правом обслуж сосудов под дав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700808"/>
            <a:ext cx="2952328" cy="4428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/>
              <a:t>Противопожарные стены (брандмауэры) применяют для разделения цеха на противопожарные отсеки. Противопожарные стены опираются на фундаменты или фундаментные балки, возводятся на всю высоту здания.</a:t>
            </a:r>
            <a:endParaRPr lang="ru-RU" sz="3200" b="1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751926"/>
            <a:ext cx="5184576" cy="3106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129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Противопожарные зоны – это разделительные зоны для ограничения распространения пожара в здании. Обычно это пролет здания, отделяемый стенами и покрытиями, который разделяет здание на пожарные отсеки с разной пожарной опасностью.</a:t>
            </a:r>
            <a:endParaRPr lang="ru-RU" sz="2800" b="1" dirty="0"/>
          </a:p>
        </p:txBody>
      </p:sp>
      <p:pic>
        <p:nvPicPr>
          <p:cNvPr id="27650" name="Picture 2" descr="http://base.safework.ru/law?SetPict.gif&amp;nd=33300250&amp;nh=0&amp;pictid=03000000300001000000&amp;abs=&amp;crc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780928"/>
            <a:ext cx="5328592" cy="37180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88640"/>
            <a:ext cx="8640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Противопожарные перекрытия исключают распространение пожара по вертикали здания, они выполняются без проемов и отверстий и примыкают к глухим (не имеющим остекления) участкам наружных стен</a:t>
            </a:r>
            <a:endParaRPr lang="ru-RU" sz="2800" b="1" dirty="0"/>
          </a:p>
        </p:txBody>
      </p:sp>
      <p:pic>
        <p:nvPicPr>
          <p:cNvPr id="32772" name="Picture 4" descr="http://m.stroy-union.ru/l1193735/images/photocat/1000x1000/4654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96952"/>
            <a:ext cx="4014812" cy="3205158"/>
          </a:xfrm>
          <a:prstGeom prst="rect">
            <a:avLst/>
          </a:prstGeom>
          <a:noFill/>
        </p:spPr>
      </p:pic>
      <p:pic>
        <p:nvPicPr>
          <p:cNvPr id="32774" name="Picture 6" descr="http://base.safework.ru/win/law?SetPict.gif&amp;nd=33300250&amp;nh=1&amp;pictid=03000000300008000000&amp;abs=&amp;crc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708920"/>
            <a:ext cx="4176464" cy="3450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/>
              <a:t>Легкосбрасываемые</a:t>
            </a:r>
            <a:r>
              <a:rPr lang="ru-RU" sz="2400" b="1" dirty="0" smtClean="0"/>
              <a:t> конструкции (ЛСК) обеспечивают снижение нагрузки на конструкцию здания при взрывном горении. В качестве </a:t>
            </a:r>
            <a:r>
              <a:rPr lang="ru-RU" sz="2400" b="1" dirty="0" err="1" smtClean="0"/>
              <a:t>легкосбрасываемых</a:t>
            </a:r>
            <a:r>
              <a:rPr lang="ru-RU" sz="2400" b="1" dirty="0" smtClean="0"/>
              <a:t> конструкций используют остекление зданий, двери, распашные ворота, поворотные панели, сбрасываемые участки крыши. При взрыве ЛСК сбрасываются за счет повышенного давления внутри здания (ударной волны), предотвращая тем самым разрушение здания.</a:t>
            </a:r>
            <a:endParaRPr lang="ru-RU" sz="2400" b="1" dirty="0"/>
          </a:p>
        </p:txBody>
      </p:sp>
      <p:pic>
        <p:nvPicPr>
          <p:cNvPr id="33794" name="Picture 2" descr="http://optikom.tomsk.ru/files/OPTIKOM/produkciya/specyal_nye/lsk/Bezymyannyj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645024"/>
            <a:ext cx="4451179" cy="2996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129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/>
              <a:t>Огнепреградители</a:t>
            </a:r>
            <a:r>
              <a:rPr lang="ru-RU" sz="2400" b="1" dirty="0" smtClean="0"/>
              <a:t> - это устройства, пропускающие паровоздушные смеси, но препятствующие распространению пламени. </a:t>
            </a:r>
            <a:r>
              <a:rPr lang="ru-RU" sz="2400" b="1" dirty="0" err="1" smtClean="0"/>
              <a:t>Огнепреградители</a:t>
            </a:r>
            <a:r>
              <a:rPr lang="ru-RU" sz="2400" b="1" dirty="0" smtClean="0"/>
              <a:t> устанавливают в трубопроводах горючих газов, на резервуарах горючих жидкостей. Они представляют собой металлический корпус, заполненный негорючими насадками, гравием, металлической сеткой и т.п.</a:t>
            </a:r>
            <a:endParaRPr lang="ru-RU" sz="2400" b="1" dirty="0"/>
          </a:p>
        </p:txBody>
      </p:sp>
      <p:pic>
        <p:nvPicPr>
          <p:cNvPr id="34818" name="Picture 2" descr="http://www.i.baraholka.com.ru/files/1/2/12139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212976"/>
            <a:ext cx="5880596" cy="30637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318</TotalTime>
  <Words>966</Words>
  <Application>Microsoft Office PowerPoint</Application>
  <PresentationFormat>Экран (4:3)</PresentationFormat>
  <Paragraphs>50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Официальная</vt:lpstr>
      <vt:lpstr>Защита человека от опасных факторов комплексного характера</vt:lpstr>
      <vt:lpstr>План урока: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    Обеспечение безопасности герметичных систем, работающих под давлением 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 Импульсное предохранительное устройство</vt:lpstr>
      <vt:lpstr>Пружинный предохранительный клапан</vt:lpstr>
      <vt:lpstr>Рычажно-грузовой ПК</vt:lpstr>
      <vt:lpstr>Слайд 38</vt:lpstr>
      <vt:lpstr>Слайд 39</vt:lpstr>
      <vt:lpstr>    Регистрация, техническое освидетельствование и испытания сосудов и емкостей, работающих под давлением</vt:lpstr>
      <vt:lpstr>Слайд 41</vt:lpstr>
      <vt:lpstr>Слайд 42</vt:lpstr>
      <vt:lpstr>Слайд 43</vt:lpstr>
      <vt:lpstr>Слайд 44</vt:lpstr>
      <vt:lpstr>Слайд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Защита человека от опасных факторов комплексного характера</dc:title>
  <dc:creator>emeljanova</dc:creator>
  <cp:lastModifiedBy>avanesyan</cp:lastModifiedBy>
  <cp:revision>51</cp:revision>
  <dcterms:created xsi:type="dcterms:W3CDTF">2018-02-16T05:27:56Z</dcterms:created>
  <dcterms:modified xsi:type="dcterms:W3CDTF">2021-03-10T09:49:25Z</dcterms:modified>
</cp:coreProperties>
</file>