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74" r:id="rId2"/>
    <p:sldId id="281" r:id="rId3"/>
    <p:sldId id="284" r:id="rId4"/>
    <p:sldId id="275" r:id="rId5"/>
    <p:sldId id="282" r:id="rId6"/>
    <p:sldId id="276" r:id="rId7"/>
    <p:sldId id="277" r:id="rId8"/>
    <p:sldId id="278" r:id="rId9"/>
    <p:sldId id="279" r:id="rId10"/>
    <p:sldId id="280" r:id="rId11"/>
    <p:sldId id="28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4E7ED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97" autoAdjust="0"/>
    <p:restoredTop sz="94660"/>
  </p:normalViewPr>
  <p:slideViewPr>
    <p:cSldViewPr>
      <p:cViewPr>
        <p:scale>
          <a:sx n="80" d="100"/>
          <a:sy n="80" d="100"/>
        </p:scale>
        <p:origin x="-2514" y="-73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94982D-7797-4EDA-A76C-F9EE80B1E5DC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A5A7FF-98A5-460D-855B-9677C6521FD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5357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9172-5EDA-4FDB-9E07-CF3548A3E72E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95316A9-C0F6-4764-872F-F8C755D3CE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9172-5EDA-4FDB-9E07-CF3548A3E72E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16A9-C0F6-4764-872F-F8C755D3CE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95316A9-C0F6-4764-872F-F8C755D3CE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9172-5EDA-4FDB-9E07-CF3548A3E72E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9172-5EDA-4FDB-9E07-CF3548A3E72E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95316A9-C0F6-4764-872F-F8C755D3CE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9172-5EDA-4FDB-9E07-CF3548A3E72E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95316A9-C0F6-4764-872F-F8C755D3CE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7679172-5EDA-4FDB-9E07-CF3548A3E72E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5316A9-C0F6-4764-872F-F8C755D3CE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9172-5EDA-4FDB-9E07-CF3548A3E72E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95316A9-C0F6-4764-872F-F8C755D3CE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9172-5EDA-4FDB-9E07-CF3548A3E72E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95316A9-C0F6-4764-872F-F8C755D3CE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9172-5EDA-4FDB-9E07-CF3548A3E72E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95316A9-C0F6-4764-872F-F8C755D3CE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95316A9-C0F6-4764-872F-F8C755D3CE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79172-5EDA-4FDB-9E07-CF3548A3E72E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95316A9-C0F6-4764-872F-F8C755D3CE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7679172-5EDA-4FDB-9E07-CF3548A3E72E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7679172-5EDA-4FDB-9E07-CF3548A3E72E}" type="datetimeFigureOut">
              <a:rPr lang="ru-RU" smtClean="0"/>
              <a:pPr/>
              <a:t>10.03.2021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95316A9-C0F6-4764-872F-F8C755D3CE0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59FD4C45-DEB8-3746-89CA-29CB1145CE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5082" y="1189191"/>
            <a:ext cx="8820472" cy="746609"/>
          </a:xfrm>
        </p:spPr>
        <p:txBody>
          <a:bodyPr>
            <a:noAutofit/>
          </a:bodyPr>
          <a:lstStyle/>
          <a:p>
            <a:pPr algn="ctr"/>
            <a:r>
              <a:rPr lang="ru-RU" b="1" cap="none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автономное профессиональное образовательное учреждение Краснодарского края «Новороссийский колледж строительства и экономики»  (ГАПОУ КК «НКСЭ»)</a:t>
            </a: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4">
            <a:extLst>
              <a:ext uri="{FF2B5EF4-FFF2-40B4-BE49-F238E27FC236}">
                <a16:creationId xmlns="" xmlns:a16="http://schemas.microsoft.com/office/drawing/2014/main" id="{58C7D06D-43B1-4740-8B02-2CFC4A95A09B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-28456" y="1935800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500" b="1" dirty="0"/>
              <a:t>Специальность: </a:t>
            </a:r>
            <a:r>
              <a:rPr lang="ru-RU" sz="1800" b="1" dirty="0"/>
              <a:t>38.02.01</a:t>
            </a:r>
            <a:r>
              <a:rPr lang="ru-RU" sz="1500" b="1" dirty="0"/>
              <a:t> «Экономика и бухгалтерский учет </a:t>
            </a:r>
            <a:r>
              <a:rPr lang="ru-RU" sz="1500" b="1" dirty="0" smtClean="0"/>
              <a:t>(по отраслям)»</a:t>
            </a:r>
            <a:endParaRPr lang="ru-RU" sz="1500" b="1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093C3D0-4653-7D48-A5D9-C16DE28EF6D4}"/>
              </a:ext>
            </a:extLst>
          </p:cNvPr>
          <p:cNvSpPr txBox="1">
            <a:spLocks/>
          </p:cNvSpPr>
          <p:nvPr/>
        </p:nvSpPr>
        <p:spPr>
          <a:xfrm>
            <a:off x="-20793" y="469556"/>
            <a:ext cx="9144000" cy="548298"/>
          </a:xfrm>
          <a:prstGeom prst="rect">
            <a:avLst/>
          </a:prstGeom>
        </p:spPr>
        <p:txBody>
          <a:bodyPr vert="horz" lIns="68580" tIns="34290" rIns="68580" bIns="3429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ru-RU" sz="2100" dirty="0">
                <a:solidFill>
                  <a:schemeClr val="tx1"/>
                </a:solidFill>
              </a:rPr>
              <a:t>МИНИСТЕРСТВО ОБРАЗОВАНИЯ, НАУКИ И  МОЛОДЕЖНОЙ ПОЛИТИКИ КРАСНОДАРСКОГО КРАЯ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202593E0-0F2A-FC49-8936-C8B8F68D2C9B}"/>
              </a:ext>
            </a:extLst>
          </p:cNvPr>
          <p:cNvSpPr txBox="1"/>
          <p:nvPr/>
        </p:nvSpPr>
        <p:spPr>
          <a:xfrm>
            <a:off x="683568" y="3157835"/>
            <a:ext cx="79340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Кейс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тему: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«Разработка плана мероприятий по подготовке проведении инвентаризации имущества и обязательств организации»</a:t>
            </a:r>
            <a:endParaRPr lang="ru-RU" sz="32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02593E0-0F2A-FC49-8936-C8B8F68D2C9B}"/>
              </a:ext>
            </a:extLst>
          </p:cNvPr>
          <p:cNvSpPr txBox="1"/>
          <p:nvPr/>
        </p:nvSpPr>
        <p:spPr>
          <a:xfrm>
            <a:off x="469428" y="2399472"/>
            <a:ext cx="814823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МДК </a:t>
            </a:r>
            <a:r>
              <a:rPr lang="ru-RU" sz="1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02.02: «Бухгалтерская технология проведения и оформление инвентаризации»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5" name="Rectangle 1"/>
          <p:cNvSpPr>
            <a:spLocks noChangeArrowheads="1"/>
          </p:cNvSpPr>
          <p:nvPr/>
        </p:nvSpPr>
        <p:spPr bwMode="auto">
          <a:xfrm>
            <a:off x="6444208" y="5949280"/>
            <a:ext cx="244827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Преподаватель: Карцева В.В.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588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Обобщение результатов, выявленных инвентаризацией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Инвентаризационная комиссия представляет руководителю организации протокол заседания инвентаризационной комиссии и ведомость учета результатов, выявленных инвентаризацией.</a:t>
            </a:r>
          </a:p>
          <a:p>
            <a:pPr algn="just"/>
            <a:r>
              <a:rPr lang="ru-RU" dirty="0" smtClean="0"/>
              <a:t>К указанным документам могут прилагаться сличительные ведомости и инвентаризационные описи (акты).</a:t>
            </a:r>
          </a:p>
          <a:p>
            <a:pPr algn="just"/>
            <a:r>
              <a:rPr lang="ru-RU" dirty="0" smtClean="0"/>
              <a:t>После рассмотрения документов руководитель организации принимает окончательное решение, которое оформляется приказом об утверждении результатов инвентаризации (п. 5.4 Методических указаний по инвентаризации).</a:t>
            </a:r>
          </a:p>
          <a:p>
            <a:pPr algn="just"/>
            <a:r>
              <a:rPr lang="ru-RU" dirty="0" smtClean="0"/>
              <a:t>Обязательной частью приказа является предписание о порядке устранения расхождений, выявленных инвентаризацией.</a:t>
            </a:r>
          </a:p>
          <a:p>
            <a:pPr algn="just"/>
            <a:r>
              <a:rPr lang="ru-RU" dirty="0" smtClean="0"/>
              <a:t>После этого документация по результатам инвентаризации передается инвентаризационной комиссией в бухгалтерскую службу.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34400" cy="75895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Отражение в учете результатов инвентаризации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dirty="0" smtClean="0"/>
              <a:t>Выявленные при инвентаризации расхождения между фактическим наличием объектов и данными регистров бухгалтерского учета следует отразить в бухгалтерском учете в том отчетном периоде, к которому относится дата, по состоянию на которую проводилась инвентаризация (ч. 4 ст. 11 Федерального закона от 06.12.2011 N 402-ФЗ).</a:t>
            </a:r>
          </a:p>
          <a:p>
            <a:pPr algn="just"/>
            <a:r>
              <a:rPr lang="ru-RU" dirty="0" smtClean="0"/>
              <a:t>В случае годовой инвентаризации указанные результаты должны быть отражены в годовой бухгалтерской отчетности (п. 5.5 Методических указаний по инвентаризации).</a:t>
            </a:r>
          </a:p>
          <a:p>
            <a:pPr algn="just"/>
            <a:r>
              <a:rPr lang="ru-RU" dirty="0" smtClean="0"/>
              <a:t>При выявлении в результате инвентаризации имущества, которое не подлежит дальнейшему использованию в связи с моральным устареванием и (или) порчей, такое имущество подлежит списанию с учета.</a:t>
            </a:r>
          </a:p>
          <a:p>
            <a:pPr algn="just"/>
            <a:r>
              <a:rPr lang="ru-RU" dirty="0" smtClean="0"/>
              <a:t>Также с балансового учета списывается задолженность с истекшим сроком исковой давности.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Создание инвентаризационной комиссии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algn="ctr"/>
            <a:r>
              <a:rPr lang="ru-RU" dirty="0" smtClean="0"/>
              <a:t>Создание инвентаризационной комиссии оформляется приказом (постановлением, распоряжением) руководителя организации (п. 2.3 Методических указаний по инвентаризации).</a:t>
            </a:r>
          </a:p>
          <a:p>
            <a:pPr algn="ctr"/>
            <a:r>
              <a:rPr lang="ru-RU" i="1" dirty="0" smtClean="0"/>
              <a:t>Унифицированная форма данного приказа </a:t>
            </a:r>
            <a:r>
              <a:rPr lang="ru-RU" i="1" u="sng" dirty="0" smtClean="0"/>
              <a:t>(форма N ИНВ-22)</a:t>
            </a:r>
            <a:r>
              <a:rPr lang="ru-RU" i="1" dirty="0" smtClean="0"/>
              <a:t> утверждена Постановлением Госкомстата России от 18.08.1998 N 88.</a:t>
            </a:r>
          </a:p>
          <a:p>
            <a:r>
              <a:rPr lang="ru-RU" dirty="0" smtClean="0"/>
              <a:t>В состав инвентаризационной комиссии могут быть включены любые работники организации. Членами комиссии, как правило, являются:</a:t>
            </a:r>
          </a:p>
          <a:p>
            <a:pPr lvl="0" fontAlgn="base">
              <a:buFont typeface="Arial" pitchFamily="34" charset="0"/>
              <a:buChar char="•"/>
            </a:pPr>
            <a:r>
              <a:rPr lang="ru-RU" dirty="0" smtClean="0"/>
              <a:t>представители администрации организации;</a:t>
            </a:r>
          </a:p>
          <a:p>
            <a:pPr lvl="0" fontAlgn="base">
              <a:buFont typeface="Arial" pitchFamily="34" charset="0"/>
              <a:buChar char="•"/>
            </a:pPr>
            <a:r>
              <a:rPr lang="ru-RU" dirty="0" smtClean="0"/>
              <a:t>работники бухгалтерской службы (например, главный бухгалтер, заместитель главного бухгалтера, бухгалтер по отдельному участнику);</a:t>
            </a:r>
          </a:p>
          <a:p>
            <a:pPr lvl="0" fontAlgn="base">
              <a:buFont typeface="Arial" pitchFamily="34" charset="0"/>
              <a:buChar char="•"/>
            </a:pPr>
            <a:r>
              <a:rPr lang="ru-RU" dirty="0" smtClean="0"/>
              <a:t>другие специалисты (работники технических (например, инженер), финансовых (например, руководитель финансового отдела), юридических (например, юрист) и других служб).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534400" cy="758952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Подготовка имущества к инвентаризации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400" i="1" dirty="0" smtClean="0"/>
              <a:t>При подготовке к инвентаризации необходимо: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• Распечатать регистры аналитического учета по местам хранения имущества без указания количества и цены.</a:t>
            </a:r>
            <a:br>
              <a:rPr lang="ru-RU" sz="2400" dirty="0" smtClean="0"/>
            </a:br>
            <a:r>
              <a:rPr lang="ru-RU" sz="2400" dirty="0" smtClean="0"/>
              <a:t>• Передать регистры лицам, ответственным за подготовительный этап для подбора документации, необходимой для проведения инвентаризации</a:t>
            </a:r>
            <a:endParaRPr lang="ru-RU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План мероприятий 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Autofit/>
          </a:bodyPr>
          <a:lstStyle/>
          <a:p>
            <a:pPr algn="ctr"/>
            <a:r>
              <a:rPr lang="ru-RU" sz="2800" dirty="0" smtClean="0"/>
              <a:t>представляет собой список, в котором расписаны цели. Также указываются действия, которые будут применяться для их проведения. Этот документ имеет определенную форму и основные пункты, обязательные к заполнению</a:t>
            </a:r>
            <a:endParaRPr lang="ru-RU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534400" cy="758952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>Проверка и документальное подтверждение наличия, состояния и оценки имущества и обязательств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ru-RU" i="1" dirty="0" smtClean="0"/>
              <a:t>Инвентаризационная комиссия определяет:</a:t>
            </a:r>
          </a:p>
          <a:p>
            <a:pPr lvl="0" algn="just" fontAlgn="base">
              <a:buFont typeface="Arial" pitchFamily="34" charset="0"/>
              <a:buChar char="•"/>
            </a:pPr>
            <a:r>
              <a:rPr lang="ru-RU" dirty="0" smtClean="0"/>
              <a:t>наименования и количество имущества (ОС, МПЗ, денежные средства в кассе, документарные ценные бумаги), имеющегося в организации, в том числе арендованного имущества, – путем натурального подсчета (п. 2.7 Методических указаний по инвентаризации). Одновременно с этим проверяется состояние этих объектов (могут ли они использоваться по назначению);</a:t>
            </a:r>
          </a:p>
          <a:p>
            <a:pPr lvl="0" algn="just" fontAlgn="base">
              <a:buFont typeface="Arial" pitchFamily="34" charset="0"/>
              <a:buChar char="•"/>
            </a:pPr>
            <a:r>
              <a:rPr lang="ru-RU" dirty="0" smtClean="0"/>
              <a:t>виды активов, не имеющих материально-вещественной формы (например, НМА, финансовые вложения), – путем сверки документов, подтверждающих права организации на эти активы (п. п. 3.8, 3.14, 3.43 Методических указаний по инвентаризации);</a:t>
            </a:r>
          </a:p>
          <a:p>
            <a:pPr lvl="0" algn="just" fontAlgn="base">
              <a:buFont typeface="Arial" pitchFamily="34" charset="0"/>
              <a:buChar char="•"/>
            </a:pPr>
            <a:r>
              <a:rPr lang="ru-RU" dirty="0" smtClean="0"/>
              <a:t>состав дебиторской и кредиторской задолженности – путем проведения сверки с контрагентами и проверки документов, подтверждающих существование обязательства или требования (п. 3.44 Методических указаний по инвентаризации).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1800" dirty="0" smtClean="0"/>
              <a:t>Инвентаризация проводится в соответствии с методическими рекомендациями и инструкцией по ее проведению.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algn="ctr"/>
            <a:r>
              <a:rPr lang="ru-RU" dirty="0" smtClean="0"/>
              <a:t>Мероприятия 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Составляется план проведения инвентаризаций на год 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Не менее чем за 10 дней до наступления плановой инвентаризации готовится приказ о проведении инвентаризации, которым назначается комиссия из представителей администрации и материально ответственных лиц. Состав комиссии периодически частично обновляется. 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С даты проведения инвентаризации прекращаются все хозяйственные операции на данном участке (складе, цехе) 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Бухгалтер готовит бланки инвентаризационных ведомостей и передает комиссии для проведения инвентаризации с выходом в рабочие зоны </a:t>
            </a:r>
          </a:p>
          <a:p>
            <a:pPr algn="just">
              <a:buFont typeface="Arial" pitchFamily="34" charset="0"/>
              <a:buChar char="•"/>
            </a:pPr>
            <a:r>
              <a:rPr lang="ru-RU" dirty="0" smtClean="0"/>
              <a:t>В бухгалтерии осуществляется сверка с данными об остатках по бухгалтерскому учету (заполняется графа «По данным бухгалтерского учета» в инвентаризационной ведомости)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000" dirty="0" smtClean="0"/>
              <a:t>Инвентаризация проводится в соответствии с методическими рекомендациями и инструкцией по ее проведению.</a:t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Font typeface="Arial" pitchFamily="34" charset="0"/>
              <a:buChar char="•"/>
            </a:pPr>
            <a:r>
              <a:rPr lang="ru-RU" dirty="0" smtClean="0"/>
              <a:t>Обнаруженные расхождения фиксируются в сличительной ведомости, к которой прилагаются объяснительные записки от материально ответственных лиц и рекомендации инвентаризационной комиссии в виде варианта принятия решения руководителем организации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Проводится заседание инвентаризационной комиссии, на котором обсуждаются результаты проведения инвентаризации и утверждается заключительный акт об инвентаризации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На основании утвержденного и подписанного членами инвентаризационной комиссии акта руководитель принимает окончательное решение, документы передаются в бухгалтерию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Результаты инвентаризации вместе с решением руководителя организации поступают в бухгалтерию для выполнения бухгалтерских проводок по отражению отклонений, выявленных в ходе инвентаризации </a:t>
            </a:r>
          </a:p>
          <a:p>
            <a:pPr>
              <a:buFont typeface="Arial" pitchFamily="34" charset="0"/>
              <a:buChar char="•"/>
            </a:pPr>
            <a:r>
              <a:rPr lang="ru-RU" dirty="0" smtClean="0"/>
              <a:t>Документы каждой инвентаризации подшиваются в папку «Инвентаризация» и хранятся не менее пяти лет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/>
              <a:t>Проводки</a:t>
            </a:r>
            <a:endParaRPr lang="ru-RU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822323" y="1100138"/>
          <a:ext cx="7998148" cy="3120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99074"/>
                <a:gridCol w="3999074"/>
              </a:tblGrid>
              <a:tr h="907009"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Проводка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Операция</a:t>
                      </a:r>
                      <a:endParaRPr lang="ru-RU" dirty="0"/>
                    </a:p>
                  </a:txBody>
                  <a:tcPr/>
                </a:tc>
              </a:tr>
              <a:tr h="907009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5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 94 - К 10 (41, 43)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857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5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Списана стоимость утраченного имущества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85725" marT="47625" marB="47625"/>
                </a:tc>
              </a:tr>
              <a:tr h="1306932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5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 20 (25, 26, 44) - К 94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857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5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Списана недостача в пределах норм естественной убыли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85725" marT="47625" marB="47625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i="1" dirty="0" smtClean="0"/>
              <a:t>Проводки</a:t>
            </a:r>
            <a:endParaRPr lang="ru-RU" i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822323" y="1100138"/>
          <a:ext cx="7854132" cy="29769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27066"/>
                <a:gridCol w="3927066"/>
              </a:tblGrid>
              <a:tr h="764822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50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Проводка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857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500"/>
                        </a:spcAft>
                      </a:pPr>
                      <a:r>
                        <a:rPr lang="ru-RU" sz="1200" b="1" dirty="0">
                          <a:solidFill>
                            <a:schemeClr val="bg1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Операция</a:t>
                      </a:r>
                      <a:endParaRPr lang="ru-RU" sz="11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85725" marT="47625" marB="47625"/>
                </a:tc>
              </a:tr>
              <a:tr h="73737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5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 94 - К 01 (10, 41, 43, 50)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857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5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Списана стоимость утраченного имущества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85725" marT="47625" marB="47625"/>
                </a:tc>
              </a:tr>
              <a:tr h="73737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5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 73 (76) - К 94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857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5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Стоимость недостач отнесена на виновных лиц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85725" marT="47625" marB="47625"/>
                </a:tc>
              </a:tr>
              <a:tr h="737371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Дт </a:t>
                      </a:r>
                      <a:r>
                        <a:rPr lang="ru-RU" sz="1200" b="1" dirty="0">
                          <a:solidFill>
                            <a:srgbClr val="036FA5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50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(</a:t>
                      </a:r>
                      <a:r>
                        <a:rPr lang="ru-RU" sz="1200" b="1" dirty="0">
                          <a:solidFill>
                            <a:srgbClr val="036FA5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51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, </a:t>
                      </a:r>
                      <a:r>
                        <a:rPr lang="ru-RU" sz="1200" b="1" dirty="0">
                          <a:solidFill>
                            <a:srgbClr val="036FA5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70</a:t>
                      </a: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) - К 73 (76)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85725" marT="47625" marB="47625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  <a:spcAft>
                          <a:spcPts val="150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Стоимость недостач взыскана с виновного лица</a:t>
                      </a:r>
                      <a:endParaRPr lang="ru-RU" sz="11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85725" marR="85725" marT="47625" marB="47625"/>
                </a:tc>
              </a:tr>
            </a:tbl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411</TotalTime>
  <Words>776</Words>
  <Application>Microsoft Office PowerPoint</Application>
  <PresentationFormat>Экран (4:3)</PresentationFormat>
  <Paragraphs>62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Официальная</vt:lpstr>
      <vt:lpstr>Специальность: 38.02.01 «Экономика и бухгалтерский учет (по отраслям)»</vt:lpstr>
      <vt:lpstr>Создание инвентаризационной комиссии</vt:lpstr>
      <vt:lpstr>Подготовка имущества к инвентаризации</vt:lpstr>
      <vt:lpstr>План мероприятий </vt:lpstr>
      <vt:lpstr>Проверка и документальное подтверждение наличия, состояния и оценки имущества и обязательств </vt:lpstr>
      <vt:lpstr>Инвентаризация проводится в соответствии с методическими рекомендациями и инструкцией по ее проведению. </vt:lpstr>
      <vt:lpstr>Инвентаризация проводится в соответствии с методическими рекомендациями и инструкцией по ее проведению. </vt:lpstr>
      <vt:lpstr>Проводки</vt:lpstr>
      <vt:lpstr>Проводки</vt:lpstr>
      <vt:lpstr>Обобщение результатов, выявленных инвентаризацией</vt:lpstr>
      <vt:lpstr>Отражение в учете результатов инвентаризации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Определение фактического наличия имущества организации</dc:title>
  <dc:creator>User</dc:creator>
  <cp:lastModifiedBy>avanesyan</cp:lastModifiedBy>
  <cp:revision>30</cp:revision>
  <dcterms:created xsi:type="dcterms:W3CDTF">2013-09-11T09:27:23Z</dcterms:created>
  <dcterms:modified xsi:type="dcterms:W3CDTF">2021-03-10T09:57:07Z</dcterms:modified>
</cp:coreProperties>
</file>