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8" r:id="rId2"/>
    <p:sldId id="258" r:id="rId3"/>
    <p:sldId id="257" r:id="rId4"/>
    <p:sldId id="285" r:id="rId5"/>
    <p:sldId id="259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64FF1-C6CE-4746-B035-EF03064C3ABB}" type="doc">
      <dgm:prSet loTypeId="urn:microsoft.com/office/officeart/2005/8/layout/vProcess5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B59275A-A6AC-4278-BF48-35408B6CB94B}">
      <dgm:prSet phldrT="[Текст]" custT="1"/>
      <dgm:spPr/>
      <dgm:t>
        <a:bodyPr/>
        <a:lstStyle/>
        <a:p>
          <a:pPr algn="ctr"/>
          <a:r>
            <a:rPr lang="ru-RU" sz="1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Спирт этиловый из всех видов сырья, за исключением спирта коньячного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EE8C48-EF70-4CD0-970F-EBC887719DCE}" type="parTrans" cxnId="{F97E7897-DA8D-49B8-BED3-EA2D68B08A9C}">
      <dgm:prSet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5887E7-4EF3-4D4E-ADEA-5AEB712F9663}" type="sibTrans" cxnId="{F97E7897-DA8D-49B8-BED3-EA2D68B08A9C}">
      <dgm:prSet custT="1"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78B71B-E307-4011-B6EE-4DAF474B808F}">
      <dgm:prSet phldrT="[Текст]" custT="1"/>
      <dgm:spPr/>
      <dgm:t>
        <a:bodyPr/>
        <a:lstStyle/>
        <a:p>
          <a:pPr algn="ctr"/>
          <a:r>
            <a:rPr lang="ru-RU" sz="1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Спиртосодержащая продукция (растворы, эмульсии, суспензии и другие виды продукции в жидком виде) с объемной долей этилового спирта более 9 %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88885C-D0DB-4264-A4AD-EFBCBFD19D34}" type="parTrans" cxnId="{7CFF06A2-43E5-42F9-8F32-B1B6B0021EFE}">
      <dgm:prSet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D1AB1F-ACEA-4B80-85DD-0533333FD59E}" type="sibTrans" cxnId="{7CFF06A2-43E5-42F9-8F32-B1B6B0021EFE}">
      <dgm:prSet custT="1"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AF364-3B84-4DD1-87DB-55FCE29E99ED}">
      <dgm:prSet phldrT="[Текст]" custT="1"/>
      <dgm:spPr/>
      <dgm:t>
        <a:bodyPr/>
        <a:lstStyle/>
        <a:p>
          <a:pPr algn="ctr"/>
          <a:r>
            <a:rPr lang="ru-RU" sz="1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Алкогольная продукция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F5A4DE-3731-46D7-8399-7A706DD7759C}" type="parTrans" cxnId="{307CC560-CC86-401E-B9F8-74BF5A932A44}">
      <dgm:prSet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30EF49-E2C8-4FD3-9321-9C8BF5417275}" type="sibTrans" cxnId="{307CC560-CC86-401E-B9F8-74BF5A932A44}">
      <dgm:prSet custT="1"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138495-4C51-4613-8B7C-EA604F97156A}">
      <dgm:prSet custT="1"/>
      <dgm:spPr/>
      <dgm:t>
        <a:bodyPr/>
        <a:lstStyle/>
        <a:p>
          <a:pPr algn="ctr"/>
          <a:r>
            <a:rPr lang="ru-RU" sz="1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Пиво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1B2533-2EEC-4452-BC28-A75767D95CD2}" type="parTrans" cxnId="{31BDFF15-50BF-4441-838C-02F78E40A4DC}">
      <dgm:prSet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A52A32-A2CD-4E45-97C0-793A7ECD71D7}" type="sibTrans" cxnId="{31BDFF15-50BF-4441-838C-02F78E40A4DC}">
      <dgm:prSet custT="1"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009FA3-7BCE-457A-B583-7937E831E89F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Табачная продукция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ACFA02-84F3-450E-BF0D-AFE88B6B5AF2}" type="parTrans" cxnId="{C369E013-9701-4D8A-BAFF-690386676C8F}">
      <dgm:prSet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C8845E-745F-4258-8A1D-34CD805D9FA2}" type="sibTrans" cxnId="{C369E013-9701-4D8A-BAFF-690386676C8F}">
      <dgm:prSet/>
      <dgm:spPr/>
      <dgm:t>
        <a:bodyPr/>
        <a:lstStyle/>
        <a:p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AF4A5B-9BB9-4B72-BB41-C46DEB9B445D}" type="pres">
      <dgm:prSet presAssocID="{1C564FF1-C6CE-4746-B035-EF03064C3AB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841EEB-A61D-440F-9929-DB5C52EAA501}" type="pres">
      <dgm:prSet presAssocID="{1C564FF1-C6CE-4746-B035-EF03064C3ABB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3D588607-B52B-4099-9F7E-0F6BA100DF62}" type="pres">
      <dgm:prSet presAssocID="{1C564FF1-C6CE-4746-B035-EF03064C3ABB}" presName="FiveNodes_1" presStyleLbl="node1" presStyleIdx="0" presStyleCnt="5" custScaleX="129341" custScaleY="74603" custLinFactNeighborX="8195" custLinFactNeighborY="-12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7313E-C34D-4F3E-88C3-429099C4E65E}" type="pres">
      <dgm:prSet presAssocID="{1C564FF1-C6CE-4746-B035-EF03064C3ABB}" presName="FiveNodes_2" presStyleLbl="node1" presStyleIdx="1" presStyleCnt="5" custScaleX="129641" custScaleY="74604" custLinFactNeighborX="247" custLinFactNeighborY="-31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4E84C5-80CC-4D3D-A517-29934F19655D}" type="pres">
      <dgm:prSet presAssocID="{1C564FF1-C6CE-4746-B035-EF03064C3ABB}" presName="FiveNodes_3" presStyleLbl="node1" presStyleIdx="2" presStyleCnt="5" custScaleX="65839" custScaleY="47619" custLinFactNeighborX="13113" custLinFactNeighborY="-63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ED4E2-FF64-4A26-9DAC-45FEE9971274}" type="pres">
      <dgm:prSet presAssocID="{1C564FF1-C6CE-4746-B035-EF03064C3ABB}" presName="FiveNodes_4" presStyleLbl="node1" presStyleIdx="3" presStyleCnt="5" custScaleX="30711" custScaleY="42857" custLinFactNeighborX="20877" custLinFactNeighborY="-92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E9BE7-332B-4E84-BF90-57DB49F93884}" type="pres">
      <dgm:prSet presAssocID="{1C564FF1-C6CE-4746-B035-EF03064C3ABB}" presName="FiveNodes_5" presStyleLbl="node1" presStyleIdx="4" presStyleCnt="5" custScaleX="43595" custScaleY="58730" custLinFactY="-28676" custLinFactNeighborX="1087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39D63-CD37-457D-B163-38CE726AA257}" type="pres">
      <dgm:prSet presAssocID="{1C564FF1-C6CE-4746-B035-EF03064C3ABB}" presName="FiveConn_1-2" presStyleLbl="fgAccFollowNode1" presStyleIdx="0" presStyleCnt="4" custScaleX="62093" custScaleY="62093" custLinFactX="74329" custLinFactNeighborX="100000" custLinFactNeighborY="-63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4B233-4043-4427-AE48-D1DA5BDF821D}" type="pres">
      <dgm:prSet presAssocID="{1C564FF1-C6CE-4746-B035-EF03064C3ABB}" presName="FiveConn_2-3" presStyleLbl="fgAccFollowNode1" presStyleIdx="1" presStyleCnt="4" custScaleX="62093" custScaleY="62093" custLinFactNeighborX="32003" custLinFactNeighborY="-67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603E4-398C-4448-9D0B-4B9F208725E1}" type="pres">
      <dgm:prSet presAssocID="{1C564FF1-C6CE-4746-B035-EF03064C3ABB}" presName="FiveConn_3-4" presStyleLbl="fgAccFollowNode1" presStyleIdx="2" presStyleCnt="4" custScaleX="62093" custScaleY="62093" custLinFactX="-10324" custLinFactY="-30586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4168C-604A-4C18-B395-182A0CBDC434}" type="pres">
      <dgm:prSet presAssocID="{1C564FF1-C6CE-4746-B035-EF03064C3ABB}" presName="FiveConn_4-5" presStyleLbl="fgAccFollowNode1" presStyleIdx="3" presStyleCnt="4" custScaleX="56448" custScaleY="56448" custLinFactX="-60271" custLinFactY="-70041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E2C82-1B2A-4835-98FD-F08942F6DD13}" type="pres">
      <dgm:prSet presAssocID="{1C564FF1-C6CE-4746-B035-EF03064C3AB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35612-286C-4749-AAF0-051CA327863C}" type="pres">
      <dgm:prSet presAssocID="{1C564FF1-C6CE-4746-B035-EF03064C3AB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62A97-5B71-462D-82AE-4C18B0587609}" type="pres">
      <dgm:prSet presAssocID="{1C564FF1-C6CE-4746-B035-EF03064C3AB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53A1E-6631-47ED-B523-07484479AD2F}" type="pres">
      <dgm:prSet presAssocID="{1C564FF1-C6CE-4746-B035-EF03064C3AB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8379D-311E-450B-8617-72C8BDD35604}" type="pres">
      <dgm:prSet presAssocID="{1C564FF1-C6CE-4746-B035-EF03064C3AB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66B353-D074-4854-87E9-A80CC465D0D9}" type="presOf" srcId="{32D1AB1F-ACEA-4B80-85DD-0533333FD59E}" destId="{A0F4B233-4043-4427-AE48-D1DA5BDF821D}" srcOrd="0" destOrd="0" presId="urn:microsoft.com/office/officeart/2005/8/layout/vProcess5"/>
    <dgm:cxn modelId="{742D39D2-5998-4346-AB26-FEAB92CB14AE}" type="presOf" srcId="{E49AF364-3B84-4DD1-87DB-55FCE29E99ED}" destId="{AB4E84C5-80CC-4D3D-A517-29934F19655D}" srcOrd="0" destOrd="0" presId="urn:microsoft.com/office/officeart/2005/8/layout/vProcess5"/>
    <dgm:cxn modelId="{EA63DE32-BE4B-4F61-880E-1084AB9576E2}" type="presOf" srcId="{3878B71B-E307-4011-B6EE-4DAF474B808F}" destId="{9C035612-286C-4749-AAF0-051CA327863C}" srcOrd="1" destOrd="0" presId="urn:microsoft.com/office/officeart/2005/8/layout/vProcess5"/>
    <dgm:cxn modelId="{64029406-536A-4B9F-B70C-736EE7AA7E83}" type="presOf" srcId="{3D138495-4C51-4613-8B7C-EA604F97156A}" destId="{18F53A1E-6631-47ED-B523-07484479AD2F}" srcOrd="1" destOrd="0" presId="urn:microsoft.com/office/officeart/2005/8/layout/vProcess5"/>
    <dgm:cxn modelId="{33E7A49E-C4CE-4CA9-9806-C3DE96E00885}" type="presOf" srcId="{81009FA3-7BCE-457A-B583-7937E831E89F}" destId="{CDBE9BE7-332B-4E84-BF90-57DB49F93884}" srcOrd="0" destOrd="0" presId="urn:microsoft.com/office/officeart/2005/8/layout/vProcess5"/>
    <dgm:cxn modelId="{DF26CED7-39A7-4A15-A911-AEEDC9DA6E6A}" type="presOf" srcId="{AB59275A-A6AC-4278-BF48-35408B6CB94B}" destId="{3D588607-B52B-4099-9F7E-0F6BA100DF62}" srcOrd="0" destOrd="0" presId="urn:microsoft.com/office/officeart/2005/8/layout/vProcess5"/>
    <dgm:cxn modelId="{C369E013-9701-4D8A-BAFF-690386676C8F}" srcId="{1C564FF1-C6CE-4746-B035-EF03064C3ABB}" destId="{81009FA3-7BCE-457A-B583-7937E831E89F}" srcOrd="4" destOrd="0" parTransId="{77ACFA02-84F3-450E-BF0D-AFE88B6B5AF2}" sibTransId="{66C8845E-745F-4258-8A1D-34CD805D9FA2}"/>
    <dgm:cxn modelId="{AB11192D-323B-4A49-809D-284381906171}" type="presOf" srcId="{68A52A32-A2CD-4E45-97C0-793A7ECD71D7}" destId="{3364168C-604A-4C18-B395-182A0CBDC434}" srcOrd="0" destOrd="0" presId="urn:microsoft.com/office/officeart/2005/8/layout/vProcess5"/>
    <dgm:cxn modelId="{F97E7897-DA8D-49B8-BED3-EA2D68B08A9C}" srcId="{1C564FF1-C6CE-4746-B035-EF03064C3ABB}" destId="{AB59275A-A6AC-4278-BF48-35408B6CB94B}" srcOrd="0" destOrd="0" parTransId="{ABEE8C48-EF70-4CD0-970F-EBC887719DCE}" sibTransId="{245887E7-4EF3-4D4E-ADEA-5AEB712F9663}"/>
    <dgm:cxn modelId="{13C1EF01-394E-4A12-BE6E-CFC6EB6F1B77}" type="presOf" srcId="{1C564FF1-C6CE-4746-B035-EF03064C3ABB}" destId="{64AF4A5B-9BB9-4B72-BB41-C46DEB9B445D}" srcOrd="0" destOrd="0" presId="urn:microsoft.com/office/officeart/2005/8/layout/vProcess5"/>
    <dgm:cxn modelId="{307CC560-CC86-401E-B9F8-74BF5A932A44}" srcId="{1C564FF1-C6CE-4746-B035-EF03064C3ABB}" destId="{E49AF364-3B84-4DD1-87DB-55FCE29E99ED}" srcOrd="2" destOrd="0" parTransId="{BBF5A4DE-3731-46D7-8399-7A706DD7759C}" sibTransId="{7330EF49-E2C8-4FD3-9321-9C8BF5417275}"/>
    <dgm:cxn modelId="{2AB6F592-6CD1-4FBB-A52E-244E4BD6D627}" type="presOf" srcId="{7330EF49-E2C8-4FD3-9321-9C8BF5417275}" destId="{D6F603E4-398C-4448-9D0B-4B9F208725E1}" srcOrd="0" destOrd="0" presId="urn:microsoft.com/office/officeart/2005/8/layout/vProcess5"/>
    <dgm:cxn modelId="{793418EB-E6E5-4460-B5C4-3BE62613AE60}" type="presOf" srcId="{AB59275A-A6AC-4278-BF48-35408B6CB94B}" destId="{D52E2C82-1B2A-4835-98FD-F08942F6DD13}" srcOrd="1" destOrd="0" presId="urn:microsoft.com/office/officeart/2005/8/layout/vProcess5"/>
    <dgm:cxn modelId="{17CFE61F-9121-43E3-AD21-2193B58F0AC1}" type="presOf" srcId="{E49AF364-3B84-4DD1-87DB-55FCE29E99ED}" destId="{DB962A97-5B71-462D-82AE-4C18B0587609}" srcOrd="1" destOrd="0" presId="urn:microsoft.com/office/officeart/2005/8/layout/vProcess5"/>
    <dgm:cxn modelId="{8C08A6D1-BBCD-4AF1-8BFF-E29EC49AA3A1}" type="presOf" srcId="{81009FA3-7BCE-457A-B583-7937E831E89F}" destId="{A4F8379D-311E-450B-8617-72C8BDD35604}" srcOrd="1" destOrd="0" presId="urn:microsoft.com/office/officeart/2005/8/layout/vProcess5"/>
    <dgm:cxn modelId="{5645338D-E156-4B16-9947-BF5D59F74829}" type="presOf" srcId="{3D138495-4C51-4613-8B7C-EA604F97156A}" destId="{414ED4E2-FF64-4A26-9DAC-45FEE9971274}" srcOrd="0" destOrd="0" presId="urn:microsoft.com/office/officeart/2005/8/layout/vProcess5"/>
    <dgm:cxn modelId="{7CFF06A2-43E5-42F9-8F32-B1B6B0021EFE}" srcId="{1C564FF1-C6CE-4746-B035-EF03064C3ABB}" destId="{3878B71B-E307-4011-B6EE-4DAF474B808F}" srcOrd="1" destOrd="0" parTransId="{E688885C-D0DB-4264-A4AD-EFBCBFD19D34}" sibTransId="{32D1AB1F-ACEA-4B80-85DD-0533333FD59E}"/>
    <dgm:cxn modelId="{11FC491C-64B4-4E2D-BB74-A6D815C51743}" type="presOf" srcId="{245887E7-4EF3-4D4E-ADEA-5AEB712F9663}" destId="{7D939D63-CD37-457D-B163-38CE726AA257}" srcOrd="0" destOrd="0" presId="urn:microsoft.com/office/officeart/2005/8/layout/vProcess5"/>
    <dgm:cxn modelId="{31BDFF15-50BF-4441-838C-02F78E40A4DC}" srcId="{1C564FF1-C6CE-4746-B035-EF03064C3ABB}" destId="{3D138495-4C51-4613-8B7C-EA604F97156A}" srcOrd="3" destOrd="0" parTransId="{061B2533-2EEC-4452-BC28-A75767D95CD2}" sibTransId="{68A52A32-A2CD-4E45-97C0-793A7ECD71D7}"/>
    <dgm:cxn modelId="{C8DC5FF6-EA74-40BE-B366-1EB926F754A8}" type="presOf" srcId="{3878B71B-E307-4011-B6EE-4DAF474B808F}" destId="{C157313E-C34D-4F3E-88C3-429099C4E65E}" srcOrd="0" destOrd="0" presId="urn:microsoft.com/office/officeart/2005/8/layout/vProcess5"/>
    <dgm:cxn modelId="{10F7A39E-4027-4393-B364-77CF7141EB24}" type="presParOf" srcId="{64AF4A5B-9BB9-4B72-BB41-C46DEB9B445D}" destId="{5B841EEB-A61D-440F-9929-DB5C52EAA501}" srcOrd="0" destOrd="0" presId="urn:microsoft.com/office/officeart/2005/8/layout/vProcess5"/>
    <dgm:cxn modelId="{66CB7C23-A631-4D5B-A9D7-9E354239C4A6}" type="presParOf" srcId="{64AF4A5B-9BB9-4B72-BB41-C46DEB9B445D}" destId="{3D588607-B52B-4099-9F7E-0F6BA100DF62}" srcOrd="1" destOrd="0" presId="urn:microsoft.com/office/officeart/2005/8/layout/vProcess5"/>
    <dgm:cxn modelId="{7D51B582-96F1-448E-AAB1-B3C6905B9E2B}" type="presParOf" srcId="{64AF4A5B-9BB9-4B72-BB41-C46DEB9B445D}" destId="{C157313E-C34D-4F3E-88C3-429099C4E65E}" srcOrd="2" destOrd="0" presId="urn:microsoft.com/office/officeart/2005/8/layout/vProcess5"/>
    <dgm:cxn modelId="{44994B64-0495-4F96-9C3D-66525C54AEF9}" type="presParOf" srcId="{64AF4A5B-9BB9-4B72-BB41-C46DEB9B445D}" destId="{AB4E84C5-80CC-4D3D-A517-29934F19655D}" srcOrd="3" destOrd="0" presId="urn:microsoft.com/office/officeart/2005/8/layout/vProcess5"/>
    <dgm:cxn modelId="{17A24F09-F19D-4873-83D6-8D8CD578BF48}" type="presParOf" srcId="{64AF4A5B-9BB9-4B72-BB41-C46DEB9B445D}" destId="{414ED4E2-FF64-4A26-9DAC-45FEE9971274}" srcOrd="4" destOrd="0" presId="urn:microsoft.com/office/officeart/2005/8/layout/vProcess5"/>
    <dgm:cxn modelId="{7144C6CF-8FED-4AB3-BA8A-172579B52999}" type="presParOf" srcId="{64AF4A5B-9BB9-4B72-BB41-C46DEB9B445D}" destId="{CDBE9BE7-332B-4E84-BF90-57DB49F93884}" srcOrd="5" destOrd="0" presId="urn:microsoft.com/office/officeart/2005/8/layout/vProcess5"/>
    <dgm:cxn modelId="{58120D50-72AC-460D-BF83-781D18C0B617}" type="presParOf" srcId="{64AF4A5B-9BB9-4B72-BB41-C46DEB9B445D}" destId="{7D939D63-CD37-457D-B163-38CE726AA257}" srcOrd="6" destOrd="0" presId="urn:microsoft.com/office/officeart/2005/8/layout/vProcess5"/>
    <dgm:cxn modelId="{697D564E-74D3-4398-88A4-463EF64C81C8}" type="presParOf" srcId="{64AF4A5B-9BB9-4B72-BB41-C46DEB9B445D}" destId="{A0F4B233-4043-4427-AE48-D1DA5BDF821D}" srcOrd="7" destOrd="0" presId="urn:microsoft.com/office/officeart/2005/8/layout/vProcess5"/>
    <dgm:cxn modelId="{43C521A1-359E-4285-BA91-CD262633ADF6}" type="presParOf" srcId="{64AF4A5B-9BB9-4B72-BB41-C46DEB9B445D}" destId="{D6F603E4-398C-4448-9D0B-4B9F208725E1}" srcOrd="8" destOrd="0" presId="urn:microsoft.com/office/officeart/2005/8/layout/vProcess5"/>
    <dgm:cxn modelId="{CAAB0FDD-E4EF-403D-A405-FDF1ACF1A11A}" type="presParOf" srcId="{64AF4A5B-9BB9-4B72-BB41-C46DEB9B445D}" destId="{3364168C-604A-4C18-B395-182A0CBDC434}" srcOrd="9" destOrd="0" presId="urn:microsoft.com/office/officeart/2005/8/layout/vProcess5"/>
    <dgm:cxn modelId="{A821F5E0-2F32-409D-B86B-4B53E8BC571E}" type="presParOf" srcId="{64AF4A5B-9BB9-4B72-BB41-C46DEB9B445D}" destId="{D52E2C82-1B2A-4835-98FD-F08942F6DD13}" srcOrd="10" destOrd="0" presId="urn:microsoft.com/office/officeart/2005/8/layout/vProcess5"/>
    <dgm:cxn modelId="{B3448561-6187-4137-94C4-59D0783CF8BC}" type="presParOf" srcId="{64AF4A5B-9BB9-4B72-BB41-C46DEB9B445D}" destId="{9C035612-286C-4749-AAF0-051CA327863C}" srcOrd="11" destOrd="0" presId="urn:microsoft.com/office/officeart/2005/8/layout/vProcess5"/>
    <dgm:cxn modelId="{7E2464E6-E3CC-49B7-8612-EA64DAA1450F}" type="presParOf" srcId="{64AF4A5B-9BB9-4B72-BB41-C46DEB9B445D}" destId="{DB962A97-5B71-462D-82AE-4C18B0587609}" srcOrd="12" destOrd="0" presId="urn:microsoft.com/office/officeart/2005/8/layout/vProcess5"/>
    <dgm:cxn modelId="{FA0A35AB-3419-42D0-946E-DDB1956CDB9F}" type="presParOf" srcId="{64AF4A5B-9BB9-4B72-BB41-C46DEB9B445D}" destId="{18F53A1E-6631-47ED-B523-07484479AD2F}" srcOrd="13" destOrd="0" presId="urn:microsoft.com/office/officeart/2005/8/layout/vProcess5"/>
    <dgm:cxn modelId="{BECA2E3F-0666-481E-B45A-0DCC71ED941E}" type="presParOf" srcId="{64AF4A5B-9BB9-4B72-BB41-C46DEB9B445D}" destId="{A4F8379D-311E-450B-8617-72C8BDD3560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2860A-085B-43FC-9BC5-50830B246753}" type="doc">
      <dgm:prSet loTypeId="urn:microsoft.com/office/officeart/2005/8/layout/process2" loCatId="process" qsTypeId="urn:microsoft.com/office/officeart/2005/8/quickstyle/3d3" qsCatId="3D" csTypeId="urn:microsoft.com/office/officeart/2005/8/colors/accent4_5" csCatId="accent4" phldr="1"/>
      <dgm:spPr/>
    </dgm:pt>
    <dgm:pt modelId="{5E48AB1A-0AEA-4691-9136-D4F193263065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Твердая (специфическая) налоговая ставка рассчитывается в абсолютной сумме на единицу измерения.</a:t>
          </a:r>
          <a:endParaRPr lang="ru-RU" sz="20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0CD097-11E9-4404-94BD-E33B33FEAFDA}" type="parTrans" cxnId="{05DDFA95-2C6D-4296-BC66-FD844807E5AC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724D1D-B5BF-43D5-BBC7-1C78AEC6CCE2}" type="sibTrans" cxnId="{05DDFA95-2C6D-4296-BC66-FD844807E5AC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625AD5-057E-4FFB-B46F-DFFEF85A5A85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Адвалорная налоговая ставка вычисляется в процентах на единицу измерения.</a:t>
          </a:r>
        </a:p>
        <a:p>
          <a:pPr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6B6F39-BB26-40AA-8D8A-5DFACFC3D38A}" type="parTrans" cxnId="{E12F47A6-62C8-49E1-94D8-95DA1090D3B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8C362C-730B-4E84-96E8-0E8BCA738607}" type="sibTrans" cxnId="{E12F47A6-62C8-49E1-94D8-95DA1090D3BA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EC3609-828E-4835-9A69-6B61CC85443A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Комбинированная налоговая ставка предполагает определенное сочетание элементов специфической и адвалорной налоговой ставки.</a:t>
          </a:r>
        </a:p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9C4CBE-3E3D-48AD-AADD-93C42C197688}" type="parTrans" cxnId="{A8E9D497-5C00-4267-AC7C-CD0AD8A470F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FBEB72-B1A6-461D-94FA-5E4AC26CECE7}" type="sibTrans" cxnId="{A8E9D497-5C00-4267-AC7C-CD0AD8A470F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CEFE41-48EE-4321-A049-BE0EEA0BE5C8}" type="pres">
      <dgm:prSet presAssocID="{F332860A-085B-43FC-9BC5-50830B246753}" presName="linearFlow" presStyleCnt="0">
        <dgm:presLayoutVars>
          <dgm:resizeHandles val="exact"/>
        </dgm:presLayoutVars>
      </dgm:prSet>
      <dgm:spPr/>
    </dgm:pt>
    <dgm:pt modelId="{47710FD6-B442-4FDE-B09E-AAA017328AD4}" type="pres">
      <dgm:prSet presAssocID="{5E48AB1A-0AEA-4691-9136-D4F193263065}" presName="node" presStyleLbl="node1" presStyleIdx="0" presStyleCnt="3" custScaleX="450816" custScaleY="560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81F8D-AADB-440A-BED7-5204C802C58F}" type="pres">
      <dgm:prSet presAssocID="{47724D1D-B5BF-43D5-BBC7-1C78AEC6CCE2}" presName="sibTrans" presStyleLbl="sibTrans2D1" presStyleIdx="0" presStyleCnt="2" custScaleX="88164" custLinFactNeighborX="-8423" custLinFactNeighborY="-7493"/>
      <dgm:spPr/>
      <dgm:t>
        <a:bodyPr/>
        <a:lstStyle/>
        <a:p>
          <a:endParaRPr lang="ru-RU"/>
        </a:p>
      </dgm:t>
    </dgm:pt>
    <dgm:pt modelId="{D355186E-88DE-4E77-9194-68EFD9C016E5}" type="pres">
      <dgm:prSet presAssocID="{47724D1D-B5BF-43D5-BBC7-1C78AEC6CCE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D1CFA41-D073-46B3-AF4D-5833CAF8AB51}" type="pres">
      <dgm:prSet presAssocID="{6B625AD5-057E-4FFB-B46F-DFFEF85A5A85}" presName="node" presStyleLbl="node1" presStyleIdx="1" presStyleCnt="3" custScaleX="450816" custScaleY="71252" custLinFactNeighborY="-15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3CE56-F88E-4AA2-ACF1-731F949F76D5}" type="pres">
      <dgm:prSet presAssocID="{B88C362C-730B-4E84-96E8-0E8BCA73860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24777B8-C1F1-493A-AEED-80BB0CCC8FB5}" type="pres">
      <dgm:prSet presAssocID="{B88C362C-730B-4E84-96E8-0E8BCA73860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7316453-5080-45CE-8794-6DF5C73F4E06}" type="pres">
      <dgm:prSet presAssocID="{04EC3609-828E-4835-9A69-6B61CC85443A}" presName="node" presStyleLbl="node1" presStyleIdx="2" presStyleCnt="3" custScaleX="450816" custScaleY="73972" custLinFactNeighborX="1019" custLinFactNeighborY="-24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2F47A6-62C8-49E1-94D8-95DA1090D3BA}" srcId="{F332860A-085B-43FC-9BC5-50830B246753}" destId="{6B625AD5-057E-4FFB-B46F-DFFEF85A5A85}" srcOrd="1" destOrd="0" parTransId="{166B6F39-BB26-40AA-8D8A-5DFACFC3D38A}" sibTransId="{B88C362C-730B-4E84-96E8-0E8BCA738607}"/>
    <dgm:cxn modelId="{50831F5A-789B-4F7E-8695-6B89571B98BB}" type="presOf" srcId="{47724D1D-B5BF-43D5-BBC7-1C78AEC6CCE2}" destId="{FA081F8D-AADB-440A-BED7-5204C802C58F}" srcOrd="0" destOrd="0" presId="urn:microsoft.com/office/officeart/2005/8/layout/process2"/>
    <dgm:cxn modelId="{9CCF4269-DFBD-48B8-BFBE-33EC49D57FFC}" type="presOf" srcId="{B88C362C-730B-4E84-96E8-0E8BCA738607}" destId="{724777B8-C1F1-493A-AEED-80BB0CCC8FB5}" srcOrd="1" destOrd="0" presId="urn:microsoft.com/office/officeart/2005/8/layout/process2"/>
    <dgm:cxn modelId="{05DDFA95-2C6D-4296-BC66-FD844807E5AC}" srcId="{F332860A-085B-43FC-9BC5-50830B246753}" destId="{5E48AB1A-0AEA-4691-9136-D4F193263065}" srcOrd="0" destOrd="0" parTransId="{FE0CD097-11E9-4404-94BD-E33B33FEAFDA}" sibTransId="{47724D1D-B5BF-43D5-BBC7-1C78AEC6CCE2}"/>
    <dgm:cxn modelId="{7625A025-8154-4966-BABA-6F79CDE93A50}" type="presOf" srcId="{5E48AB1A-0AEA-4691-9136-D4F193263065}" destId="{47710FD6-B442-4FDE-B09E-AAA017328AD4}" srcOrd="0" destOrd="0" presId="urn:microsoft.com/office/officeart/2005/8/layout/process2"/>
    <dgm:cxn modelId="{26FCBDF4-CCA5-4A5F-AEFF-F087D7E80062}" type="presOf" srcId="{B88C362C-730B-4E84-96E8-0E8BCA738607}" destId="{0423CE56-F88E-4AA2-ACF1-731F949F76D5}" srcOrd="0" destOrd="0" presId="urn:microsoft.com/office/officeart/2005/8/layout/process2"/>
    <dgm:cxn modelId="{A8E9D497-5C00-4267-AC7C-CD0AD8A470FA}" srcId="{F332860A-085B-43FC-9BC5-50830B246753}" destId="{04EC3609-828E-4835-9A69-6B61CC85443A}" srcOrd="2" destOrd="0" parTransId="{CE9C4CBE-3E3D-48AD-AADD-93C42C197688}" sibTransId="{0FFBEB72-B1A6-461D-94FA-5E4AC26CECE7}"/>
    <dgm:cxn modelId="{700BF1F1-E9B2-4BB0-A00A-C37A355EB205}" type="presOf" srcId="{47724D1D-B5BF-43D5-BBC7-1C78AEC6CCE2}" destId="{D355186E-88DE-4E77-9194-68EFD9C016E5}" srcOrd="1" destOrd="0" presId="urn:microsoft.com/office/officeart/2005/8/layout/process2"/>
    <dgm:cxn modelId="{F0307DFB-2849-4560-BFB0-41D0C02BB338}" type="presOf" srcId="{F332860A-085B-43FC-9BC5-50830B246753}" destId="{05CEFE41-48EE-4321-A049-BE0EEA0BE5C8}" srcOrd="0" destOrd="0" presId="urn:microsoft.com/office/officeart/2005/8/layout/process2"/>
    <dgm:cxn modelId="{48FBAAE2-5096-4155-AF08-FA801FEECB2D}" type="presOf" srcId="{04EC3609-828E-4835-9A69-6B61CC85443A}" destId="{C7316453-5080-45CE-8794-6DF5C73F4E06}" srcOrd="0" destOrd="0" presId="urn:microsoft.com/office/officeart/2005/8/layout/process2"/>
    <dgm:cxn modelId="{9C64D94B-67E3-4D30-A35D-85A97B1526BB}" type="presOf" srcId="{6B625AD5-057E-4FFB-B46F-DFFEF85A5A85}" destId="{3D1CFA41-D073-46B3-AF4D-5833CAF8AB51}" srcOrd="0" destOrd="0" presId="urn:microsoft.com/office/officeart/2005/8/layout/process2"/>
    <dgm:cxn modelId="{A82BAB24-A716-404F-8309-7AEFED4A6B23}" type="presParOf" srcId="{05CEFE41-48EE-4321-A049-BE0EEA0BE5C8}" destId="{47710FD6-B442-4FDE-B09E-AAA017328AD4}" srcOrd="0" destOrd="0" presId="urn:microsoft.com/office/officeart/2005/8/layout/process2"/>
    <dgm:cxn modelId="{B282BD6F-0BD4-40BB-8AED-AFDF83B9DD86}" type="presParOf" srcId="{05CEFE41-48EE-4321-A049-BE0EEA0BE5C8}" destId="{FA081F8D-AADB-440A-BED7-5204C802C58F}" srcOrd="1" destOrd="0" presId="urn:microsoft.com/office/officeart/2005/8/layout/process2"/>
    <dgm:cxn modelId="{16FFF6E3-3BFE-48BD-971D-E39DAEC0A352}" type="presParOf" srcId="{FA081F8D-AADB-440A-BED7-5204C802C58F}" destId="{D355186E-88DE-4E77-9194-68EFD9C016E5}" srcOrd="0" destOrd="0" presId="urn:microsoft.com/office/officeart/2005/8/layout/process2"/>
    <dgm:cxn modelId="{A67002D5-C1CD-498C-ADFF-9DA7FD71D7A6}" type="presParOf" srcId="{05CEFE41-48EE-4321-A049-BE0EEA0BE5C8}" destId="{3D1CFA41-D073-46B3-AF4D-5833CAF8AB51}" srcOrd="2" destOrd="0" presId="urn:microsoft.com/office/officeart/2005/8/layout/process2"/>
    <dgm:cxn modelId="{147FE9EE-67E1-4E52-BCEE-0C510A8E0117}" type="presParOf" srcId="{05CEFE41-48EE-4321-A049-BE0EEA0BE5C8}" destId="{0423CE56-F88E-4AA2-ACF1-731F949F76D5}" srcOrd="3" destOrd="0" presId="urn:microsoft.com/office/officeart/2005/8/layout/process2"/>
    <dgm:cxn modelId="{11C12E42-E9C7-46B6-BB19-05D29F744E30}" type="presParOf" srcId="{0423CE56-F88E-4AA2-ACF1-731F949F76D5}" destId="{724777B8-C1F1-493A-AEED-80BB0CCC8FB5}" srcOrd="0" destOrd="0" presId="urn:microsoft.com/office/officeart/2005/8/layout/process2"/>
    <dgm:cxn modelId="{9DDE6FAC-DC39-499A-9804-2C8622F25C8C}" type="presParOf" srcId="{05CEFE41-48EE-4321-A049-BE0EEA0BE5C8}" destId="{C7316453-5080-45CE-8794-6DF5C73F4E0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1D6A6D-80C3-42E6-AF1F-708833067011}" type="doc">
      <dgm:prSet loTypeId="urn:microsoft.com/office/officeart/2005/8/layout/default#1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D35CD9D8-5765-45F3-9F56-CBE49D52DC6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помощи</a:t>
          </a:r>
        </a:p>
      </dgm:t>
    </dgm:pt>
    <dgm:pt modelId="{9AE4D0FF-F8CC-4867-AEEF-DFED6A856B1E}" type="parTrans" cxnId="{F42C405B-83EE-452B-B0D6-9AB8D80128E9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8CC3B7-2417-4841-B8CD-5444DF70BF4F}" type="sibTrans" cxnId="{F42C405B-83EE-452B-B0D6-9AB8D80128E9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84D65C-EC09-4FBD-ADFA-7DBD264846C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Авансовых или иных платежей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2FC3B0-19A8-436C-8585-DBCAAB49A57F}" type="parTrans" cxnId="{313B0CA6-6591-40F0-8D0D-A84E7B11EE1B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683E26-66F6-45E9-AA52-735F73F814FC}" type="sibTrans" cxnId="{313B0CA6-6591-40F0-8D0D-A84E7B11EE1B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3CDCF7-F917-4DD0-B844-67FD2B714ECD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Оплаты предстоящих поставок подакцизных товаров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D5888F-958F-43E1-AAFB-8351F131AC98}" type="parTrans" cxnId="{A4AA6D98-AD45-4AA2-AFE0-26EC235F4D99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D61C2E-D063-4B93-A212-3EC02D2E7003}" type="sibTrans" cxnId="{A4AA6D98-AD45-4AA2-AFE0-26EC235F4D99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7DCE70-D386-4EED-B52D-1CBEB5D28EC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Пополнения фондов специального назначения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AECDF0-3550-4AAC-98BC-F6B0B1194C73}" type="parTrans" cxnId="{9389A736-FB33-48AD-AA2D-36819B36D842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C6DF9B-0B78-444D-A8C8-9FD56E7133E0}" type="sibTrans" cxnId="{9389A736-FB33-48AD-AA2D-36819B36D842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0EDE71-81F1-473E-909E-C7CDDD55955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счет увеличения доходов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E05F7A-7FB3-4B2D-A26D-734CB42EE10C}" type="parTrans" cxnId="{993E1A3F-94BD-4907-82BA-33F1B8DF7BEA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C7BD53-8F8D-41CF-B39C-1E1AA729B6CA}" type="sibTrans" cxnId="{993E1A3F-94BD-4907-82BA-33F1B8DF7BEA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1BB3A-98F9-4A4F-BAED-5DB50E383B8F}">
      <dgm:prSet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Процента (дисконта) по векселям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8F5741-BB68-4A46-84D3-2DA00D07269E}" type="parTrans" cxnId="{2BE2B4B5-C268-4EBF-B28C-CAF1C412BF6B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3C3BB6-1C9D-4A90-9D0F-A1C43E920550}" type="sibTrans" cxnId="{2BE2B4B5-C268-4EBF-B28C-CAF1C412BF6B}">
      <dgm:prSet/>
      <dgm:spPr/>
      <dgm:t>
        <a:bodyPr/>
        <a:lstStyle/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D8230F-9630-48F2-BDAC-7D9FC3E6AEC7}" type="pres">
      <dgm:prSet presAssocID="{FC1D6A6D-80C3-42E6-AF1F-70883306701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DB0C7B-68B1-48F9-A4CC-0DE0884B7FEF}" type="pres">
      <dgm:prSet presAssocID="{D35CD9D8-5765-45F3-9F56-CBE49D52DC6A}" presName="node" presStyleLbl="node1" presStyleIdx="0" presStyleCnt="6" custLinFactNeighborX="31" custLinFactNeighborY="-210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78713-BCED-45AE-AB5F-B1F465495756}" type="pres">
      <dgm:prSet presAssocID="{9C8CC3B7-2417-4841-B8CD-5444DF70BF4F}" presName="sibTrans" presStyleCnt="0"/>
      <dgm:spPr/>
    </dgm:pt>
    <dgm:pt modelId="{F596EC2E-D0DB-4095-B488-D8C819CEFA32}" type="pres">
      <dgm:prSet presAssocID="{1C84D65C-EC09-4FBD-ADFA-7DBD264846CA}" presName="node" presStyleLbl="node1" presStyleIdx="1" presStyleCnt="6" custLinFactNeighborX="-5582" custLinFactNeighborY="-12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FDDD2-009D-4EEA-895B-9CF743FFAC19}" type="pres">
      <dgm:prSet presAssocID="{64683E26-66F6-45E9-AA52-735F73F814FC}" presName="sibTrans" presStyleCnt="0"/>
      <dgm:spPr/>
    </dgm:pt>
    <dgm:pt modelId="{1DECFFBE-D162-4F9E-A52F-58736D07C4FE}" type="pres">
      <dgm:prSet presAssocID="{CF3CDCF7-F917-4DD0-B844-67FD2B714ECD}" presName="node" presStyleLbl="node1" presStyleIdx="2" presStyleCnt="6" custLinFactNeighborX="-169" custLinFactNeighborY="-1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9A0B3-4761-4921-A818-2DB25310DF3D}" type="pres">
      <dgm:prSet presAssocID="{DBD61C2E-D063-4B93-A212-3EC02D2E7003}" presName="sibTrans" presStyleCnt="0"/>
      <dgm:spPr/>
    </dgm:pt>
    <dgm:pt modelId="{6E9605DB-1823-4F85-91AF-7A0BE8761944}" type="pres">
      <dgm:prSet presAssocID="{447DCE70-D386-4EED-B52D-1CBEB5D28EC4}" presName="node" presStyleLbl="node1" presStyleIdx="3" presStyleCnt="6" custLinFactNeighborX="31" custLinFactNeighborY="-181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E49EE-5097-4778-9E42-546A6BDCBAA0}" type="pres">
      <dgm:prSet presAssocID="{43C6DF9B-0B78-444D-A8C8-9FD56E7133E0}" presName="sibTrans" presStyleCnt="0"/>
      <dgm:spPr/>
    </dgm:pt>
    <dgm:pt modelId="{2018FBF9-1746-45E9-A804-C66DEBAB24B8}" type="pres">
      <dgm:prSet presAssocID="{2E0EDE71-81F1-473E-909E-C7CDDD55955C}" presName="node" presStyleLbl="node1" presStyleIdx="4" presStyleCnt="6" custLinFactNeighborX="-54" custLinFactNeighborY="-4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0F91C-7D1E-4AE8-B35C-8290461C6EA0}" type="pres">
      <dgm:prSet presAssocID="{7AC7BD53-8F8D-41CF-B39C-1E1AA729B6CA}" presName="sibTrans" presStyleCnt="0"/>
      <dgm:spPr/>
    </dgm:pt>
    <dgm:pt modelId="{45817895-F6AC-4925-BD72-8C3C66AC2A72}" type="pres">
      <dgm:prSet presAssocID="{5361BB3A-98F9-4A4F-BAED-5DB50E383B8F}" presName="node" presStyleLbl="node1" presStyleIdx="5" presStyleCnt="6" custLinFactNeighborX="732" custLinFactNeighborY="14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0FE799-3C41-4DF1-BE90-CD367CD49B30}" type="presOf" srcId="{CF3CDCF7-F917-4DD0-B844-67FD2B714ECD}" destId="{1DECFFBE-D162-4F9E-A52F-58736D07C4FE}" srcOrd="0" destOrd="0" presId="urn:microsoft.com/office/officeart/2005/8/layout/default#1"/>
    <dgm:cxn modelId="{313B0CA6-6591-40F0-8D0D-A84E7B11EE1B}" srcId="{FC1D6A6D-80C3-42E6-AF1F-708833067011}" destId="{1C84D65C-EC09-4FBD-ADFA-7DBD264846CA}" srcOrd="1" destOrd="0" parTransId="{902FC3B0-19A8-436C-8585-DBCAAB49A57F}" sibTransId="{64683E26-66F6-45E9-AA52-735F73F814FC}"/>
    <dgm:cxn modelId="{AF08A0B1-8C54-48B0-8997-3EA35358AA59}" type="presOf" srcId="{1C84D65C-EC09-4FBD-ADFA-7DBD264846CA}" destId="{F596EC2E-D0DB-4095-B488-D8C819CEFA32}" srcOrd="0" destOrd="0" presId="urn:microsoft.com/office/officeart/2005/8/layout/default#1"/>
    <dgm:cxn modelId="{BD87D4E3-20F5-4127-8B71-A9C5C19EA6A9}" type="presOf" srcId="{447DCE70-D386-4EED-B52D-1CBEB5D28EC4}" destId="{6E9605DB-1823-4F85-91AF-7A0BE8761944}" srcOrd="0" destOrd="0" presId="urn:microsoft.com/office/officeart/2005/8/layout/default#1"/>
    <dgm:cxn modelId="{2BE2B4B5-C268-4EBF-B28C-CAF1C412BF6B}" srcId="{FC1D6A6D-80C3-42E6-AF1F-708833067011}" destId="{5361BB3A-98F9-4A4F-BAED-5DB50E383B8F}" srcOrd="5" destOrd="0" parTransId="{E38F5741-BB68-4A46-84D3-2DA00D07269E}" sibTransId="{583C3BB6-1C9D-4A90-9D0F-A1C43E920550}"/>
    <dgm:cxn modelId="{D46A4CBB-8D7C-4EFD-B3A0-7EDEA767A072}" type="presOf" srcId="{2E0EDE71-81F1-473E-909E-C7CDDD55955C}" destId="{2018FBF9-1746-45E9-A804-C66DEBAB24B8}" srcOrd="0" destOrd="0" presId="urn:microsoft.com/office/officeart/2005/8/layout/default#1"/>
    <dgm:cxn modelId="{F42C405B-83EE-452B-B0D6-9AB8D80128E9}" srcId="{FC1D6A6D-80C3-42E6-AF1F-708833067011}" destId="{D35CD9D8-5765-45F3-9F56-CBE49D52DC6A}" srcOrd="0" destOrd="0" parTransId="{9AE4D0FF-F8CC-4867-AEEF-DFED6A856B1E}" sibTransId="{9C8CC3B7-2417-4841-B8CD-5444DF70BF4F}"/>
    <dgm:cxn modelId="{CADC9427-F984-49D7-BB12-66A450E0D27B}" type="presOf" srcId="{D35CD9D8-5765-45F3-9F56-CBE49D52DC6A}" destId="{99DB0C7B-68B1-48F9-A4CC-0DE0884B7FEF}" srcOrd="0" destOrd="0" presId="urn:microsoft.com/office/officeart/2005/8/layout/default#1"/>
    <dgm:cxn modelId="{CB2E5605-2C74-4B8B-9908-41AE88878A7F}" type="presOf" srcId="{FC1D6A6D-80C3-42E6-AF1F-708833067011}" destId="{CBD8230F-9630-48F2-BDAC-7D9FC3E6AEC7}" srcOrd="0" destOrd="0" presId="urn:microsoft.com/office/officeart/2005/8/layout/default#1"/>
    <dgm:cxn modelId="{9389A736-FB33-48AD-AA2D-36819B36D842}" srcId="{FC1D6A6D-80C3-42E6-AF1F-708833067011}" destId="{447DCE70-D386-4EED-B52D-1CBEB5D28EC4}" srcOrd="3" destOrd="0" parTransId="{F3AECDF0-3550-4AAC-98BC-F6B0B1194C73}" sibTransId="{43C6DF9B-0B78-444D-A8C8-9FD56E7133E0}"/>
    <dgm:cxn modelId="{7557D9C5-FD56-4BAF-8EDA-E6A3D698217E}" type="presOf" srcId="{5361BB3A-98F9-4A4F-BAED-5DB50E383B8F}" destId="{45817895-F6AC-4925-BD72-8C3C66AC2A72}" srcOrd="0" destOrd="0" presId="urn:microsoft.com/office/officeart/2005/8/layout/default#1"/>
    <dgm:cxn modelId="{993E1A3F-94BD-4907-82BA-33F1B8DF7BEA}" srcId="{FC1D6A6D-80C3-42E6-AF1F-708833067011}" destId="{2E0EDE71-81F1-473E-909E-C7CDDD55955C}" srcOrd="4" destOrd="0" parTransId="{6BE05F7A-7FB3-4B2D-A26D-734CB42EE10C}" sibTransId="{7AC7BD53-8F8D-41CF-B39C-1E1AA729B6CA}"/>
    <dgm:cxn modelId="{A4AA6D98-AD45-4AA2-AFE0-26EC235F4D99}" srcId="{FC1D6A6D-80C3-42E6-AF1F-708833067011}" destId="{CF3CDCF7-F917-4DD0-B844-67FD2B714ECD}" srcOrd="2" destOrd="0" parTransId="{A2D5888F-958F-43E1-AAFB-8351F131AC98}" sibTransId="{DBD61C2E-D063-4B93-A212-3EC02D2E7003}"/>
    <dgm:cxn modelId="{CAD3335B-2DC7-4DDD-B1A5-06CD9D572912}" type="presParOf" srcId="{CBD8230F-9630-48F2-BDAC-7D9FC3E6AEC7}" destId="{99DB0C7B-68B1-48F9-A4CC-0DE0884B7FEF}" srcOrd="0" destOrd="0" presId="urn:microsoft.com/office/officeart/2005/8/layout/default#1"/>
    <dgm:cxn modelId="{91B878D8-05ED-487D-B863-7EFF10F6D36F}" type="presParOf" srcId="{CBD8230F-9630-48F2-BDAC-7D9FC3E6AEC7}" destId="{07478713-BCED-45AE-AB5F-B1F465495756}" srcOrd="1" destOrd="0" presId="urn:microsoft.com/office/officeart/2005/8/layout/default#1"/>
    <dgm:cxn modelId="{D491206A-EAF7-4869-81B2-A58642ADB4BA}" type="presParOf" srcId="{CBD8230F-9630-48F2-BDAC-7D9FC3E6AEC7}" destId="{F596EC2E-D0DB-4095-B488-D8C819CEFA32}" srcOrd="2" destOrd="0" presId="urn:microsoft.com/office/officeart/2005/8/layout/default#1"/>
    <dgm:cxn modelId="{D9BFECA8-0BF6-4ED6-B691-193360997F6F}" type="presParOf" srcId="{CBD8230F-9630-48F2-BDAC-7D9FC3E6AEC7}" destId="{844FDDD2-009D-4EEA-895B-9CF743FFAC19}" srcOrd="3" destOrd="0" presId="urn:microsoft.com/office/officeart/2005/8/layout/default#1"/>
    <dgm:cxn modelId="{44829BC0-C746-4549-9714-19F967B518CC}" type="presParOf" srcId="{CBD8230F-9630-48F2-BDAC-7D9FC3E6AEC7}" destId="{1DECFFBE-D162-4F9E-A52F-58736D07C4FE}" srcOrd="4" destOrd="0" presId="urn:microsoft.com/office/officeart/2005/8/layout/default#1"/>
    <dgm:cxn modelId="{86519C3E-DBA9-4CF1-9CB3-6771D185082F}" type="presParOf" srcId="{CBD8230F-9630-48F2-BDAC-7D9FC3E6AEC7}" destId="{A2C9A0B3-4761-4921-A818-2DB25310DF3D}" srcOrd="5" destOrd="0" presId="urn:microsoft.com/office/officeart/2005/8/layout/default#1"/>
    <dgm:cxn modelId="{4F3FC929-147B-4B9C-9FBB-75C4B40473C1}" type="presParOf" srcId="{CBD8230F-9630-48F2-BDAC-7D9FC3E6AEC7}" destId="{6E9605DB-1823-4F85-91AF-7A0BE8761944}" srcOrd="6" destOrd="0" presId="urn:microsoft.com/office/officeart/2005/8/layout/default#1"/>
    <dgm:cxn modelId="{8212FA84-917D-4F14-A621-4DFC20B3FF8F}" type="presParOf" srcId="{CBD8230F-9630-48F2-BDAC-7D9FC3E6AEC7}" destId="{11AE49EE-5097-4778-9E42-546A6BDCBAA0}" srcOrd="7" destOrd="0" presId="urn:microsoft.com/office/officeart/2005/8/layout/default#1"/>
    <dgm:cxn modelId="{982E0F74-C616-489F-8465-535018018BB1}" type="presParOf" srcId="{CBD8230F-9630-48F2-BDAC-7D9FC3E6AEC7}" destId="{2018FBF9-1746-45E9-A804-C66DEBAB24B8}" srcOrd="8" destOrd="0" presId="urn:microsoft.com/office/officeart/2005/8/layout/default#1"/>
    <dgm:cxn modelId="{A07D7CDA-D66A-4949-88D9-3DBB66456A80}" type="presParOf" srcId="{CBD8230F-9630-48F2-BDAC-7D9FC3E6AEC7}" destId="{6A80F91C-7D1E-4AE8-B35C-8290461C6EA0}" srcOrd="9" destOrd="0" presId="urn:microsoft.com/office/officeart/2005/8/layout/default#1"/>
    <dgm:cxn modelId="{0189B17A-C301-46AF-926E-6477D524A1DC}" type="presParOf" srcId="{CBD8230F-9630-48F2-BDAC-7D9FC3E6AEC7}" destId="{45817895-F6AC-4925-BD72-8C3C66AC2A72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588607-B52B-4099-9F7E-0F6BA100DF62}">
      <dsp:nvSpPr>
        <dsp:cNvPr id="0" name=""/>
        <dsp:cNvSpPr/>
      </dsp:nvSpPr>
      <dsp:spPr>
        <a:xfrm>
          <a:off x="33963" y="3"/>
          <a:ext cx="8302121" cy="542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Спирт этиловый из всех видов сырья, за исключением спирта коньячного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63" y="3"/>
        <a:ext cx="7232725" cy="542259"/>
      </dsp:txXfrm>
    </dsp:sp>
    <dsp:sp modelId="{C157313E-C34D-4F3E-88C3-429099C4E65E}">
      <dsp:nvSpPr>
        <dsp:cNvPr id="0" name=""/>
        <dsp:cNvSpPr/>
      </dsp:nvSpPr>
      <dsp:spPr>
        <a:xfrm>
          <a:off x="14707" y="692246"/>
          <a:ext cx="8321377" cy="542266"/>
        </a:xfrm>
        <a:prstGeom prst="roundRect">
          <a:avLst>
            <a:gd name="adj" fmla="val 10000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Спиртосодержащая продукция (растворы, эмульсии, суспензии и другие виды продукции в жидком виде) с объемной долей этилового спирта более 9 %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07" y="692246"/>
        <a:ext cx="7087475" cy="542266"/>
      </dsp:txXfrm>
    </dsp:sp>
    <dsp:sp modelId="{AB4E84C5-80CC-4D3D-A517-29934F19655D}">
      <dsp:nvSpPr>
        <dsp:cNvPr id="0" name=""/>
        <dsp:cNvSpPr/>
      </dsp:nvSpPr>
      <dsp:spPr>
        <a:xfrm>
          <a:off x="3367539" y="1384495"/>
          <a:ext cx="4226064" cy="346123"/>
        </a:xfrm>
        <a:prstGeom prst="roundRect">
          <a:avLst>
            <a:gd name="adj" fmla="val 10000"/>
          </a:avLst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Алкогольная продукция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7539" y="1384495"/>
        <a:ext cx="3599419" cy="346123"/>
      </dsp:txXfrm>
    </dsp:sp>
    <dsp:sp modelId="{414ED4E2-FF64-4A26-9DAC-45FEE9971274}">
      <dsp:nvSpPr>
        <dsp:cNvPr id="0" name=""/>
        <dsp:cNvSpPr/>
      </dsp:nvSpPr>
      <dsp:spPr>
        <a:xfrm>
          <a:off x="5472614" y="2021885"/>
          <a:ext cx="1971273" cy="311510"/>
        </a:xfrm>
        <a:prstGeom prst="roundRect">
          <a:avLst>
            <a:gd name="adj" fmla="val 10000"/>
          </a:avLst>
        </a:prstGeom>
        <a:solidFill>
          <a:schemeClr val="accent4">
            <a:hueOff val="7796770"/>
            <a:satOff val="-35976"/>
            <a:lumOff val="132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Пиво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2614" y="2021885"/>
        <a:ext cx="1678970" cy="311510"/>
      </dsp:txXfrm>
    </dsp:sp>
    <dsp:sp modelId="{CDBE9BE7-332B-4E84-BF90-57DB49F93884}">
      <dsp:nvSpPr>
        <dsp:cNvPr id="0" name=""/>
        <dsp:cNvSpPr/>
      </dsp:nvSpPr>
      <dsp:spPr>
        <a:xfrm>
          <a:off x="4896562" y="2525944"/>
          <a:ext cx="2798269" cy="42688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Табачная продукция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96562" y="2525944"/>
        <a:ext cx="2383339" cy="426884"/>
      </dsp:txXfrm>
    </dsp:sp>
    <dsp:sp modelId="{7D939D63-CD37-457D-B163-38CE726AA257}">
      <dsp:nvSpPr>
        <dsp:cNvPr id="0" name=""/>
        <dsp:cNvSpPr/>
      </dsp:nvSpPr>
      <dsp:spPr>
        <a:xfrm>
          <a:off x="7330340" y="320297"/>
          <a:ext cx="293363" cy="293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30340" y="320297"/>
        <a:ext cx="293363" cy="293363"/>
      </dsp:txXfrm>
    </dsp:sp>
    <dsp:sp modelId="{A0F4B233-4043-4427-AE48-D1DA5BDF821D}">
      <dsp:nvSpPr>
        <dsp:cNvPr id="0" name=""/>
        <dsp:cNvSpPr/>
      </dsp:nvSpPr>
      <dsp:spPr>
        <a:xfrm>
          <a:off x="7137233" y="1127921"/>
          <a:ext cx="293363" cy="293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37233" y="1127921"/>
        <a:ext cx="293363" cy="293363"/>
      </dsp:txXfrm>
    </dsp:sp>
    <dsp:sp modelId="{D6F603E4-398C-4448-9D0B-4B9F208725E1}">
      <dsp:nvSpPr>
        <dsp:cNvPr id="0" name=""/>
        <dsp:cNvSpPr/>
      </dsp:nvSpPr>
      <dsp:spPr>
        <a:xfrm>
          <a:off x="6944122" y="1647104"/>
          <a:ext cx="293363" cy="293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44122" y="1647104"/>
        <a:ext cx="293363" cy="293363"/>
      </dsp:txXfrm>
    </dsp:sp>
    <dsp:sp modelId="{3364168C-604A-4C18-B395-182A0CBDC434}">
      <dsp:nvSpPr>
        <dsp:cNvPr id="0" name=""/>
        <dsp:cNvSpPr/>
      </dsp:nvSpPr>
      <dsp:spPr>
        <a:xfrm>
          <a:off x="7200803" y="2309920"/>
          <a:ext cx="266693" cy="266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00803" y="2309920"/>
        <a:ext cx="266693" cy="2666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710FD6-B442-4FDE-B09E-AAA017328AD4}">
      <dsp:nvSpPr>
        <dsp:cNvPr id="0" name=""/>
        <dsp:cNvSpPr/>
      </dsp:nvSpPr>
      <dsp:spPr>
        <a:xfrm>
          <a:off x="0" y="4603"/>
          <a:ext cx="8496944" cy="75400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Твердая (специфическая) налоговая ставка рассчитывается в абсолютной сумме на единицу измерения.</a:t>
          </a:r>
          <a:endParaRPr lang="ru-RU" sz="20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603"/>
        <a:ext cx="8496944" cy="754002"/>
      </dsp:txXfrm>
    </dsp:sp>
    <dsp:sp modelId="{FA081F8D-AADB-440A-BED7-5204C802C58F}">
      <dsp:nvSpPr>
        <dsp:cNvPr id="0" name=""/>
        <dsp:cNvSpPr/>
      </dsp:nvSpPr>
      <dsp:spPr>
        <a:xfrm rot="5400000">
          <a:off x="4023824" y="695542"/>
          <a:ext cx="377218" cy="605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023824" y="695542"/>
        <a:ext cx="377218" cy="605819"/>
      </dsp:txXfrm>
    </dsp:sp>
    <dsp:sp modelId="{3D1CFA41-D073-46B3-AF4D-5833CAF8AB51}">
      <dsp:nvSpPr>
        <dsp:cNvPr id="0" name=""/>
        <dsp:cNvSpPr/>
      </dsp:nvSpPr>
      <dsp:spPr>
        <a:xfrm>
          <a:off x="0" y="1329086"/>
          <a:ext cx="8496944" cy="95924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Адвалорная налоговая ставка вычисляется в процентах на единицу измерения.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329086"/>
        <a:ext cx="8496944" cy="959240"/>
      </dsp:txXfrm>
    </dsp:sp>
    <dsp:sp modelId="{0423CE56-F88E-4AA2-ACF1-731F949F76D5}">
      <dsp:nvSpPr>
        <dsp:cNvPr id="0" name=""/>
        <dsp:cNvSpPr/>
      </dsp:nvSpPr>
      <dsp:spPr>
        <a:xfrm rot="5400000">
          <a:off x="4019156" y="2291170"/>
          <a:ext cx="458630" cy="605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9"/>
            <a:satOff val="0"/>
            <a:lumOff val="3903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019156" y="2291170"/>
        <a:ext cx="458630" cy="605819"/>
      </dsp:txXfrm>
    </dsp:sp>
    <dsp:sp modelId="{C7316453-5080-45CE-8794-6DF5C73F4E06}">
      <dsp:nvSpPr>
        <dsp:cNvPr id="0" name=""/>
        <dsp:cNvSpPr/>
      </dsp:nvSpPr>
      <dsp:spPr>
        <a:xfrm>
          <a:off x="0" y="2899834"/>
          <a:ext cx="8496944" cy="995859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Комбинированная налоговая ставка предполагает определенное сочетание элементов специфической и адвалорной налоговой ставки.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899834"/>
        <a:ext cx="8496944" cy="9958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DB0C7B-68B1-48F9-A4CC-0DE0884B7FEF}">
      <dsp:nvSpPr>
        <dsp:cNvPr id="0" name=""/>
        <dsp:cNvSpPr/>
      </dsp:nvSpPr>
      <dsp:spPr>
        <a:xfrm>
          <a:off x="807" y="3"/>
          <a:ext cx="2604949" cy="156296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Финансовой помощи</a:t>
          </a:r>
        </a:p>
      </dsp:txBody>
      <dsp:txXfrm>
        <a:off x="807" y="3"/>
        <a:ext cx="2604949" cy="1562969"/>
      </dsp:txXfrm>
    </dsp:sp>
    <dsp:sp modelId="{F596EC2E-D0DB-4095-B488-D8C819CEFA32}">
      <dsp:nvSpPr>
        <dsp:cNvPr id="0" name=""/>
        <dsp:cNvSpPr/>
      </dsp:nvSpPr>
      <dsp:spPr>
        <a:xfrm>
          <a:off x="2720036" y="139857"/>
          <a:ext cx="2604949" cy="156296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Авансовых или иных платежей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0036" y="139857"/>
        <a:ext cx="2604949" cy="1562969"/>
      </dsp:txXfrm>
    </dsp:sp>
    <dsp:sp modelId="{1DECFFBE-D162-4F9E-A52F-58736D07C4FE}">
      <dsp:nvSpPr>
        <dsp:cNvPr id="0" name=""/>
        <dsp:cNvSpPr/>
      </dsp:nvSpPr>
      <dsp:spPr>
        <a:xfrm>
          <a:off x="5726486" y="312847"/>
          <a:ext cx="2604949" cy="156296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Оплаты предстоящих поставок подакцизных товаров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26486" y="312847"/>
        <a:ext cx="2604949" cy="1562969"/>
      </dsp:txXfrm>
    </dsp:sp>
    <dsp:sp modelId="{6E9605DB-1823-4F85-91AF-7A0BE8761944}">
      <dsp:nvSpPr>
        <dsp:cNvPr id="0" name=""/>
        <dsp:cNvSpPr/>
      </dsp:nvSpPr>
      <dsp:spPr>
        <a:xfrm>
          <a:off x="807" y="1868059"/>
          <a:ext cx="2604949" cy="156296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Пополнения фондов специального назначения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7" y="1868059"/>
        <a:ext cx="2604949" cy="1562969"/>
      </dsp:txXfrm>
    </dsp:sp>
    <dsp:sp modelId="{2018FBF9-1746-45E9-A804-C66DEBAB24B8}">
      <dsp:nvSpPr>
        <dsp:cNvPr id="0" name=""/>
        <dsp:cNvSpPr/>
      </dsp:nvSpPr>
      <dsp:spPr>
        <a:xfrm>
          <a:off x="2864037" y="2084077"/>
          <a:ext cx="2604949" cy="156296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счет увеличения доходов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64037" y="2084077"/>
        <a:ext cx="2604949" cy="1562969"/>
      </dsp:txXfrm>
    </dsp:sp>
    <dsp:sp modelId="{45817895-F6AC-4925-BD72-8C3C66AC2A72}">
      <dsp:nvSpPr>
        <dsp:cNvPr id="0" name=""/>
        <dsp:cNvSpPr/>
      </dsp:nvSpPr>
      <dsp:spPr>
        <a:xfrm>
          <a:off x="5730888" y="2372101"/>
          <a:ext cx="2604949" cy="156296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Процента (дисконта) по векселям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30888" y="2372101"/>
        <a:ext cx="2604949" cy="1562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55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606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778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0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272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316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95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032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21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349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213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BC478-2AAF-49A3-8928-DB21D77FC71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4B1B5-F665-444B-8B6C-921938E1A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66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292" y="2338053"/>
            <a:ext cx="7828384" cy="1584176"/>
          </a:xfrm>
        </p:spPr>
        <p:txBody>
          <a:bodyPr>
            <a:no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Акцизы: налогоплательщики и основные элементы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37312"/>
            <a:ext cx="7560840" cy="288032"/>
          </a:xfrm>
          <a:solidFill>
            <a:srgbClr val="EAEAEA">
              <a:alpha val="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>
            <a:noAutofit/>
          </a:bodyPr>
          <a:lstStyle/>
          <a:p>
            <a:r>
              <a:rPr lang="ru-RU" sz="11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11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756" y="55077"/>
            <a:ext cx="9001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 «Новороссийский колледж строительства и экономики»  (ГАПОУ КК «НКСЭ»)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24744"/>
            <a:ext cx="86482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МДК 03.01: «Организация расчетов с бюджетными и внебюджетными фондами»</a:t>
            </a:r>
            <a:endParaRPr lang="ru-RU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6206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Специальность: 38.02.01 «Экономика и бухгалтерский учет по отраслям» (углубленный уровень подготовки)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5733256"/>
            <a:ext cx="3017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Лутцева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541" y="77674"/>
            <a:ext cx="7886700" cy="72852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 сроки уплаты налога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403" y="1052736"/>
            <a:ext cx="8784976" cy="3312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 сроки уплаты налога определены в ст. 204 НК. В большинстве случаев уплата акциза при реализации (передаче) налогоплательщиками произведенных ими подакцизных товаров производится исходя из фактической реализации (передачи) указанных товаров за истекший налоговый период равными долями не позднее 25-го числа месяца, следующего за отчетным месяцем, и не позднее 15-го числа второго месяца, следующего за отчетным месяцем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4221088"/>
            <a:ext cx="3320881" cy="217280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580" t="20083" r="2492" b="43669"/>
          <a:stretch/>
        </p:blipFill>
        <p:spPr>
          <a:xfrm>
            <a:off x="7380312" y="4221088"/>
            <a:ext cx="1224136" cy="8640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2392" y="4221088"/>
            <a:ext cx="1981989" cy="132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15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отчетность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40169"/>
            <a:ext cx="8784976" cy="4752528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Налогоплательщики обязаны представлять в налоговые органы по месту своего нахождения, а также по месту нахождения каждого своего обособленного подразделения налоговую декларацию за налоговый период в части осуществляемых ими операций, признаваемых объектом налогообложения акцизом, в срок не позднее 25-го числа месяца, следующего за истекшим налоговым периодом.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Налогоплательщики, имеющие свидетельство о регистрации лица, совершающего операции с прямогонным бензином, и (или) свидетельство о регистрации организации, совершающей операции с денатурированным этиловым спиртом, – не позднее 25-го числа третьего месяца, следующего за отчетным.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5157192"/>
            <a:ext cx="2232248" cy="148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72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539" y="188640"/>
            <a:ext cx="7886700" cy="543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проводки по акцизам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405" y="725432"/>
            <a:ext cx="8712968" cy="6805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бухучете для отражения расчетов по акцизам применяется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68 «Расчеты по налогам и сборам» в разрезе аналитических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6591774"/>
              </p:ext>
            </p:extLst>
          </p:nvPr>
        </p:nvGraphicFramePr>
        <p:xfrm>
          <a:off x="181279" y="1628800"/>
          <a:ext cx="8819219" cy="383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283">
                  <a:extLst>
                    <a:ext uri="{9D8B030D-6E8A-4147-A177-3AD203B41FA5}">
                      <a16:colId xmlns:a16="http://schemas.microsoft.com/office/drawing/2014/main" xmlns="" val="1868262959"/>
                    </a:ext>
                  </a:extLst>
                </a:gridCol>
                <a:gridCol w="1190883">
                  <a:extLst>
                    <a:ext uri="{9D8B030D-6E8A-4147-A177-3AD203B41FA5}">
                      <a16:colId xmlns:a16="http://schemas.microsoft.com/office/drawing/2014/main" xmlns="" val="3265256132"/>
                    </a:ext>
                  </a:extLst>
                </a:gridCol>
                <a:gridCol w="6643053">
                  <a:extLst>
                    <a:ext uri="{9D8B030D-6E8A-4147-A177-3AD203B41FA5}">
                      <a16:colId xmlns:a16="http://schemas.microsoft.com/office/drawing/2014/main" xmlns="" val="2917478949"/>
                    </a:ext>
                  </a:extLst>
                </a:gridCol>
              </a:tblGrid>
              <a:tr h="4090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операции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7950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акциза при продаже подакцизного товара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3049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акциза при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продаже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подакцизного товара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2111463"/>
                  </a:ext>
                </a:extLst>
              </a:tr>
              <a:tr h="196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90.1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Отражение выручки от продажи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подакцизного товара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7029406"/>
                  </a:ext>
                </a:extLst>
              </a:tr>
              <a:tr h="1878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90.3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 НДС по реализации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подакцизного товара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2127293"/>
                  </a:ext>
                </a:extLst>
              </a:tr>
              <a:tr h="4090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 акциз по реализации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подакцизного товара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3302019"/>
                  </a:ext>
                </a:extLst>
              </a:tr>
              <a:tr h="1705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 к вычету акциз, начисленный при реализации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0005218"/>
                  </a:ext>
                </a:extLst>
              </a:tr>
              <a:tr h="691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91.2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акциза при безвозмездной передаче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подакцизного товара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5516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30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47158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Бухучет акцизов по давальческому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сырью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60226"/>
            <a:ext cx="8640960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краткой форме терминологию «давальческого» договора можно охарактеризовать следующим образом:</a:t>
            </a:r>
          </a:p>
          <a:p>
            <a:pPr lvl="0"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Давальческое сырье (ДС) — это сырье, передаваемое для переработки в готовую продукцию с ее последующим возвратом заказчику;</a:t>
            </a:r>
          </a:p>
          <a:p>
            <a:pPr lvl="0"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Взаимодействуют 2 стороны — собственник ДС (заказчик) и переработчик ДС;</a:t>
            </a:r>
          </a:p>
          <a:p>
            <a:pPr lvl="0"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Учетные алгоритмы строятся исходя из того, что по договору переработчик производит продукцию из не принадлежащего ему сырья заказчика;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переработки могут быть как подакцизные товары, так и обычные.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таких операций — плательщиком акцизов могут выступать:</a:t>
            </a:r>
          </a:p>
          <a:p>
            <a:pPr lvl="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 ДС,</a:t>
            </a:r>
          </a:p>
          <a:p>
            <a:pPr lvl="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переработчик ДС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83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127"/>
            <a:ext cx="8263830" cy="68761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переработки ДС —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подакцизные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товары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515684"/>
              </p:ext>
            </p:extLst>
          </p:nvPr>
        </p:nvGraphicFramePr>
        <p:xfrm>
          <a:off x="258416" y="1052737"/>
          <a:ext cx="8562056" cy="111302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104557">
                  <a:extLst>
                    <a:ext uri="{9D8B030D-6E8A-4147-A177-3AD203B41FA5}">
                      <a16:colId xmlns:a16="http://schemas.microsoft.com/office/drawing/2014/main" xmlns="" val="3092808112"/>
                    </a:ext>
                  </a:extLst>
                </a:gridCol>
                <a:gridCol w="1215554">
                  <a:extLst>
                    <a:ext uri="{9D8B030D-6E8A-4147-A177-3AD203B41FA5}">
                      <a16:colId xmlns:a16="http://schemas.microsoft.com/office/drawing/2014/main" xmlns="" val="2329168828"/>
                    </a:ext>
                  </a:extLst>
                </a:gridCol>
                <a:gridCol w="6241945">
                  <a:extLst>
                    <a:ext uri="{9D8B030D-6E8A-4147-A177-3AD203B41FA5}">
                      <a16:colId xmlns:a16="http://schemas.microsoft.com/office/drawing/2014/main" xmlns="" val="4215933017"/>
                    </a:ext>
                  </a:extLst>
                </a:gridCol>
              </a:tblGrid>
              <a:tr h="19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операции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2049439455"/>
                  </a:ext>
                </a:extLst>
              </a:tr>
              <a:tr h="313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(10)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Начисленный при передаче в переработку акциз включен в стоимость продукции (или материалов)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291384049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2327122"/>
            <a:ext cx="8568952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 переработки ДС — подакцизные товары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8623823"/>
              </p:ext>
            </p:extLst>
          </p:nvPr>
        </p:nvGraphicFramePr>
        <p:xfrm>
          <a:off x="258416" y="2949524"/>
          <a:ext cx="8280920" cy="264236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75612">
                  <a:extLst>
                    <a:ext uri="{9D8B030D-6E8A-4147-A177-3AD203B41FA5}">
                      <a16:colId xmlns:a16="http://schemas.microsoft.com/office/drawing/2014/main" xmlns="" val="439561447"/>
                    </a:ext>
                  </a:extLst>
                </a:gridCol>
                <a:gridCol w="984898">
                  <a:extLst>
                    <a:ext uri="{9D8B030D-6E8A-4147-A177-3AD203B41FA5}">
                      <a16:colId xmlns:a16="http://schemas.microsoft.com/office/drawing/2014/main" xmlns="" val="3145084781"/>
                    </a:ext>
                  </a:extLst>
                </a:gridCol>
                <a:gridCol w="6220410">
                  <a:extLst>
                    <a:ext uri="{9D8B030D-6E8A-4147-A177-3AD203B41FA5}">
                      <a16:colId xmlns:a16="http://schemas.microsoft.com/office/drawing/2014/main" xmlns="" val="40537481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операции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1707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Отражение предъявленного переработчиком ДС акциза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3499645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(23)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(43)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Подакцизный товар передан на производство другого подакцизного товара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1421245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к вычету предъявленного переработчиком ДС акциза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4276019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к вычету уплаченного в бюджет акциза при передаче ДС на переработку (если ДС — подакцизный товар)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309080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89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998" y="148060"/>
            <a:ext cx="7886700" cy="3600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у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переработчика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89" y="513424"/>
            <a:ext cx="8784976" cy="182758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 является подакцизным товаром — сумма акциза (А) рассчитывается по формуле: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= А</a:t>
            </a:r>
            <a:r>
              <a:rPr lang="ru-RU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акциз по произведенной из ДС продукции;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акциз, уплаченный собственником по ДС.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846" y="2236792"/>
            <a:ext cx="845461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spc="-1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Учетные алгоритмы для акцизов по операциям с прямогонным бензином</a:t>
            </a:r>
            <a:endParaRPr lang="ru-RU" sz="1600" spc="-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810" y="2652652"/>
            <a:ext cx="848060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акциза по ПБ (А</a:t>
            </a:r>
            <a:r>
              <a:rPr lang="ru-RU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ПБ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определяется по формуле: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ПБ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V</a:t>
            </a:r>
            <a:r>
              <a:rPr lang="ru-RU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ПБ 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CА</a:t>
            </a:r>
            <a:r>
              <a:rPr lang="ru-RU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ПБ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ПБ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—объем реализованного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прямогонного бензина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тоннах;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CА</a:t>
            </a:r>
            <a:r>
              <a:rPr lang="ru-RU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ПБ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ставка акциза за 1 тонну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прямогонного бензина.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6274" y="4524405"/>
            <a:ext cx="894814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расчета суммы начисленного акциза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применяется формула: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объем реализованных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дистилляты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РФ иностранной организации и вывезенных за границу в качестве припасов на водных судах (в тоннах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ставка акциза за 1 тонну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дистилляты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072" y="4160757"/>
            <a:ext cx="8585293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Нюансы бухучета акцизов по средним дистиллятам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3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117" y="188640"/>
            <a:ext cx="7886700" cy="399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СД иностранцу на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852" y="881028"/>
            <a:ext cx="8784976" cy="15841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начисленного акциза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определяется по формуле:</a:t>
            </a:r>
          </a:p>
          <a:p>
            <a:pPr marL="0" indent="0" algn="just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эсд</a:t>
            </a:r>
            <a:r>
              <a:rPr lang="ru-RU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эсд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объем СД, реализованных на экспорт (в тоннах);</a:t>
            </a:r>
          </a:p>
          <a:p>
            <a:pPr marL="0" indent="0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сд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ставка акциза за 1 тонну СД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7861826"/>
              </p:ext>
            </p:extLst>
          </p:nvPr>
        </p:nvGraphicFramePr>
        <p:xfrm>
          <a:off x="395537" y="2708920"/>
          <a:ext cx="8568951" cy="2497836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977296">
                  <a:extLst>
                    <a:ext uri="{9D8B030D-6E8A-4147-A177-3AD203B41FA5}">
                      <a16:colId xmlns:a16="http://schemas.microsoft.com/office/drawing/2014/main" xmlns="" val="320557957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3381151711"/>
                    </a:ext>
                  </a:extLst>
                </a:gridCol>
                <a:gridCol w="6511535">
                  <a:extLst>
                    <a:ext uri="{9D8B030D-6E8A-4147-A177-3AD203B41FA5}">
                      <a16:colId xmlns:a16="http://schemas.microsoft.com/office/drawing/2014/main" xmlns="" val="2796324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операции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366121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90.1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Отражение выручки от продажи СД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1823564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НДС с выручки от продажи СД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3294608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акциза при продаже СД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93431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90.2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фактической себестоимости реализованного СД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1184167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к вычету акциза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6525" marR="136525" marT="67945" marB="67945"/>
                </a:tc>
                <a:extLst>
                  <a:ext uri="{0D108BD9-81ED-4DB2-BD59-A6C34878D82A}">
                    <a16:rowId xmlns:a16="http://schemas.microsoft.com/office/drawing/2014/main" xmlns="" val="2231138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86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60584" y="2613304"/>
            <a:ext cx="7458032" cy="2963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Спасибо за внимание!!!!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77854"/>
            <a:ext cx="4546848" cy="42520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Акцизы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752" y="907545"/>
            <a:ext cx="9036495" cy="50420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большинства налогов, акцизы взимаются фактически только в сфере производства. Уплата акциза обязательна при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 определенных категорий товаров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Акцизами не облагаются работы и услуги. Акцизы относятся к числу индивидуальных косвенных налогов.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акцизы отнесены к числу федеральных налогов. Основным нормативным актом, обеспечивающим правовое регулирование уплаты акцизов, с 1 января 2001 г. является часть вторая НК (разд. 8 «Федеральные налоги» гл. 22 «Акцизы»).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3100" y="4344670"/>
            <a:ext cx="3147141" cy="2098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Налогоплательщиками акциза признаются: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2999" y="1412776"/>
            <a:ext cx="2520280" cy="864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4221088"/>
            <a:ext cx="6696744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признаваемые налогоплательщиками в связи с перемещением товаров через таможенную границу РФ, определяемые в соответствии с ТК.</a:t>
            </a:r>
          </a:p>
          <a:p>
            <a:pPr algn="ctr"/>
            <a:endParaRPr lang="ru-RU" sz="24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1800" y="2636912"/>
            <a:ext cx="4002957" cy="936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/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>
            <a:stCxn id="4" idx="2"/>
            <a:endCxn id="12" idx="0"/>
          </p:cNvCxnSpPr>
          <p:nvPr/>
        </p:nvCxnSpPr>
        <p:spPr>
          <a:xfrm>
            <a:off x="1433139" y="2276872"/>
            <a:ext cx="1260140" cy="360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2" idx="2"/>
            <a:endCxn id="8" idx="0"/>
          </p:cNvCxnSpPr>
          <p:nvPr/>
        </p:nvCxnSpPr>
        <p:spPr>
          <a:xfrm>
            <a:off x="2693279" y="3573016"/>
            <a:ext cx="2706813" cy="6480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69656" y="1552228"/>
            <a:ext cx="252028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Акцизная марка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325" y="1844824"/>
            <a:ext cx="840935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148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75480"/>
            <a:ext cx="7498080" cy="43204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Подакцизные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094" y="103618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иные лица признаются налогоплательщиками, если они совершают предусмотренные НК операции с подакцизными товарами.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613511285"/>
              </p:ext>
            </p:extLst>
          </p:nvPr>
        </p:nvGraphicFramePr>
        <p:xfrm>
          <a:off x="395536" y="2127193"/>
          <a:ext cx="8336085" cy="403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722" b="10000"/>
          <a:stretch/>
        </p:blipFill>
        <p:spPr>
          <a:xfrm>
            <a:off x="537137" y="4221088"/>
            <a:ext cx="4111495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4047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налогообложения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60" y="744266"/>
            <a:ext cx="8892480" cy="585308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Реализация на территории РФ лицами произведенных ими подакцизных товаров;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лицами переданных им уполномоченными на то государственными органами конфискованных или бесхозяйных подакцизных товаров, а также подакцизных товаров, от которых произошел отказ в пользу государства и которые подлежат обращению в государственную и (или) муниципальную собственность;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на территории РФ лицами произведенных ими из давальческого сырья (материалов) подакцизных товаров собственнику указанного сырья (материалов) либо другим лицам;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в структуре организации произведенных подакцизных товаров для дальнейшего производства не подакцизных товаров (за исключением указанных в НК случаев передачи произведенного прямогонного бензина и денатурированного этилового спирта);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РФ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 произведенных ими подакцизных товаров для собственных нужд;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РФ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 произведенных ими подакцизных товаров в уставный (складочный) капитал организаций, паевые фонды кооперативов, а также в качестве взноса по договору простого товарищества (договору о совместной деятельности);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РФ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(хозяйственным обществом или товариществом) произведенных ею подакцизных товаров своему участнику (его правопреемнику или наследнику) при его выходе (выбытии) из организации (хозяйственного общества или товарищества);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произведенных подакцизных товаров на переработку на давальческой основе;</a:t>
            </a: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Ввоз подакцизных товаров на таможенную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территорию РФ;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прямогонного бензина организацией, имеющей свидетельство на переработку прямогонного бензина.</a:t>
            </a:r>
          </a:p>
        </p:txBody>
      </p:sp>
    </p:spTree>
    <p:extLst>
      <p:ext uri="{BB962C8B-B14F-4D97-AF65-F5344CB8AC3E}">
        <p14:creationId xmlns:p14="http://schemas.microsoft.com/office/powerpoint/2010/main" xmlns="" val="38891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5455518" cy="68761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ставки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76250"/>
            <a:ext cx="8496944" cy="102731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Налогообложение подакцизных товаров предусматривает применение в отношении каждого вида объекта налогообложения твердой, адвалорной или комбинированной налоговой ставки.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802507237"/>
              </p:ext>
            </p:extLst>
          </p:nvPr>
        </p:nvGraphicFramePr>
        <p:xfrm>
          <a:off x="251520" y="1884705"/>
          <a:ext cx="8496944" cy="406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2117" y="2276872"/>
            <a:ext cx="1571583" cy="105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09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0784"/>
            <a:ext cx="7886700" cy="54359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база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724378"/>
            <a:ext cx="8784976" cy="102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Налоговая база по операциям реализации подакцизных товаров, в отношении которых установлены адвалорные (в процентах) налоговые ставки, увеличивается на суммы, полученные за реализованные подакцизные товары в виде: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9946005"/>
              </p:ext>
            </p:extLst>
          </p:nvPr>
        </p:nvGraphicFramePr>
        <p:xfrm>
          <a:off x="404081" y="1752160"/>
          <a:ext cx="8335838" cy="404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1476" y="5040183"/>
            <a:ext cx="2532882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687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661" y="188640"/>
            <a:ext cx="7886700" cy="759618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исчисления акциза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8258"/>
            <a:ext cx="8712967" cy="557708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акциза определяется по итогам каждого налогового периода как уменьшенная на налоговые вычеты сумма акциза, определяемая в соответствии с НК.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акциза по подакцизным товарам исчисляется по итогам каждого налогового периода применительно ко всем операциям по реализации подакцизных товаров, дата реализации (передачи) которых относится к соответствующему налоговому периоду, а также с учетом всех изменений, увеличивающих или уменьшающих налоговую базу в соответствующем налоговом периоде.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акциза по подакцизным товарам, в отношении которых установлены твердые (специфические) налоговые ставки, исчисляется как произведение соответствующей налоговой ставки и налоговой базы.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акциза по подакцизным товарам, в отношении которых установлены адвалорные (в процентах) налоговые ставки, исчисляется как соответствующая налоговой ставке процентная доля налоговой базы.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акциза по подакцизным товарам (в том числе ввозимым на территорию РФ), в отношении которых установлены комбинированные налоговые ставки (состоящие из твердой (специфической) и адвалорной (в процентах) налоговых ставок), исчисляется как сумма, полученная в результате сложения сумм акциза, исчисленных как произведение твердой (специфической) налоговой ставки и объема реализованных (переданных, ввозимых) подакцизных товаров в натуральном выражении и как соответствующая адвалорной (в процентах) налоговой ставке процентная доля максимальной розничной цены таких товаров.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акциза при совершении операций с подакцизными товарами, признаваемыми объектом налогообложения, представляет собой сумму, полученную в результате сложения сумм исчисленного акциза для каждого вида подакцизного товара, облагаемых акцизом по разным налоговым ставкам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3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1348</Words>
  <Application>Microsoft Office PowerPoint</Application>
  <PresentationFormat>Экран (4:3)</PresentationFormat>
  <Paragraphs>155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Акцизы: налогоплательщики и основные элементы налогообложения</vt:lpstr>
      <vt:lpstr> Акцизы</vt:lpstr>
      <vt:lpstr>Налогоплательщиками акциза признаются:</vt:lpstr>
      <vt:lpstr>Акцизная марка</vt:lpstr>
      <vt:lpstr>Подакцизные товары </vt:lpstr>
      <vt:lpstr>Объект налогообложения</vt:lpstr>
      <vt:lpstr>Налоговые ставки</vt:lpstr>
      <vt:lpstr>Налоговая база </vt:lpstr>
      <vt:lpstr>Порядок исчисления акциза</vt:lpstr>
      <vt:lpstr>Порядок и сроки уплаты налога </vt:lpstr>
      <vt:lpstr>Налоговая отчетность</vt:lpstr>
      <vt:lpstr>Основные проводки по акцизам</vt:lpstr>
      <vt:lpstr>Бухучет акцизов по давальческому сырью</vt:lpstr>
      <vt:lpstr>Результат переработки ДС — не подакцизные товары </vt:lpstr>
      <vt:lpstr>Учет у переработчика</vt:lpstr>
      <vt:lpstr>Реализация СД иностранцу на экспорт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платежей в бюджеты различных уровней</dc:title>
  <dc:creator>19380201206</dc:creator>
  <cp:lastModifiedBy>avanesyan</cp:lastModifiedBy>
  <cp:revision>81</cp:revision>
  <dcterms:created xsi:type="dcterms:W3CDTF">2021-02-08T05:55:54Z</dcterms:created>
  <dcterms:modified xsi:type="dcterms:W3CDTF">2021-03-10T10:00:54Z</dcterms:modified>
</cp:coreProperties>
</file>