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drawing9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diagrams/quickStyle9.xml" ContentType="application/vnd.openxmlformats-officedocument.drawingml.diagramStyl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diagrams/quickStyle7.xml" ContentType="application/vnd.openxmlformats-officedocument.drawingml.diagramStyl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3" r:id="rId1"/>
  </p:sldMasterIdLst>
  <p:notesMasterIdLst>
    <p:notesMasterId r:id="rId35"/>
  </p:notesMasterIdLst>
  <p:sldIdLst>
    <p:sldId id="334" r:id="rId2"/>
    <p:sldId id="443" r:id="rId3"/>
    <p:sldId id="358" r:id="rId4"/>
    <p:sldId id="359" r:id="rId5"/>
    <p:sldId id="475" r:id="rId6"/>
    <p:sldId id="476" r:id="rId7"/>
    <p:sldId id="477" r:id="rId8"/>
    <p:sldId id="478" r:id="rId9"/>
    <p:sldId id="479" r:id="rId10"/>
    <p:sldId id="480" r:id="rId11"/>
    <p:sldId id="481" r:id="rId12"/>
    <p:sldId id="482" r:id="rId13"/>
    <p:sldId id="483" r:id="rId14"/>
    <p:sldId id="484" r:id="rId15"/>
    <p:sldId id="485" r:id="rId16"/>
    <p:sldId id="486" r:id="rId17"/>
    <p:sldId id="487" r:id="rId18"/>
    <p:sldId id="488" r:id="rId19"/>
    <p:sldId id="489" r:id="rId20"/>
    <p:sldId id="490" r:id="rId21"/>
    <p:sldId id="491" r:id="rId22"/>
    <p:sldId id="492" r:id="rId23"/>
    <p:sldId id="493" r:id="rId24"/>
    <p:sldId id="494" r:id="rId25"/>
    <p:sldId id="495" r:id="rId26"/>
    <p:sldId id="496" r:id="rId27"/>
    <p:sldId id="497" r:id="rId28"/>
    <p:sldId id="498" r:id="rId29"/>
    <p:sldId id="499" r:id="rId30"/>
    <p:sldId id="500" r:id="rId31"/>
    <p:sldId id="501" r:id="rId32"/>
    <p:sldId id="360" r:id="rId33"/>
    <p:sldId id="361" r:id="rId3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634" autoAdjust="0"/>
    <p:restoredTop sz="56609" autoAdjust="0"/>
  </p:normalViewPr>
  <p:slideViewPr>
    <p:cSldViewPr>
      <p:cViewPr varScale="1">
        <p:scale>
          <a:sx n="116" d="100"/>
          <a:sy n="116" d="100"/>
        </p:scale>
        <p:origin x="-181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2" d="100"/>
          <a:sy n="52" d="100"/>
        </p:scale>
        <p:origin x="-2244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3CAE2B6-2277-4D54-AF0C-41966508F3A7}" type="doc">
      <dgm:prSet loTypeId="urn:microsoft.com/office/officeart/2005/8/layout/pyramid2" loCatId="pyramid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37988EDF-5792-425C-AD00-169BA2E4F478}">
      <dgm:prSet/>
      <dgm:spPr/>
      <dgm:t>
        <a:bodyPr/>
        <a:lstStyle/>
        <a:p>
          <a:pPr rtl="0"/>
          <a:r>
            <a:rPr lang="ru-RU" b="1" dirty="0" smtClean="0">
              <a:solidFill>
                <a:srgbClr val="FF0000"/>
              </a:solidFill>
            </a:rPr>
            <a:t>Регулирующая гидроаппаратура </a:t>
          </a:r>
          <a:r>
            <a:rPr lang="ru-RU" dirty="0" smtClean="0"/>
            <a:t>предназначена для изменения давления и расхода рабочей жидкости путем частичного открытия или перекрытия проходных каналов.</a:t>
          </a:r>
          <a:endParaRPr lang="ru-RU" dirty="0"/>
        </a:p>
      </dgm:t>
    </dgm:pt>
    <dgm:pt modelId="{3F5F0DC6-9C2E-4C7F-BC10-2F4A8F51A068}" type="parTrans" cxnId="{D5D1B71F-F015-4E18-9EB4-9FD5CA46461F}">
      <dgm:prSet/>
      <dgm:spPr/>
      <dgm:t>
        <a:bodyPr/>
        <a:lstStyle/>
        <a:p>
          <a:endParaRPr lang="ru-RU"/>
        </a:p>
      </dgm:t>
    </dgm:pt>
    <dgm:pt modelId="{DD66F528-772D-47A1-B328-F770C2CCC0D3}" type="sibTrans" cxnId="{D5D1B71F-F015-4E18-9EB4-9FD5CA46461F}">
      <dgm:prSet/>
      <dgm:spPr/>
      <dgm:t>
        <a:bodyPr/>
        <a:lstStyle/>
        <a:p>
          <a:endParaRPr lang="ru-RU"/>
        </a:p>
      </dgm:t>
    </dgm:pt>
    <dgm:pt modelId="{F26DCC41-F7E9-4384-846E-019B27F8CB47}" type="pres">
      <dgm:prSet presAssocID="{93CAE2B6-2277-4D54-AF0C-41966508F3A7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7C8F3D7C-F1A7-498D-BDBE-79B034515EC0}" type="pres">
      <dgm:prSet presAssocID="{93CAE2B6-2277-4D54-AF0C-41966508F3A7}" presName="pyramid" presStyleLbl="node1" presStyleIdx="0" presStyleCnt="1"/>
      <dgm:spPr/>
    </dgm:pt>
    <dgm:pt modelId="{B5D06922-3E0A-4052-B872-6AE0DA98796C}" type="pres">
      <dgm:prSet presAssocID="{93CAE2B6-2277-4D54-AF0C-41966508F3A7}" presName="theList" presStyleCnt="0"/>
      <dgm:spPr/>
    </dgm:pt>
    <dgm:pt modelId="{4E16E129-6196-4B3C-A643-08DC91A73F32}" type="pres">
      <dgm:prSet presAssocID="{37988EDF-5792-425C-AD00-169BA2E4F478}" presName="aNode" presStyleLbl="fgAcc1" presStyleIdx="0" presStyleCnt="1" custScaleX="133108" custScaleY="9827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F6D2388-71CA-4230-8346-1631256D3764}" type="pres">
      <dgm:prSet presAssocID="{37988EDF-5792-425C-AD00-169BA2E4F478}" presName="aSpace" presStyleCnt="0"/>
      <dgm:spPr/>
    </dgm:pt>
  </dgm:ptLst>
  <dgm:cxnLst>
    <dgm:cxn modelId="{D5D1B71F-F015-4E18-9EB4-9FD5CA46461F}" srcId="{93CAE2B6-2277-4D54-AF0C-41966508F3A7}" destId="{37988EDF-5792-425C-AD00-169BA2E4F478}" srcOrd="0" destOrd="0" parTransId="{3F5F0DC6-9C2E-4C7F-BC10-2F4A8F51A068}" sibTransId="{DD66F528-772D-47A1-B328-F770C2CCC0D3}"/>
    <dgm:cxn modelId="{5644D879-7573-4B9C-8D66-3A58A6C21478}" type="presOf" srcId="{37988EDF-5792-425C-AD00-169BA2E4F478}" destId="{4E16E129-6196-4B3C-A643-08DC91A73F32}" srcOrd="0" destOrd="0" presId="urn:microsoft.com/office/officeart/2005/8/layout/pyramid2"/>
    <dgm:cxn modelId="{8BD098F0-CEAC-470D-A2C3-4AA09CAE0CF3}" type="presOf" srcId="{93CAE2B6-2277-4D54-AF0C-41966508F3A7}" destId="{F26DCC41-F7E9-4384-846E-019B27F8CB47}" srcOrd="0" destOrd="0" presId="urn:microsoft.com/office/officeart/2005/8/layout/pyramid2"/>
    <dgm:cxn modelId="{E7EB3359-BF64-47CC-9440-D814C00F9943}" type="presParOf" srcId="{F26DCC41-F7E9-4384-846E-019B27F8CB47}" destId="{7C8F3D7C-F1A7-498D-BDBE-79B034515EC0}" srcOrd="0" destOrd="0" presId="urn:microsoft.com/office/officeart/2005/8/layout/pyramid2"/>
    <dgm:cxn modelId="{BDA9A650-F5D1-4B7B-A90C-034E7CED629B}" type="presParOf" srcId="{F26DCC41-F7E9-4384-846E-019B27F8CB47}" destId="{B5D06922-3E0A-4052-B872-6AE0DA98796C}" srcOrd="1" destOrd="0" presId="urn:microsoft.com/office/officeart/2005/8/layout/pyramid2"/>
    <dgm:cxn modelId="{73693D7E-F55C-488E-9830-E182B987FEF6}" type="presParOf" srcId="{B5D06922-3E0A-4052-B872-6AE0DA98796C}" destId="{4E16E129-6196-4B3C-A643-08DC91A73F32}" srcOrd="0" destOrd="0" presId="urn:microsoft.com/office/officeart/2005/8/layout/pyramid2"/>
    <dgm:cxn modelId="{6EBDC75C-1204-4234-918E-853CFF626BC1}" type="presParOf" srcId="{B5D06922-3E0A-4052-B872-6AE0DA98796C}" destId="{1F6D2388-71CA-4230-8346-1631256D3764}" srcOrd="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0ED7949-C986-49E5-92DD-A45DAC66C359}" type="doc">
      <dgm:prSet loTypeId="urn:microsoft.com/office/officeart/2005/8/layout/hierarchy2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CB958DFB-1FDB-46E9-881E-9B0E6579F101}">
      <dgm:prSet/>
      <dgm:spPr/>
      <dgm:t>
        <a:bodyPr/>
        <a:lstStyle/>
        <a:p>
          <a:pPr rtl="0"/>
          <a:r>
            <a:rPr lang="ru-RU" dirty="0" smtClean="0"/>
            <a:t>К регулирующим </a:t>
          </a:r>
          <a:r>
            <a:rPr lang="ru-RU" dirty="0" err="1" smtClean="0"/>
            <a:t>гидроаппаратам</a:t>
          </a:r>
          <a:r>
            <a:rPr lang="ru-RU" dirty="0" smtClean="0"/>
            <a:t> относятся</a:t>
          </a:r>
          <a:endParaRPr lang="ru-RU" dirty="0"/>
        </a:p>
      </dgm:t>
    </dgm:pt>
    <dgm:pt modelId="{BF640395-C136-47CB-81D0-C324E62C1D92}" type="parTrans" cxnId="{E5E264BB-284C-4C39-B261-65E17BFA48A2}">
      <dgm:prSet/>
      <dgm:spPr/>
      <dgm:t>
        <a:bodyPr/>
        <a:lstStyle/>
        <a:p>
          <a:endParaRPr lang="ru-RU"/>
        </a:p>
      </dgm:t>
    </dgm:pt>
    <dgm:pt modelId="{FEE85D5B-719A-4D93-B3D5-F010AE0C6B50}" type="sibTrans" cxnId="{E5E264BB-284C-4C39-B261-65E17BFA48A2}">
      <dgm:prSet/>
      <dgm:spPr/>
      <dgm:t>
        <a:bodyPr/>
        <a:lstStyle/>
        <a:p>
          <a:endParaRPr lang="ru-RU"/>
        </a:p>
      </dgm:t>
    </dgm:pt>
    <dgm:pt modelId="{09B37ACC-2264-4073-AAC7-B7018E72E69D}">
      <dgm:prSet/>
      <dgm:spPr/>
      <dgm:t>
        <a:bodyPr/>
        <a:lstStyle/>
        <a:p>
          <a:pPr rtl="0"/>
          <a:r>
            <a:rPr lang="ru-RU" dirty="0" err="1" smtClean="0"/>
            <a:t>гидроклапаны</a:t>
          </a:r>
          <a:r>
            <a:rPr lang="ru-RU" dirty="0" smtClean="0"/>
            <a:t> давления (напорный, редукционный), </a:t>
          </a:r>
          <a:endParaRPr lang="ru-RU" dirty="0"/>
        </a:p>
      </dgm:t>
    </dgm:pt>
    <dgm:pt modelId="{BC587032-918A-4C05-A701-6989F7CCFDDC}" type="parTrans" cxnId="{658F2DA7-E4E0-4AEB-A8EF-759037A53009}">
      <dgm:prSet/>
      <dgm:spPr/>
      <dgm:t>
        <a:bodyPr/>
        <a:lstStyle/>
        <a:p>
          <a:endParaRPr lang="ru-RU"/>
        </a:p>
      </dgm:t>
    </dgm:pt>
    <dgm:pt modelId="{C9E71320-FFF6-4EA9-A69F-FC52E0148986}" type="sibTrans" cxnId="{658F2DA7-E4E0-4AEB-A8EF-759037A53009}">
      <dgm:prSet/>
      <dgm:spPr/>
      <dgm:t>
        <a:bodyPr/>
        <a:lstStyle/>
        <a:p>
          <a:endParaRPr lang="ru-RU"/>
        </a:p>
      </dgm:t>
    </dgm:pt>
    <dgm:pt modelId="{219C7700-B1B9-4722-83A2-10C79ED7C6B5}">
      <dgm:prSet/>
      <dgm:spPr/>
      <dgm:t>
        <a:bodyPr/>
        <a:lstStyle/>
        <a:p>
          <a:pPr rtl="0"/>
          <a:r>
            <a:rPr lang="ru-RU" dirty="0" smtClean="0"/>
            <a:t>клапаны разности и соотношения давлений,</a:t>
          </a:r>
          <a:endParaRPr lang="ru-RU" dirty="0"/>
        </a:p>
      </dgm:t>
    </dgm:pt>
    <dgm:pt modelId="{5EBC3F05-3ABA-4288-938B-DD76CAB055A1}" type="parTrans" cxnId="{5F32F09F-39D5-48F9-AC4A-E234705D48FC}">
      <dgm:prSet/>
      <dgm:spPr/>
      <dgm:t>
        <a:bodyPr/>
        <a:lstStyle/>
        <a:p>
          <a:endParaRPr lang="ru-RU"/>
        </a:p>
      </dgm:t>
    </dgm:pt>
    <dgm:pt modelId="{016AB318-E637-4C97-B59D-9257F23D9B41}" type="sibTrans" cxnId="{5F32F09F-39D5-48F9-AC4A-E234705D48FC}">
      <dgm:prSet/>
      <dgm:spPr/>
      <dgm:t>
        <a:bodyPr/>
        <a:lstStyle/>
        <a:p>
          <a:endParaRPr lang="ru-RU"/>
        </a:p>
      </dgm:t>
    </dgm:pt>
    <dgm:pt modelId="{1D6811CB-EEA5-4718-9419-1A1E7909FD5B}">
      <dgm:prSet/>
      <dgm:spPr/>
      <dgm:t>
        <a:bodyPr/>
        <a:lstStyle/>
        <a:p>
          <a:pPr rtl="0"/>
          <a:r>
            <a:rPr lang="ru-RU" dirty="0" smtClean="0"/>
            <a:t>дроссели </a:t>
          </a:r>
          <a:endParaRPr lang="ru-RU" dirty="0"/>
        </a:p>
      </dgm:t>
    </dgm:pt>
    <dgm:pt modelId="{58E4A088-E15C-4C83-887D-C40347869412}" type="parTrans" cxnId="{5F122690-F499-477E-AAE0-B26A2416E015}">
      <dgm:prSet/>
      <dgm:spPr/>
      <dgm:t>
        <a:bodyPr/>
        <a:lstStyle/>
        <a:p>
          <a:endParaRPr lang="ru-RU"/>
        </a:p>
      </dgm:t>
    </dgm:pt>
    <dgm:pt modelId="{1C72C397-7451-4238-AA4D-C931E97E18FB}" type="sibTrans" cxnId="{5F122690-F499-477E-AAE0-B26A2416E015}">
      <dgm:prSet/>
      <dgm:spPr/>
      <dgm:t>
        <a:bodyPr/>
        <a:lstStyle/>
        <a:p>
          <a:endParaRPr lang="ru-RU"/>
        </a:p>
      </dgm:t>
    </dgm:pt>
    <dgm:pt modelId="{10D64782-9AFB-4BC9-8144-A01EB2B07B36}">
      <dgm:prSet/>
      <dgm:spPr/>
      <dgm:t>
        <a:bodyPr/>
        <a:lstStyle/>
        <a:p>
          <a:pPr rtl="0"/>
          <a:r>
            <a:rPr lang="ru-RU" dirty="0" smtClean="0"/>
            <a:t>регуляторы потока рабочей жидкости. </a:t>
          </a:r>
          <a:endParaRPr lang="ru-RU" dirty="0"/>
        </a:p>
      </dgm:t>
    </dgm:pt>
    <dgm:pt modelId="{76E361BA-4B45-43E3-BB3D-5EDAF3CC029B}" type="parTrans" cxnId="{965DF7A7-D625-4CA5-8C07-3FE6A423E130}">
      <dgm:prSet/>
      <dgm:spPr/>
      <dgm:t>
        <a:bodyPr/>
        <a:lstStyle/>
        <a:p>
          <a:endParaRPr lang="ru-RU"/>
        </a:p>
      </dgm:t>
    </dgm:pt>
    <dgm:pt modelId="{0F152FC7-82BC-4D8C-9D29-F32DA1403CDB}" type="sibTrans" cxnId="{965DF7A7-D625-4CA5-8C07-3FE6A423E130}">
      <dgm:prSet/>
      <dgm:spPr/>
      <dgm:t>
        <a:bodyPr/>
        <a:lstStyle/>
        <a:p>
          <a:endParaRPr lang="ru-RU"/>
        </a:p>
      </dgm:t>
    </dgm:pt>
    <dgm:pt modelId="{8019B584-AEC2-45C6-BEFB-249686851B26}" type="pres">
      <dgm:prSet presAssocID="{50ED7949-C986-49E5-92DD-A45DAC66C359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1D8C57A-F894-45FA-AB93-3026A8AAD4B2}" type="pres">
      <dgm:prSet presAssocID="{CB958DFB-1FDB-46E9-881E-9B0E6579F101}" presName="root1" presStyleCnt="0"/>
      <dgm:spPr/>
    </dgm:pt>
    <dgm:pt modelId="{CEB03C2E-49B7-4D1C-9CBB-6F7BE54DF94B}" type="pres">
      <dgm:prSet presAssocID="{CB958DFB-1FDB-46E9-881E-9B0E6579F101}" presName="LevelOneTextNode" presStyleLbl="node0" presStyleIdx="0" presStyleCnt="1" custScaleX="128954" custScaleY="12790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F6E3ADA-084E-4B80-B909-7B5AC169BB5F}" type="pres">
      <dgm:prSet presAssocID="{CB958DFB-1FDB-46E9-881E-9B0E6579F101}" presName="level2hierChild" presStyleCnt="0"/>
      <dgm:spPr/>
    </dgm:pt>
    <dgm:pt modelId="{71EAD9D3-5B13-4CAC-A95E-83366CF0EF47}" type="pres">
      <dgm:prSet presAssocID="{BC587032-918A-4C05-A701-6989F7CCFDDC}" presName="conn2-1" presStyleLbl="parChTrans1D2" presStyleIdx="0" presStyleCnt="4"/>
      <dgm:spPr/>
      <dgm:t>
        <a:bodyPr/>
        <a:lstStyle/>
        <a:p>
          <a:endParaRPr lang="ru-RU"/>
        </a:p>
      </dgm:t>
    </dgm:pt>
    <dgm:pt modelId="{76D6C395-DDE9-4A49-8819-77D7DC25FA17}" type="pres">
      <dgm:prSet presAssocID="{BC587032-918A-4C05-A701-6989F7CCFDDC}" presName="connTx" presStyleLbl="parChTrans1D2" presStyleIdx="0" presStyleCnt="4"/>
      <dgm:spPr/>
      <dgm:t>
        <a:bodyPr/>
        <a:lstStyle/>
        <a:p>
          <a:endParaRPr lang="ru-RU"/>
        </a:p>
      </dgm:t>
    </dgm:pt>
    <dgm:pt modelId="{208C1FD3-78D0-4FF8-9DA8-358E747FFBFC}" type="pres">
      <dgm:prSet presAssocID="{09B37ACC-2264-4073-AAC7-B7018E72E69D}" presName="root2" presStyleCnt="0"/>
      <dgm:spPr/>
    </dgm:pt>
    <dgm:pt modelId="{B43E470D-777C-48BF-B79F-2B720CEF56A2}" type="pres">
      <dgm:prSet presAssocID="{09B37ACC-2264-4073-AAC7-B7018E72E69D}" presName="LevelTwoTextNode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594A52E-107D-470F-9B99-E5ACBE1206E7}" type="pres">
      <dgm:prSet presAssocID="{09B37ACC-2264-4073-AAC7-B7018E72E69D}" presName="level3hierChild" presStyleCnt="0"/>
      <dgm:spPr/>
    </dgm:pt>
    <dgm:pt modelId="{0AB8C625-0FE8-4578-8803-75EBC6A080B7}" type="pres">
      <dgm:prSet presAssocID="{5EBC3F05-3ABA-4288-938B-DD76CAB055A1}" presName="conn2-1" presStyleLbl="parChTrans1D2" presStyleIdx="1" presStyleCnt="4"/>
      <dgm:spPr/>
      <dgm:t>
        <a:bodyPr/>
        <a:lstStyle/>
        <a:p>
          <a:endParaRPr lang="ru-RU"/>
        </a:p>
      </dgm:t>
    </dgm:pt>
    <dgm:pt modelId="{9CE6EED3-21C8-497C-925A-C84C67613E8D}" type="pres">
      <dgm:prSet presAssocID="{5EBC3F05-3ABA-4288-938B-DD76CAB055A1}" presName="connTx" presStyleLbl="parChTrans1D2" presStyleIdx="1" presStyleCnt="4"/>
      <dgm:spPr/>
      <dgm:t>
        <a:bodyPr/>
        <a:lstStyle/>
        <a:p>
          <a:endParaRPr lang="ru-RU"/>
        </a:p>
      </dgm:t>
    </dgm:pt>
    <dgm:pt modelId="{E434760F-D958-4572-AED6-9DBEE0D5EBD6}" type="pres">
      <dgm:prSet presAssocID="{219C7700-B1B9-4722-83A2-10C79ED7C6B5}" presName="root2" presStyleCnt="0"/>
      <dgm:spPr/>
    </dgm:pt>
    <dgm:pt modelId="{75F0DFC5-876A-4D88-9232-CA4B995A5726}" type="pres">
      <dgm:prSet presAssocID="{219C7700-B1B9-4722-83A2-10C79ED7C6B5}" presName="LevelTwoTextNode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7E484A0-26DC-4993-92DF-7B4915577356}" type="pres">
      <dgm:prSet presAssocID="{219C7700-B1B9-4722-83A2-10C79ED7C6B5}" presName="level3hierChild" presStyleCnt="0"/>
      <dgm:spPr/>
    </dgm:pt>
    <dgm:pt modelId="{2A432326-BFD6-4A42-86C3-E508FACC6774}" type="pres">
      <dgm:prSet presAssocID="{58E4A088-E15C-4C83-887D-C40347869412}" presName="conn2-1" presStyleLbl="parChTrans1D2" presStyleIdx="2" presStyleCnt="4"/>
      <dgm:spPr/>
      <dgm:t>
        <a:bodyPr/>
        <a:lstStyle/>
        <a:p>
          <a:endParaRPr lang="ru-RU"/>
        </a:p>
      </dgm:t>
    </dgm:pt>
    <dgm:pt modelId="{BFF13CBF-900E-4162-A1DD-830F0FEE1941}" type="pres">
      <dgm:prSet presAssocID="{58E4A088-E15C-4C83-887D-C40347869412}" presName="connTx" presStyleLbl="parChTrans1D2" presStyleIdx="2" presStyleCnt="4"/>
      <dgm:spPr/>
      <dgm:t>
        <a:bodyPr/>
        <a:lstStyle/>
        <a:p>
          <a:endParaRPr lang="ru-RU"/>
        </a:p>
      </dgm:t>
    </dgm:pt>
    <dgm:pt modelId="{ECA86A0F-C04F-4EBB-92D2-1F579B4AD2CC}" type="pres">
      <dgm:prSet presAssocID="{1D6811CB-EEA5-4718-9419-1A1E7909FD5B}" presName="root2" presStyleCnt="0"/>
      <dgm:spPr/>
    </dgm:pt>
    <dgm:pt modelId="{5675A026-0A52-44AD-8A93-84CD62AC5991}" type="pres">
      <dgm:prSet presAssocID="{1D6811CB-EEA5-4718-9419-1A1E7909FD5B}" presName="LevelTwoTextNode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D83C2F7-17E1-4EE4-AA8C-A1B0AF573456}" type="pres">
      <dgm:prSet presAssocID="{1D6811CB-EEA5-4718-9419-1A1E7909FD5B}" presName="level3hierChild" presStyleCnt="0"/>
      <dgm:spPr/>
    </dgm:pt>
    <dgm:pt modelId="{97FA6F62-26E5-4D94-BA57-8315BC585D34}" type="pres">
      <dgm:prSet presAssocID="{76E361BA-4B45-43E3-BB3D-5EDAF3CC029B}" presName="conn2-1" presStyleLbl="parChTrans1D2" presStyleIdx="3" presStyleCnt="4"/>
      <dgm:spPr/>
      <dgm:t>
        <a:bodyPr/>
        <a:lstStyle/>
        <a:p>
          <a:endParaRPr lang="ru-RU"/>
        </a:p>
      </dgm:t>
    </dgm:pt>
    <dgm:pt modelId="{B3717559-3C32-4429-9FD6-97C04A61CE7A}" type="pres">
      <dgm:prSet presAssocID="{76E361BA-4B45-43E3-BB3D-5EDAF3CC029B}" presName="connTx" presStyleLbl="parChTrans1D2" presStyleIdx="3" presStyleCnt="4"/>
      <dgm:spPr/>
      <dgm:t>
        <a:bodyPr/>
        <a:lstStyle/>
        <a:p>
          <a:endParaRPr lang="ru-RU"/>
        </a:p>
      </dgm:t>
    </dgm:pt>
    <dgm:pt modelId="{69C50060-6991-4FE9-950F-5C0DBE071873}" type="pres">
      <dgm:prSet presAssocID="{10D64782-9AFB-4BC9-8144-A01EB2B07B36}" presName="root2" presStyleCnt="0"/>
      <dgm:spPr/>
    </dgm:pt>
    <dgm:pt modelId="{CCC54AAF-F737-44C9-B5F5-262F0EC9A89E}" type="pres">
      <dgm:prSet presAssocID="{10D64782-9AFB-4BC9-8144-A01EB2B07B36}" presName="LevelTwoTextNode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16A55C2-F37A-47FA-A3E5-2A18D2C4C0DA}" type="pres">
      <dgm:prSet presAssocID="{10D64782-9AFB-4BC9-8144-A01EB2B07B36}" presName="level3hierChild" presStyleCnt="0"/>
      <dgm:spPr/>
    </dgm:pt>
  </dgm:ptLst>
  <dgm:cxnLst>
    <dgm:cxn modelId="{4D493E4B-6FC5-4208-9CFD-B7B8B7FF80A7}" type="presOf" srcId="{BC587032-918A-4C05-A701-6989F7CCFDDC}" destId="{76D6C395-DDE9-4A49-8819-77D7DC25FA17}" srcOrd="1" destOrd="0" presId="urn:microsoft.com/office/officeart/2005/8/layout/hierarchy2"/>
    <dgm:cxn modelId="{52A35F88-ABDA-4A4C-9889-A33333A6DD85}" type="presOf" srcId="{1D6811CB-EEA5-4718-9419-1A1E7909FD5B}" destId="{5675A026-0A52-44AD-8A93-84CD62AC5991}" srcOrd="0" destOrd="0" presId="urn:microsoft.com/office/officeart/2005/8/layout/hierarchy2"/>
    <dgm:cxn modelId="{B9A523CE-845E-499A-AE8C-53FE06D7F472}" type="presOf" srcId="{09B37ACC-2264-4073-AAC7-B7018E72E69D}" destId="{B43E470D-777C-48BF-B79F-2B720CEF56A2}" srcOrd="0" destOrd="0" presId="urn:microsoft.com/office/officeart/2005/8/layout/hierarchy2"/>
    <dgm:cxn modelId="{658F2DA7-E4E0-4AEB-A8EF-759037A53009}" srcId="{CB958DFB-1FDB-46E9-881E-9B0E6579F101}" destId="{09B37ACC-2264-4073-AAC7-B7018E72E69D}" srcOrd="0" destOrd="0" parTransId="{BC587032-918A-4C05-A701-6989F7CCFDDC}" sibTransId="{C9E71320-FFF6-4EA9-A69F-FC52E0148986}"/>
    <dgm:cxn modelId="{F2791D6B-538A-4153-BBA9-3EB69564F7B6}" type="presOf" srcId="{CB958DFB-1FDB-46E9-881E-9B0E6579F101}" destId="{CEB03C2E-49B7-4D1C-9CBB-6F7BE54DF94B}" srcOrd="0" destOrd="0" presId="urn:microsoft.com/office/officeart/2005/8/layout/hierarchy2"/>
    <dgm:cxn modelId="{9ECE3BC4-6001-435E-90A3-3C839E758BF4}" type="presOf" srcId="{58E4A088-E15C-4C83-887D-C40347869412}" destId="{BFF13CBF-900E-4162-A1DD-830F0FEE1941}" srcOrd="1" destOrd="0" presId="urn:microsoft.com/office/officeart/2005/8/layout/hierarchy2"/>
    <dgm:cxn modelId="{389F93EE-76FC-46BE-A283-27C7109576AA}" type="presOf" srcId="{10D64782-9AFB-4BC9-8144-A01EB2B07B36}" destId="{CCC54AAF-F737-44C9-B5F5-262F0EC9A89E}" srcOrd="0" destOrd="0" presId="urn:microsoft.com/office/officeart/2005/8/layout/hierarchy2"/>
    <dgm:cxn modelId="{1318EF05-8AD9-4058-97E5-5B2BADA19B23}" type="presOf" srcId="{219C7700-B1B9-4722-83A2-10C79ED7C6B5}" destId="{75F0DFC5-876A-4D88-9232-CA4B995A5726}" srcOrd="0" destOrd="0" presId="urn:microsoft.com/office/officeart/2005/8/layout/hierarchy2"/>
    <dgm:cxn modelId="{D743E464-E0FC-41D9-83C3-B8060A9A974F}" type="presOf" srcId="{BC587032-918A-4C05-A701-6989F7CCFDDC}" destId="{71EAD9D3-5B13-4CAC-A95E-83366CF0EF47}" srcOrd="0" destOrd="0" presId="urn:microsoft.com/office/officeart/2005/8/layout/hierarchy2"/>
    <dgm:cxn modelId="{5F32F09F-39D5-48F9-AC4A-E234705D48FC}" srcId="{CB958DFB-1FDB-46E9-881E-9B0E6579F101}" destId="{219C7700-B1B9-4722-83A2-10C79ED7C6B5}" srcOrd="1" destOrd="0" parTransId="{5EBC3F05-3ABA-4288-938B-DD76CAB055A1}" sibTransId="{016AB318-E637-4C97-B59D-9257F23D9B41}"/>
    <dgm:cxn modelId="{7E20C5AB-4B74-4010-B436-D4D550CA976A}" type="presOf" srcId="{58E4A088-E15C-4C83-887D-C40347869412}" destId="{2A432326-BFD6-4A42-86C3-E508FACC6774}" srcOrd="0" destOrd="0" presId="urn:microsoft.com/office/officeart/2005/8/layout/hierarchy2"/>
    <dgm:cxn modelId="{6D3FE9E1-9CC1-41B2-9A30-AF739DB8F127}" type="presOf" srcId="{5EBC3F05-3ABA-4288-938B-DD76CAB055A1}" destId="{0AB8C625-0FE8-4578-8803-75EBC6A080B7}" srcOrd="0" destOrd="0" presId="urn:microsoft.com/office/officeart/2005/8/layout/hierarchy2"/>
    <dgm:cxn modelId="{E5E264BB-284C-4C39-B261-65E17BFA48A2}" srcId="{50ED7949-C986-49E5-92DD-A45DAC66C359}" destId="{CB958DFB-1FDB-46E9-881E-9B0E6579F101}" srcOrd="0" destOrd="0" parTransId="{BF640395-C136-47CB-81D0-C324E62C1D92}" sibTransId="{FEE85D5B-719A-4D93-B3D5-F010AE0C6B50}"/>
    <dgm:cxn modelId="{513BC29A-5B46-4537-AC11-AEA963EBEBE8}" type="presOf" srcId="{5EBC3F05-3ABA-4288-938B-DD76CAB055A1}" destId="{9CE6EED3-21C8-497C-925A-C84C67613E8D}" srcOrd="1" destOrd="0" presId="urn:microsoft.com/office/officeart/2005/8/layout/hierarchy2"/>
    <dgm:cxn modelId="{56997257-5A93-4813-85C0-0E49AF8A791E}" type="presOf" srcId="{50ED7949-C986-49E5-92DD-A45DAC66C359}" destId="{8019B584-AEC2-45C6-BEFB-249686851B26}" srcOrd="0" destOrd="0" presId="urn:microsoft.com/office/officeart/2005/8/layout/hierarchy2"/>
    <dgm:cxn modelId="{965DF7A7-D625-4CA5-8C07-3FE6A423E130}" srcId="{CB958DFB-1FDB-46E9-881E-9B0E6579F101}" destId="{10D64782-9AFB-4BC9-8144-A01EB2B07B36}" srcOrd="3" destOrd="0" parTransId="{76E361BA-4B45-43E3-BB3D-5EDAF3CC029B}" sibTransId="{0F152FC7-82BC-4D8C-9D29-F32DA1403CDB}"/>
    <dgm:cxn modelId="{5F122690-F499-477E-AAE0-B26A2416E015}" srcId="{CB958DFB-1FDB-46E9-881E-9B0E6579F101}" destId="{1D6811CB-EEA5-4718-9419-1A1E7909FD5B}" srcOrd="2" destOrd="0" parTransId="{58E4A088-E15C-4C83-887D-C40347869412}" sibTransId="{1C72C397-7451-4238-AA4D-C931E97E18FB}"/>
    <dgm:cxn modelId="{3780C6A4-F3B2-4B5B-995C-1D62336B9876}" type="presOf" srcId="{76E361BA-4B45-43E3-BB3D-5EDAF3CC029B}" destId="{97FA6F62-26E5-4D94-BA57-8315BC585D34}" srcOrd="0" destOrd="0" presId="urn:microsoft.com/office/officeart/2005/8/layout/hierarchy2"/>
    <dgm:cxn modelId="{9C09959B-061E-4D2B-B8F7-6DC82EC51971}" type="presOf" srcId="{76E361BA-4B45-43E3-BB3D-5EDAF3CC029B}" destId="{B3717559-3C32-4429-9FD6-97C04A61CE7A}" srcOrd="1" destOrd="0" presId="urn:microsoft.com/office/officeart/2005/8/layout/hierarchy2"/>
    <dgm:cxn modelId="{9FA798FC-1A75-4E68-9B45-4058DA88B3CA}" type="presParOf" srcId="{8019B584-AEC2-45C6-BEFB-249686851B26}" destId="{41D8C57A-F894-45FA-AB93-3026A8AAD4B2}" srcOrd="0" destOrd="0" presId="urn:microsoft.com/office/officeart/2005/8/layout/hierarchy2"/>
    <dgm:cxn modelId="{CD978041-1336-4FE3-B6AA-44DFEAB7DA63}" type="presParOf" srcId="{41D8C57A-F894-45FA-AB93-3026A8AAD4B2}" destId="{CEB03C2E-49B7-4D1C-9CBB-6F7BE54DF94B}" srcOrd="0" destOrd="0" presId="urn:microsoft.com/office/officeart/2005/8/layout/hierarchy2"/>
    <dgm:cxn modelId="{BDF8D0A9-CA0A-4AE6-BF54-4D87869D32F7}" type="presParOf" srcId="{41D8C57A-F894-45FA-AB93-3026A8AAD4B2}" destId="{0F6E3ADA-084E-4B80-B909-7B5AC169BB5F}" srcOrd="1" destOrd="0" presId="urn:microsoft.com/office/officeart/2005/8/layout/hierarchy2"/>
    <dgm:cxn modelId="{789825E7-7CDD-4F5F-922A-2058977CF286}" type="presParOf" srcId="{0F6E3ADA-084E-4B80-B909-7B5AC169BB5F}" destId="{71EAD9D3-5B13-4CAC-A95E-83366CF0EF47}" srcOrd="0" destOrd="0" presId="urn:microsoft.com/office/officeart/2005/8/layout/hierarchy2"/>
    <dgm:cxn modelId="{A6516616-F10D-4B92-9BAC-15528ABF5E8A}" type="presParOf" srcId="{71EAD9D3-5B13-4CAC-A95E-83366CF0EF47}" destId="{76D6C395-DDE9-4A49-8819-77D7DC25FA17}" srcOrd="0" destOrd="0" presId="urn:microsoft.com/office/officeart/2005/8/layout/hierarchy2"/>
    <dgm:cxn modelId="{BCCDF52F-FDA7-4E37-8727-2B5E72AF81B5}" type="presParOf" srcId="{0F6E3ADA-084E-4B80-B909-7B5AC169BB5F}" destId="{208C1FD3-78D0-4FF8-9DA8-358E747FFBFC}" srcOrd="1" destOrd="0" presId="urn:microsoft.com/office/officeart/2005/8/layout/hierarchy2"/>
    <dgm:cxn modelId="{B226BC31-C5F9-4520-B6B8-7D13E0A50364}" type="presParOf" srcId="{208C1FD3-78D0-4FF8-9DA8-358E747FFBFC}" destId="{B43E470D-777C-48BF-B79F-2B720CEF56A2}" srcOrd="0" destOrd="0" presId="urn:microsoft.com/office/officeart/2005/8/layout/hierarchy2"/>
    <dgm:cxn modelId="{73A2A889-899C-4A0F-9C27-3A63341D210E}" type="presParOf" srcId="{208C1FD3-78D0-4FF8-9DA8-358E747FFBFC}" destId="{4594A52E-107D-470F-9B99-E5ACBE1206E7}" srcOrd="1" destOrd="0" presId="urn:microsoft.com/office/officeart/2005/8/layout/hierarchy2"/>
    <dgm:cxn modelId="{C681DD60-DE29-4584-960C-4C60FD2C06BA}" type="presParOf" srcId="{0F6E3ADA-084E-4B80-B909-7B5AC169BB5F}" destId="{0AB8C625-0FE8-4578-8803-75EBC6A080B7}" srcOrd="2" destOrd="0" presId="urn:microsoft.com/office/officeart/2005/8/layout/hierarchy2"/>
    <dgm:cxn modelId="{BDE77C7A-E9EE-4C62-BDCC-63957D09C582}" type="presParOf" srcId="{0AB8C625-0FE8-4578-8803-75EBC6A080B7}" destId="{9CE6EED3-21C8-497C-925A-C84C67613E8D}" srcOrd="0" destOrd="0" presId="urn:microsoft.com/office/officeart/2005/8/layout/hierarchy2"/>
    <dgm:cxn modelId="{44F2D9C6-87FD-495E-B626-8F349F37EEB9}" type="presParOf" srcId="{0F6E3ADA-084E-4B80-B909-7B5AC169BB5F}" destId="{E434760F-D958-4572-AED6-9DBEE0D5EBD6}" srcOrd="3" destOrd="0" presId="urn:microsoft.com/office/officeart/2005/8/layout/hierarchy2"/>
    <dgm:cxn modelId="{36850EF2-6E7C-4D52-AA7E-39DE2FD6C5BC}" type="presParOf" srcId="{E434760F-D958-4572-AED6-9DBEE0D5EBD6}" destId="{75F0DFC5-876A-4D88-9232-CA4B995A5726}" srcOrd="0" destOrd="0" presId="urn:microsoft.com/office/officeart/2005/8/layout/hierarchy2"/>
    <dgm:cxn modelId="{3CA5D70B-11DE-4B11-8A12-75FCF792B85B}" type="presParOf" srcId="{E434760F-D958-4572-AED6-9DBEE0D5EBD6}" destId="{27E484A0-26DC-4993-92DF-7B4915577356}" srcOrd="1" destOrd="0" presId="urn:microsoft.com/office/officeart/2005/8/layout/hierarchy2"/>
    <dgm:cxn modelId="{31069E89-764B-4DBB-A240-A388404E6672}" type="presParOf" srcId="{0F6E3ADA-084E-4B80-B909-7B5AC169BB5F}" destId="{2A432326-BFD6-4A42-86C3-E508FACC6774}" srcOrd="4" destOrd="0" presId="urn:microsoft.com/office/officeart/2005/8/layout/hierarchy2"/>
    <dgm:cxn modelId="{A5E0CD5F-6722-46FA-9B4B-112C217F34E6}" type="presParOf" srcId="{2A432326-BFD6-4A42-86C3-E508FACC6774}" destId="{BFF13CBF-900E-4162-A1DD-830F0FEE1941}" srcOrd="0" destOrd="0" presId="urn:microsoft.com/office/officeart/2005/8/layout/hierarchy2"/>
    <dgm:cxn modelId="{C7BADC7C-2A5F-4308-8937-EF7E4BA19441}" type="presParOf" srcId="{0F6E3ADA-084E-4B80-B909-7B5AC169BB5F}" destId="{ECA86A0F-C04F-4EBB-92D2-1F579B4AD2CC}" srcOrd="5" destOrd="0" presId="urn:microsoft.com/office/officeart/2005/8/layout/hierarchy2"/>
    <dgm:cxn modelId="{4163AF3A-081F-4B66-9347-51DE8112CB33}" type="presParOf" srcId="{ECA86A0F-C04F-4EBB-92D2-1F579B4AD2CC}" destId="{5675A026-0A52-44AD-8A93-84CD62AC5991}" srcOrd="0" destOrd="0" presId="urn:microsoft.com/office/officeart/2005/8/layout/hierarchy2"/>
    <dgm:cxn modelId="{F1B44B52-1936-45C7-8BFA-31CBC105E99F}" type="presParOf" srcId="{ECA86A0F-C04F-4EBB-92D2-1F579B4AD2CC}" destId="{CD83C2F7-17E1-4EE4-AA8C-A1B0AF573456}" srcOrd="1" destOrd="0" presId="urn:microsoft.com/office/officeart/2005/8/layout/hierarchy2"/>
    <dgm:cxn modelId="{8C72E851-812E-4475-8259-9E608C0FBCCE}" type="presParOf" srcId="{0F6E3ADA-084E-4B80-B909-7B5AC169BB5F}" destId="{97FA6F62-26E5-4D94-BA57-8315BC585D34}" srcOrd="6" destOrd="0" presId="urn:microsoft.com/office/officeart/2005/8/layout/hierarchy2"/>
    <dgm:cxn modelId="{5E3EC907-E4E1-4B12-A7B1-FBE3D4C6DD63}" type="presParOf" srcId="{97FA6F62-26E5-4D94-BA57-8315BC585D34}" destId="{B3717559-3C32-4429-9FD6-97C04A61CE7A}" srcOrd="0" destOrd="0" presId="urn:microsoft.com/office/officeart/2005/8/layout/hierarchy2"/>
    <dgm:cxn modelId="{F869D74E-1FB3-46F4-ACE7-8C46C73C2292}" type="presParOf" srcId="{0F6E3ADA-084E-4B80-B909-7B5AC169BB5F}" destId="{69C50060-6991-4FE9-950F-5C0DBE071873}" srcOrd="7" destOrd="0" presId="urn:microsoft.com/office/officeart/2005/8/layout/hierarchy2"/>
    <dgm:cxn modelId="{37918395-3A73-4422-BE31-D16EBAE974A2}" type="presParOf" srcId="{69C50060-6991-4FE9-950F-5C0DBE071873}" destId="{CCC54AAF-F737-44C9-B5F5-262F0EC9A89E}" srcOrd="0" destOrd="0" presId="urn:microsoft.com/office/officeart/2005/8/layout/hierarchy2"/>
    <dgm:cxn modelId="{81285588-47B9-48F6-BF95-5755D2F529D8}" type="presParOf" srcId="{69C50060-6991-4FE9-950F-5C0DBE071873}" destId="{E16A55C2-F37A-47FA-A3E5-2A18D2C4C0DA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2707944-4907-48B2-B217-D4013F457681}" type="doc">
      <dgm:prSet loTypeId="urn:microsoft.com/office/officeart/2005/8/layout/hProcess9" loCatId="process" qsTypeId="urn:microsoft.com/office/officeart/2005/8/quickstyle/simple1" qsCatId="simple" csTypeId="urn:microsoft.com/office/officeart/2005/8/colors/colorful3" csCatId="colorful"/>
      <dgm:spPr/>
      <dgm:t>
        <a:bodyPr/>
        <a:lstStyle/>
        <a:p>
          <a:endParaRPr lang="ru-RU"/>
        </a:p>
      </dgm:t>
    </dgm:pt>
    <dgm:pt modelId="{74E1526F-46F5-4A4E-960C-972DCFA5CCD0}">
      <dgm:prSet custT="1"/>
      <dgm:spPr/>
      <dgm:t>
        <a:bodyPr/>
        <a:lstStyle/>
        <a:p>
          <a:pPr rtl="0"/>
          <a:r>
            <a:rPr lang="ru-RU" sz="2000" b="1" dirty="0" smtClean="0"/>
            <a:t>Напорным</a:t>
          </a:r>
          <a:r>
            <a:rPr lang="ru-RU" sz="2000" dirty="0" smtClean="0"/>
            <a:t> называется </a:t>
          </a:r>
          <a:r>
            <a:rPr lang="ru-RU" sz="2000" dirty="0" err="1" smtClean="0"/>
            <a:t>гидроклапан</a:t>
          </a:r>
          <a:r>
            <a:rPr lang="ru-RU" sz="2000" dirty="0" smtClean="0"/>
            <a:t>, предназначенный для ограничения давления в соединяемом с ним трубопроводе гидросистемы. </a:t>
          </a:r>
          <a:endParaRPr lang="ru-RU" sz="2000" dirty="0"/>
        </a:p>
      </dgm:t>
    </dgm:pt>
    <dgm:pt modelId="{D1686A72-33A1-480F-ABBB-3F7C4F11C4B8}" type="parTrans" cxnId="{93541AE0-4FD4-4445-90F7-07719C72F2C8}">
      <dgm:prSet/>
      <dgm:spPr/>
      <dgm:t>
        <a:bodyPr/>
        <a:lstStyle/>
        <a:p>
          <a:endParaRPr lang="ru-RU"/>
        </a:p>
      </dgm:t>
    </dgm:pt>
    <dgm:pt modelId="{AAA8630E-DEA3-4206-A3C3-EB61E1242323}" type="sibTrans" cxnId="{93541AE0-4FD4-4445-90F7-07719C72F2C8}">
      <dgm:prSet/>
      <dgm:spPr/>
      <dgm:t>
        <a:bodyPr/>
        <a:lstStyle/>
        <a:p>
          <a:endParaRPr lang="ru-RU"/>
        </a:p>
      </dgm:t>
    </dgm:pt>
    <dgm:pt modelId="{93B49E9B-0433-47C2-92C4-BC5DD1E535F2}">
      <dgm:prSet custT="1"/>
      <dgm:spPr/>
      <dgm:t>
        <a:bodyPr/>
        <a:lstStyle/>
        <a:p>
          <a:pPr rtl="0"/>
          <a:r>
            <a:rPr lang="ru-RU" sz="1800" dirty="0" smtClean="0"/>
            <a:t>Если напорный </a:t>
          </a:r>
          <a:r>
            <a:rPr lang="ru-RU" sz="1800" dirty="0" err="1" smtClean="0"/>
            <a:t>гидроклапан</a:t>
          </a:r>
          <a:r>
            <a:rPr lang="ru-RU" sz="1800" dirty="0" smtClean="0"/>
            <a:t> служит для предохранения гидросистемы от давления, превышающего допустимое, то он называется </a:t>
          </a:r>
          <a:r>
            <a:rPr lang="ru-RU" sz="1800" b="1" dirty="0" smtClean="0"/>
            <a:t>предохранительным</a:t>
          </a:r>
          <a:r>
            <a:rPr lang="ru-RU" sz="1800" dirty="0" smtClean="0"/>
            <a:t>.</a:t>
          </a:r>
          <a:endParaRPr lang="ru-RU" sz="1800" dirty="0"/>
        </a:p>
      </dgm:t>
    </dgm:pt>
    <dgm:pt modelId="{89273001-E762-4266-A331-544D9DD8BF74}" type="parTrans" cxnId="{65F72328-AD9C-41D9-B3C0-975F3E55989E}">
      <dgm:prSet/>
      <dgm:spPr/>
      <dgm:t>
        <a:bodyPr/>
        <a:lstStyle/>
        <a:p>
          <a:endParaRPr lang="ru-RU"/>
        </a:p>
      </dgm:t>
    </dgm:pt>
    <dgm:pt modelId="{905D8AE7-7BE0-48D9-A639-4FA52701F12A}" type="sibTrans" cxnId="{65F72328-AD9C-41D9-B3C0-975F3E55989E}">
      <dgm:prSet/>
      <dgm:spPr/>
      <dgm:t>
        <a:bodyPr/>
        <a:lstStyle/>
        <a:p>
          <a:endParaRPr lang="ru-RU"/>
        </a:p>
      </dgm:t>
    </dgm:pt>
    <dgm:pt modelId="{D06A8641-AFDB-40CF-9C03-AB8B1DEE1ECF}" type="pres">
      <dgm:prSet presAssocID="{02707944-4907-48B2-B217-D4013F457681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942B2EA-1224-4E74-AFD0-FDBCC261DBE9}" type="pres">
      <dgm:prSet presAssocID="{02707944-4907-48B2-B217-D4013F457681}" presName="arrow" presStyleLbl="bgShp" presStyleIdx="0" presStyleCnt="1"/>
      <dgm:spPr/>
    </dgm:pt>
    <dgm:pt modelId="{B7FBB966-0166-4C18-9341-38870F89AEEF}" type="pres">
      <dgm:prSet presAssocID="{02707944-4907-48B2-B217-D4013F457681}" presName="linearProcess" presStyleCnt="0"/>
      <dgm:spPr/>
    </dgm:pt>
    <dgm:pt modelId="{5D1C2D26-3B65-4F0F-8329-4D3B686BD130}" type="pres">
      <dgm:prSet presAssocID="{74E1526F-46F5-4A4E-960C-972DCFA5CCD0}" presName="text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C6F5BCE-F960-4809-9A80-9933008B4F0A}" type="pres">
      <dgm:prSet presAssocID="{AAA8630E-DEA3-4206-A3C3-EB61E1242323}" presName="sibTrans" presStyleCnt="0"/>
      <dgm:spPr/>
    </dgm:pt>
    <dgm:pt modelId="{C7BAE685-AABE-4EDE-8032-5069A998F29C}" type="pres">
      <dgm:prSet presAssocID="{93B49E9B-0433-47C2-92C4-BC5DD1E535F2}" presName="text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13AE6CB-CCF0-467A-848C-CBA01AF0CBAC}" type="presOf" srcId="{93B49E9B-0433-47C2-92C4-BC5DD1E535F2}" destId="{C7BAE685-AABE-4EDE-8032-5069A998F29C}" srcOrd="0" destOrd="0" presId="urn:microsoft.com/office/officeart/2005/8/layout/hProcess9"/>
    <dgm:cxn modelId="{D1E262DA-3958-4D5A-BB0D-B9B04D3262EE}" type="presOf" srcId="{74E1526F-46F5-4A4E-960C-972DCFA5CCD0}" destId="{5D1C2D26-3B65-4F0F-8329-4D3B686BD130}" srcOrd="0" destOrd="0" presId="urn:microsoft.com/office/officeart/2005/8/layout/hProcess9"/>
    <dgm:cxn modelId="{65F72328-AD9C-41D9-B3C0-975F3E55989E}" srcId="{02707944-4907-48B2-B217-D4013F457681}" destId="{93B49E9B-0433-47C2-92C4-BC5DD1E535F2}" srcOrd="1" destOrd="0" parTransId="{89273001-E762-4266-A331-544D9DD8BF74}" sibTransId="{905D8AE7-7BE0-48D9-A639-4FA52701F12A}"/>
    <dgm:cxn modelId="{93541AE0-4FD4-4445-90F7-07719C72F2C8}" srcId="{02707944-4907-48B2-B217-D4013F457681}" destId="{74E1526F-46F5-4A4E-960C-972DCFA5CCD0}" srcOrd="0" destOrd="0" parTransId="{D1686A72-33A1-480F-ABBB-3F7C4F11C4B8}" sibTransId="{AAA8630E-DEA3-4206-A3C3-EB61E1242323}"/>
    <dgm:cxn modelId="{CEDF38C1-015D-43D8-9A4C-728D959B463E}" type="presOf" srcId="{02707944-4907-48B2-B217-D4013F457681}" destId="{D06A8641-AFDB-40CF-9C03-AB8B1DEE1ECF}" srcOrd="0" destOrd="0" presId="urn:microsoft.com/office/officeart/2005/8/layout/hProcess9"/>
    <dgm:cxn modelId="{F136098F-BDCD-42A8-A562-72F33CEA84DA}" type="presParOf" srcId="{D06A8641-AFDB-40CF-9C03-AB8B1DEE1ECF}" destId="{D942B2EA-1224-4E74-AFD0-FDBCC261DBE9}" srcOrd="0" destOrd="0" presId="urn:microsoft.com/office/officeart/2005/8/layout/hProcess9"/>
    <dgm:cxn modelId="{0AEFB037-F068-4F7F-B739-1FBC9B1F8BF0}" type="presParOf" srcId="{D06A8641-AFDB-40CF-9C03-AB8B1DEE1ECF}" destId="{B7FBB966-0166-4C18-9341-38870F89AEEF}" srcOrd="1" destOrd="0" presId="urn:microsoft.com/office/officeart/2005/8/layout/hProcess9"/>
    <dgm:cxn modelId="{73B0B529-F14B-4AE7-B835-DE99A6A1BDD4}" type="presParOf" srcId="{B7FBB966-0166-4C18-9341-38870F89AEEF}" destId="{5D1C2D26-3B65-4F0F-8329-4D3B686BD130}" srcOrd="0" destOrd="0" presId="urn:microsoft.com/office/officeart/2005/8/layout/hProcess9"/>
    <dgm:cxn modelId="{C93A50B7-1375-4F8F-BBFD-D85DFAF7E81D}" type="presParOf" srcId="{B7FBB966-0166-4C18-9341-38870F89AEEF}" destId="{4C6F5BCE-F960-4809-9A80-9933008B4F0A}" srcOrd="1" destOrd="0" presId="urn:microsoft.com/office/officeart/2005/8/layout/hProcess9"/>
    <dgm:cxn modelId="{5249D23D-5079-4817-9B4D-BA010A4FDF3C}" type="presParOf" srcId="{B7FBB966-0166-4C18-9341-38870F89AEEF}" destId="{C7BAE685-AABE-4EDE-8032-5069A998F29C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311885B-4F4B-4962-836B-5818C261E6F0}" type="doc">
      <dgm:prSet loTypeId="urn:microsoft.com/office/officeart/2005/8/layout/target3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59EFA958-5F99-442E-8DF1-5421760C4A23}">
      <dgm:prSet custT="1"/>
      <dgm:spPr/>
      <dgm:t>
        <a:bodyPr/>
        <a:lstStyle/>
        <a:p>
          <a:pPr rtl="0"/>
          <a:r>
            <a:rPr lang="ru-RU" sz="2800" dirty="0" err="1" smtClean="0"/>
            <a:t>Гидроклапан</a:t>
          </a:r>
          <a:r>
            <a:rPr lang="ru-RU" sz="2800" dirty="0" smtClean="0"/>
            <a:t>, служащий для поддержания заданного давления путем непрерывного слива части рабочей жидкости во время работы, называется </a:t>
          </a:r>
          <a:r>
            <a:rPr lang="ru-RU" sz="2800" b="1" dirty="0" smtClean="0">
              <a:solidFill>
                <a:srgbClr val="FF0000"/>
              </a:solidFill>
            </a:rPr>
            <a:t>переливным.</a:t>
          </a:r>
          <a:endParaRPr lang="ru-RU" sz="2800" b="1" dirty="0">
            <a:solidFill>
              <a:srgbClr val="FF0000"/>
            </a:solidFill>
          </a:endParaRPr>
        </a:p>
      </dgm:t>
    </dgm:pt>
    <dgm:pt modelId="{EC81A18A-2973-410C-BADA-DF5CDD65F9C1}" type="parTrans" cxnId="{A4D22E67-BF62-4320-9393-6A8E87DAFE9F}">
      <dgm:prSet/>
      <dgm:spPr/>
      <dgm:t>
        <a:bodyPr/>
        <a:lstStyle/>
        <a:p>
          <a:endParaRPr lang="ru-RU"/>
        </a:p>
      </dgm:t>
    </dgm:pt>
    <dgm:pt modelId="{233C2C14-6C07-4831-A000-A968CAF89104}" type="sibTrans" cxnId="{A4D22E67-BF62-4320-9393-6A8E87DAFE9F}">
      <dgm:prSet/>
      <dgm:spPr/>
      <dgm:t>
        <a:bodyPr/>
        <a:lstStyle/>
        <a:p>
          <a:endParaRPr lang="ru-RU"/>
        </a:p>
      </dgm:t>
    </dgm:pt>
    <dgm:pt modelId="{7F239C95-FCE8-41D5-BB75-039C175DCEB4}" type="pres">
      <dgm:prSet presAssocID="{E311885B-4F4B-4962-836B-5818C261E6F0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AF6B20A-8A85-467A-9532-E0B9355BD9C1}" type="pres">
      <dgm:prSet presAssocID="{59EFA958-5F99-442E-8DF1-5421760C4A23}" presName="circle1" presStyleLbl="node1" presStyleIdx="0" presStyleCnt="1"/>
      <dgm:spPr/>
    </dgm:pt>
    <dgm:pt modelId="{C2BD7D1E-7A5C-4122-A51A-E92D4C5A0E68}" type="pres">
      <dgm:prSet presAssocID="{59EFA958-5F99-442E-8DF1-5421760C4A23}" presName="space" presStyleCnt="0"/>
      <dgm:spPr/>
    </dgm:pt>
    <dgm:pt modelId="{D6AA7813-5938-4C2D-A5E0-9BDF81F60AC2}" type="pres">
      <dgm:prSet presAssocID="{59EFA958-5F99-442E-8DF1-5421760C4A23}" presName="rect1" presStyleLbl="alignAcc1" presStyleIdx="0" presStyleCnt="1"/>
      <dgm:spPr/>
      <dgm:t>
        <a:bodyPr/>
        <a:lstStyle/>
        <a:p>
          <a:endParaRPr lang="ru-RU"/>
        </a:p>
      </dgm:t>
    </dgm:pt>
    <dgm:pt modelId="{FB605945-D3AE-429E-9957-72076899559A}" type="pres">
      <dgm:prSet presAssocID="{59EFA958-5F99-442E-8DF1-5421760C4A23}" presName="rect1ParTxNoCh" presStyleLbl="alignAcc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EC95898-BD2C-4DB8-82DB-AE157A2F6AA7}" type="presOf" srcId="{59EFA958-5F99-442E-8DF1-5421760C4A23}" destId="{FB605945-D3AE-429E-9957-72076899559A}" srcOrd="1" destOrd="0" presId="urn:microsoft.com/office/officeart/2005/8/layout/target3"/>
    <dgm:cxn modelId="{A4D22E67-BF62-4320-9393-6A8E87DAFE9F}" srcId="{E311885B-4F4B-4962-836B-5818C261E6F0}" destId="{59EFA958-5F99-442E-8DF1-5421760C4A23}" srcOrd="0" destOrd="0" parTransId="{EC81A18A-2973-410C-BADA-DF5CDD65F9C1}" sibTransId="{233C2C14-6C07-4831-A000-A968CAF89104}"/>
    <dgm:cxn modelId="{DD667C85-6C7A-4F53-A58B-2A4B4663EEB9}" type="presOf" srcId="{59EFA958-5F99-442E-8DF1-5421760C4A23}" destId="{D6AA7813-5938-4C2D-A5E0-9BDF81F60AC2}" srcOrd="0" destOrd="0" presId="urn:microsoft.com/office/officeart/2005/8/layout/target3"/>
    <dgm:cxn modelId="{4F3E83C3-DBE6-4316-98A7-BCA75EB4D8BF}" type="presOf" srcId="{E311885B-4F4B-4962-836B-5818C261E6F0}" destId="{7F239C95-FCE8-41D5-BB75-039C175DCEB4}" srcOrd="0" destOrd="0" presId="urn:microsoft.com/office/officeart/2005/8/layout/target3"/>
    <dgm:cxn modelId="{CEAD2987-5C46-4A09-ABA5-3B32DFDFCFB6}" type="presParOf" srcId="{7F239C95-FCE8-41D5-BB75-039C175DCEB4}" destId="{3AF6B20A-8A85-467A-9532-E0B9355BD9C1}" srcOrd="0" destOrd="0" presId="urn:microsoft.com/office/officeart/2005/8/layout/target3"/>
    <dgm:cxn modelId="{727535B6-81F2-414D-83A0-4A3499381E29}" type="presParOf" srcId="{7F239C95-FCE8-41D5-BB75-039C175DCEB4}" destId="{C2BD7D1E-7A5C-4122-A51A-E92D4C5A0E68}" srcOrd="1" destOrd="0" presId="urn:microsoft.com/office/officeart/2005/8/layout/target3"/>
    <dgm:cxn modelId="{24CCDD58-26B7-4547-B284-493D4BB2A4A7}" type="presParOf" srcId="{7F239C95-FCE8-41D5-BB75-039C175DCEB4}" destId="{D6AA7813-5938-4C2D-A5E0-9BDF81F60AC2}" srcOrd="2" destOrd="0" presId="urn:microsoft.com/office/officeart/2005/8/layout/target3"/>
    <dgm:cxn modelId="{BB1AFC6B-D1ED-446E-BA93-3C491EA873BC}" type="presParOf" srcId="{7F239C95-FCE8-41D5-BB75-039C175DCEB4}" destId="{FB605945-D3AE-429E-9957-72076899559A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E268A1F-0E98-42F6-95D2-FA00D4C7E82D}" type="doc">
      <dgm:prSet loTypeId="urn:microsoft.com/office/officeart/2005/8/layout/hierarchy4" loCatId="hierarchy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D7CA421D-CA85-429D-989F-B6D996409691}">
      <dgm:prSet custT="1"/>
      <dgm:spPr/>
      <dgm:t>
        <a:bodyPr/>
        <a:lstStyle/>
        <a:p>
          <a:pPr rtl="0"/>
          <a:r>
            <a:rPr lang="ru-RU" sz="2800" b="1" dirty="0" smtClean="0">
              <a:solidFill>
                <a:srgbClr val="FF0000"/>
              </a:solidFill>
            </a:rPr>
            <a:t>В зависимости от особенностей конструктивного устройства </a:t>
          </a:r>
          <a:r>
            <a:rPr lang="ru-RU" sz="2800" dirty="0" smtClean="0"/>
            <a:t>напорные </a:t>
          </a:r>
          <a:r>
            <a:rPr lang="ru-RU" sz="2800" dirty="0" err="1" smtClean="0"/>
            <a:t>гидроклапаны</a:t>
          </a:r>
          <a:r>
            <a:rPr lang="ru-RU" sz="2800" dirty="0" smtClean="0"/>
            <a:t> подразделяются на </a:t>
          </a:r>
          <a:endParaRPr lang="ru-RU" sz="2800" dirty="0"/>
        </a:p>
      </dgm:t>
    </dgm:pt>
    <dgm:pt modelId="{D69A1D30-52A5-403A-974C-3B613C534D87}" type="parTrans" cxnId="{C6AEDF71-91D8-445E-B31C-67FE13F9910F}">
      <dgm:prSet/>
      <dgm:spPr/>
      <dgm:t>
        <a:bodyPr/>
        <a:lstStyle/>
        <a:p>
          <a:endParaRPr lang="ru-RU"/>
        </a:p>
      </dgm:t>
    </dgm:pt>
    <dgm:pt modelId="{95FD1D1A-C6A2-4C06-9540-B52EE64F8DD4}" type="sibTrans" cxnId="{C6AEDF71-91D8-445E-B31C-67FE13F9910F}">
      <dgm:prSet/>
      <dgm:spPr/>
      <dgm:t>
        <a:bodyPr/>
        <a:lstStyle/>
        <a:p>
          <a:endParaRPr lang="ru-RU"/>
        </a:p>
      </dgm:t>
    </dgm:pt>
    <dgm:pt modelId="{9FA17740-91C5-4E56-ADBA-A7E822254F0D}">
      <dgm:prSet/>
      <dgm:spPr/>
      <dgm:t>
        <a:bodyPr/>
        <a:lstStyle/>
        <a:p>
          <a:pPr rtl="0"/>
          <a:r>
            <a:rPr lang="ru-RU" b="1" dirty="0" smtClean="0">
              <a:solidFill>
                <a:srgbClr val="7030A0"/>
              </a:solidFill>
            </a:rPr>
            <a:t>клапаны прямого действия</a:t>
          </a:r>
          <a:r>
            <a:rPr lang="ru-RU" dirty="0" smtClean="0"/>
            <a:t>, у которых поток рабочей жидкости действует на запорно-регулирующий орган непосредственно, </a:t>
          </a:r>
          <a:endParaRPr lang="ru-RU" dirty="0"/>
        </a:p>
      </dgm:t>
    </dgm:pt>
    <dgm:pt modelId="{8EBB711B-9874-43FF-AF40-E50CB7DB4D5A}" type="parTrans" cxnId="{09E82516-0EA7-43D2-9522-E238FA236C4D}">
      <dgm:prSet/>
      <dgm:spPr/>
      <dgm:t>
        <a:bodyPr/>
        <a:lstStyle/>
        <a:p>
          <a:endParaRPr lang="ru-RU"/>
        </a:p>
      </dgm:t>
    </dgm:pt>
    <dgm:pt modelId="{D07A4CD1-3327-48AD-BCB4-3D86D2AD56B0}" type="sibTrans" cxnId="{09E82516-0EA7-43D2-9522-E238FA236C4D}">
      <dgm:prSet/>
      <dgm:spPr/>
      <dgm:t>
        <a:bodyPr/>
        <a:lstStyle/>
        <a:p>
          <a:endParaRPr lang="ru-RU"/>
        </a:p>
      </dgm:t>
    </dgm:pt>
    <dgm:pt modelId="{E1BFFBA0-A4D5-4E2B-9616-C6D79D0C006B}">
      <dgm:prSet/>
      <dgm:spPr/>
      <dgm:t>
        <a:bodyPr/>
        <a:lstStyle/>
        <a:p>
          <a:pPr rtl="0"/>
          <a:r>
            <a:rPr lang="ru-RU" b="1" dirty="0" smtClean="0">
              <a:solidFill>
                <a:srgbClr val="7030A0"/>
              </a:solidFill>
            </a:rPr>
            <a:t>непрямого действия</a:t>
          </a:r>
          <a:r>
            <a:rPr lang="ru-RU" dirty="0" smtClean="0"/>
            <a:t>, когда открытие запорно-регулирующего органа осуществляется посредством дополнительного устройства.</a:t>
          </a:r>
          <a:endParaRPr lang="ru-RU" dirty="0"/>
        </a:p>
      </dgm:t>
    </dgm:pt>
    <dgm:pt modelId="{C08EB3BE-6BB7-414B-B0AA-CC28EDEA962C}" type="parTrans" cxnId="{7014BB88-03A1-4716-9FE1-912139EB1701}">
      <dgm:prSet/>
      <dgm:spPr/>
      <dgm:t>
        <a:bodyPr/>
        <a:lstStyle/>
        <a:p>
          <a:endParaRPr lang="ru-RU"/>
        </a:p>
      </dgm:t>
    </dgm:pt>
    <dgm:pt modelId="{1A00C84B-1190-4217-A87D-EE6325940700}" type="sibTrans" cxnId="{7014BB88-03A1-4716-9FE1-912139EB1701}">
      <dgm:prSet/>
      <dgm:spPr/>
      <dgm:t>
        <a:bodyPr/>
        <a:lstStyle/>
        <a:p>
          <a:endParaRPr lang="ru-RU"/>
        </a:p>
      </dgm:t>
    </dgm:pt>
    <dgm:pt modelId="{289B5E63-EDEB-4B55-B9EC-32B81B1E0C0C}" type="pres">
      <dgm:prSet presAssocID="{DE268A1F-0E98-42F6-95D2-FA00D4C7E82D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C461B53F-448B-4F2A-B03D-103A3BD5767A}" type="pres">
      <dgm:prSet presAssocID="{D7CA421D-CA85-429D-989F-B6D996409691}" presName="vertOne" presStyleCnt="0"/>
      <dgm:spPr/>
    </dgm:pt>
    <dgm:pt modelId="{736E79CF-81D5-4440-B68C-98D3A863E905}" type="pres">
      <dgm:prSet presAssocID="{D7CA421D-CA85-429D-989F-B6D996409691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7801D3E-B735-4134-87F8-1B0F7A35A7A4}" type="pres">
      <dgm:prSet presAssocID="{D7CA421D-CA85-429D-989F-B6D996409691}" presName="parTransOne" presStyleCnt="0"/>
      <dgm:spPr/>
    </dgm:pt>
    <dgm:pt modelId="{52DBD121-D19E-424F-A026-297C6CC40BEA}" type="pres">
      <dgm:prSet presAssocID="{D7CA421D-CA85-429D-989F-B6D996409691}" presName="horzOne" presStyleCnt="0"/>
      <dgm:spPr/>
    </dgm:pt>
    <dgm:pt modelId="{3CC6F670-E718-4A78-B140-16ACA32420D0}" type="pres">
      <dgm:prSet presAssocID="{9FA17740-91C5-4E56-ADBA-A7E822254F0D}" presName="vertTwo" presStyleCnt="0"/>
      <dgm:spPr/>
    </dgm:pt>
    <dgm:pt modelId="{85531F2E-E77D-4F37-BE22-218178F69B4A}" type="pres">
      <dgm:prSet presAssocID="{9FA17740-91C5-4E56-ADBA-A7E822254F0D}" presName="txTwo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6018535-817C-4BD5-9566-645B4CCF91B7}" type="pres">
      <dgm:prSet presAssocID="{9FA17740-91C5-4E56-ADBA-A7E822254F0D}" presName="horzTwo" presStyleCnt="0"/>
      <dgm:spPr/>
    </dgm:pt>
    <dgm:pt modelId="{F62553ED-603B-4044-B606-D47DFA1FEAE5}" type="pres">
      <dgm:prSet presAssocID="{D07A4CD1-3327-48AD-BCB4-3D86D2AD56B0}" presName="sibSpaceTwo" presStyleCnt="0"/>
      <dgm:spPr/>
    </dgm:pt>
    <dgm:pt modelId="{6FB593F5-A555-402D-A52F-D2E5C04EA1C5}" type="pres">
      <dgm:prSet presAssocID="{E1BFFBA0-A4D5-4E2B-9616-C6D79D0C006B}" presName="vertTwo" presStyleCnt="0"/>
      <dgm:spPr/>
    </dgm:pt>
    <dgm:pt modelId="{EB9FDB5D-E0F8-4849-BAB1-5BA9FB7390CC}" type="pres">
      <dgm:prSet presAssocID="{E1BFFBA0-A4D5-4E2B-9616-C6D79D0C006B}" presName="txTwo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0946F19-5B78-4787-B754-135464243A9C}" type="pres">
      <dgm:prSet presAssocID="{E1BFFBA0-A4D5-4E2B-9616-C6D79D0C006B}" presName="horzTwo" presStyleCnt="0"/>
      <dgm:spPr/>
    </dgm:pt>
  </dgm:ptLst>
  <dgm:cxnLst>
    <dgm:cxn modelId="{09E82516-0EA7-43D2-9522-E238FA236C4D}" srcId="{D7CA421D-CA85-429D-989F-B6D996409691}" destId="{9FA17740-91C5-4E56-ADBA-A7E822254F0D}" srcOrd="0" destOrd="0" parTransId="{8EBB711B-9874-43FF-AF40-E50CB7DB4D5A}" sibTransId="{D07A4CD1-3327-48AD-BCB4-3D86D2AD56B0}"/>
    <dgm:cxn modelId="{8DECB179-0197-4991-8CFA-527649B71631}" type="presOf" srcId="{9FA17740-91C5-4E56-ADBA-A7E822254F0D}" destId="{85531F2E-E77D-4F37-BE22-218178F69B4A}" srcOrd="0" destOrd="0" presId="urn:microsoft.com/office/officeart/2005/8/layout/hierarchy4"/>
    <dgm:cxn modelId="{860A541E-4CE4-4973-8A43-DCA99329DC92}" type="presOf" srcId="{DE268A1F-0E98-42F6-95D2-FA00D4C7E82D}" destId="{289B5E63-EDEB-4B55-B9EC-32B81B1E0C0C}" srcOrd="0" destOrd="0" presId="urn:microsoft.com/office/officeart/2005/8/layout/hierarchy4"/>
    <dgm:cxn modelId="{C6AEDF71-91D8-445E-B31C-67FE13F9910F}" srcId="{DE268A1F-0E98-42F6-95D2-FA00D4C7E82D}" destId="{D7CA421D-CA85-429D-989F-B6D996409691}" srcOrd="0" destOrd="0" parTransId="{D69A1D30-52A5-403A-974C-3B613C534D87}" sibTransId="{95FD1D1A-C6A2-4C06-9540-B52EE64F8DD4}"/>
    <dgm:cxn modelId="{C310DDC6-87F3-481A-B20D-D7331F1714EC}" type="presOf" srcId="{D7CA421D-CA85-429D-989F-B6D996409691}" destId="{736E79CF-81D5-4440-B68C-98D3A863E905}" srcOrd="0" destOrd="0" presId="urn:microsoft.com/office/officeart/2005/8/layout/hierarchy4"/>
    <dgm:cxn modelId="{7014BB88-03A1-4716-9FE1-912139EB1701}" srcId="{D7CA421D-CA85-429D-989F-B6D996409691}" destId="{E1BFFBA0-A4D5-4E2B-9616-C6D79D0C006B}" srcOrd="1" destOrd="0" parTransId="{C08EB3BE-6BB7-414B-B0AA-CC28EDEA962C}" sibTransId="{1A00C84B-1190-4217-A87D-EE6325940700}"/>
    <dgm:cxn modelId="{FC5AEFF7-694B-4D45-B5B1-8A1280A39741}" type="presOf" srcId="{E1BFFBA0-A4D5-4E2B-9616-C6D79D0C006B}" destId="{EB9FDB5D-E0F8-4849-BAB1-5BA9FB7390CC}" srcOrd="0" destOrd="0" presId="urn:microsoft.com/office/officeart/2005/8/layout/hierarchy4"/>
    <dgm:cxn modelId="{EEA8C33D-FCE3-4037-AC34-38159A260529}" type="presParOf" srcId="{289B5E63-EDEB-4B55-B9EC-32B81B1E0C0C}" destId="{C461B53F-448B-4F2A-B03D-103A3BD5767A}" srcOrd="0" destOrd="0" presId="urn:microsoft.com/office/officeart/2005/8/layout/hierarchy4"/>
    <dgm:cxn modelId="{077BB150-BA50-4C90-A63E-F8F7F182D7FE}" type="presParOf" srcId="{C461B53F-448B-4F2A-B03D-103A3BD5767A}" destId="{736E79CF-81D5-4440-B68C-98D3A863E905}" srcOrd="0" destOrd="0" presId="urn:microsoft.com/office/officeart/2005/8/layout/hierarchy4"/>
    <dgm:cxn modelId="{01D73578-F42F-46DD-9A9E-F738234D89C4}" type="presParOf" srcId="{C461B53F-448B-4F2A-B03D-103A3BD5767A}" destId="{E7801D3E-B735-4134-87F8-1B0F7A35A7A4}" srcOrd="1" destOrd="0" presId="urn:microsoft.com/office/officeart/2005/8/layout/hierarchy4"/>
    <dgm:cxn modelId="{90AF2D4E-6F18-4119-BAEC-C2BF0358921F}" type="presParOf" srcId="{C461B53F-448B-4F2A-B03D-103A3BD5767A}" destId="{52DBD121-D19E-424F-A026-297C6CC40BEA}" srcOrd="2" destOrd="0" presId="urn:microsoft.com/office/officeart/2005/8/layout/hierarchy4"/>
    <dgm:cxn modelId="{CFB45D0F-D186-49B1-B14B-8D79F6E4A882}" type="presParOf" srcId="{52DBD121-D19E-424F-A026-297C6CC40BEA}" destId="{3CC6F670-E718-4A78-B140-16ACA32420D0}" srcOrd="0" destOrd="0" presId="urn:microsoft.com/office/officeart/2005/8/layout/hierarchy4"/>
    <dgm:cxn modelId="{9FEA19EB-98A9-42D9-BBDD-6D0ADE71AD28}" type="presParOf" srcId="{3CC6F670-E718-4A78-B140-16ACA32420D0}" destId="{85531F2E-E77D-4F37-BE22-218178F69B4A}" srcOrd="0" destOrd="0" presId="urn:microsoft.com/office/officeart/2005/8/layout/hierarchy4"/>
    <dgm:cxn modelId="{D7A61EC0-6E69-4BCE-9A9A-16287CA80E24}" type="presParOf" srcId="{3CC6F670-E718-4A78-B140-16ACA32420D0}" destId="{46018535-817C-4BD5-9566-645B4CCF91B7}" srcOrd="1" destOrd="0" presId="urn:microsoft.com/office/officeart/2005/8/layout/hierarchy4"/>
    <dgm:cxn modelId="{09F9D3E1-8B61-448A-9413-A4E0F8DB9B37}" type="presParOf" srcId="{52DBD121-D19E-424F-A026-297C6CC40BEA}" destId="{F62553ED-603B-4044-B606-D47DFA1FEAE5}" srcOrd="1" destOrd="0" presId="urn:microsoft.com/office/officeart/2005/8/layout/hierarchy4"/>
    <dgm:cxn modelId="{BA4218C1-93D3-457C-B348-376DC0454ACE}" type="presParOf" srcId="{52DBD121-D19E-424F-A026-297C6CC40BEA}" destId="{6FB593F5-A555-402D-A52F-D2E5C04EA1C5}" srcOrd="2" destOrd="0" presId="urn:microsoft.com/office/officeart/2005/8/layout/hierarchy4"/>
    <dgm:cxn modelId="{1FE48572-CED9-4562-A1C1-FEED1F9A276F}" type="presParOf" srcId="{6FB593F5-A555-402D-A52F-D2E5C04EA1C5}" destId="{EB9FDB5D-E0F8-4849-BAB1-5BA9FB7390CC}" srcOrd="0" destOrd="0" presId="urn:microsoft.com/office/officeart/2005/8/layout/hierarchy4"/>
    <dgm:cxn modelId="{0FC3328A-D4DE-4485-BF45-0B31161F87C0}" type="presParOf" srcId="{6FB593F5-A555-402D-A52F-D2E5C04EA1C5}" destId="{30946F19-5B78-4787-B754-135464243A9C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415F0C2-0AD9-49FB-B075-E45654CD2D5F}" type="doc">
      <dgm:prSet loTypeId="urn:microsoft.com/office/officeart/2005/8/layout/vProcess5" loCatId="process" qsTypeId="urn:microsoft.com/office/officeart/2005/8/quickstyle/simple3" qsCatId="simple" csTypeId="urn:microsoft.com/office/officeart/2005/8/colors/colorful2" csCatId="colorful"/>
      <dgm:spPr/>
      <dgm:t>
        <a:bodyPr/>
        <a:lstStyle/>
        <a:p>
          <a:endParaRPr lang="ru-RU"/>
        </a:p>
      </dgm:t>
    </dgm:pt>
    <dgm:pt modelId="{A4DF7977-C622-4D76-A5EE-8DC3FED8C41A}">
      <dgm:prSet/>
      <dgm:spPr/>
      <dgm:t>
        <a:bodyPr/>
        <a:lstStyle/>
        <a:p>
          <a:pPr rtl="0"/>
          <a:r>
            <a:rPr lang="ru-RU" dirty="0" smtClean="0"/>
            <a:t>При малой разности диаметров седла клапана и направляющего поршня мала и сила, поднимающая клапан, а следовательно и усилие уравновешивающей пружины.</a:t>
          </a:r>
          <a:endParaRPr lang="ru-RU" dirty="0"/>
        </a:p>
      </dgm:t>
    </dgm:pt>
    <dgm:pt modelId="{14BC9DD9-EBCC-41C9-9E5F-6A9445BE923A}" type="parTrans" cxnId="{1E666A4C-9877-4325-AE1E-B594D5225EDA}">
      <dgm:prSet/>
      <dgm:spPr/>
      <dgm:t>
        <a:bodyPr/>
        <a:lstStyle/>
        <a:p>
          <a:endParaRPr lang="ru-RU"/>
        </a:p>
      </dgm:t>
    </dgm:pt>
    <dgm:pt modelId="{DAA4F543-092B-4287-AE14-17B4809FA8E4}" type="sibTrans" cxnId="{1E666A4C-9877-4325-AE1E-B594D5225EDA}">
      <dgm:prSet/>
      <dgm:spPr/>
      <dgm:t>
        <a:bodyPr/>
        <a:lstStyle/>
        <a:p>
          <a:endParaRPr lang="ru-RU"/>
        </a:p>
      </dgm:t>
    </dgm:pt>
    <dgm:pt modelId="{A17023D0-6135-4E0A-A58F-4C5FD7131EF0}">
      <dgm:prSet/>
      <dgm:spPr/>
      <dgm:t>
        <a:bodyPr/>
        <a:lstStyle/>
        <a:p>
          <a:pPr rtl="0"/>
          <a:r>
            <a:rPr lang="ru-RU" b="1" dirty="0" smtClean="0">
              <a:solidFill>
                <a:srgbClr val="C00000"/>
              </a:solidFill>
            </a:rPr>
            <a:t>Недостатком</a:t>
          </a:r>
          <a:r>
            <a:rPr lang="ru-RU" dirty="0" smtClean="0"/>
            <a:t> такого клапана является его плохая герметичность из-за утечек жидкости через зазор между корпусом и направляющим поршнем.</a:t>
          </a:r>
          <a:endParaRPr lang="ru-RU" dirty="0"/>
        </a:p>
      </dgm:t>
    </dgm:pt>
    <dgm:pt modelId="{D5E86E7C-CF07-4CD9-A36A-A61E6CF39914}" type="parTrans" cxnId="{0FCFC3CE-3046-4E6E-8D50-905AC2B1E9C2}">
      <dgm:prSet/>
      <dgm:spPr/>
      <dgm:t>
        <a:bodyPr/>
        <a:lstStyle/>
        <a:p>
          <a:endParaRPr lang="ru-RU"/>
        </a:p>
      </dgm:t>
    </dgm:pt>
    <dgm:pt modelId="{28E67183-831E-42B1-AF39-626520A14527}" type="sibTrans" cxnId="{0FCFC3CE-3046-4E6E-8D50-905AC2B1E9C2}">
      <dgm:prSet/>
      <dgm:spPr/>
      <dgm:t>
        <a:bodyPr/>
        <a:lstStyle/>
        <a:p>
          <a:endParaRPr lang="ru-RU"/>
        </a:p>
      </dgm:t>
    </dgm:pt>
    <dgm:pt modelId="{4060AF71-9A4E-4336-8506-2CEA55E4511B}" type="pres">
      <dgm:prSet presAssocID="{E415F0C2-0AD9-49FB-B075-E45654CD2D5F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5302F15-80D4-4666-A42C-94E3D30369AB}" type="pres">
      <dgm:prSet presAssocID="{E415F0C2-0AD9-49FB-B075-E45654CD2D5F}" presName="dummyMaxCanvas" presStyleCnt="0">
        <dgm:presLayoutVars/>
      </dgm:prSet>
      <dgm:spPr/>
    </dgm:pt>
    <dgm:pt modelId="{582930DE-5681-4991-B6FF-895D4E6AF573}" type="pres">
      <dgm:prSet presAssocID="{E415F0C2-0AD9-49FB-B075-E45654CD2D5F}" presName="TwoNodes_1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4CC62FC-1CF5-4F69-805E-2F856F456FE8}" type="pres">
      <dgm:prSet presAssocID="{E415F0C2-0AD9-49FB-B075-E45654CD2D5F}" presName="TwoNodes_2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120DEE3-57E7-49F1-83D3-FBDBF0259E5E}" type="pres">
      <dgm:prSet presAssocID="{E415F0C2-0AD9-49FB-B075-E45654CD2D5F}" presName="TwoConn_1-2" presStyleLbl="fg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3E7F695-8881-4416-AA67-82A3379A59BB}" type="pres">
      <dgm:prSet presAssocID="{E415F0C2-0AD9-49FB-B075-E45654CD2D5F}" presName="TwoNodes_1_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DDE82A6-EBBC-4EF9-92C6-8BADDBEB5F9D}" type="pres">
      <dgm:prSet presAssocID="{E415F0C2-0AD9-49FB-B075-E45654CD2D5F}" presName="TwoNodes_2_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FCFC3CE-3046-4E6E-8D50-905AC2B1E9C2}" srcId="{E415F0C2-0AD9-49FB-B075-E45654CD2D5F}" destId="{A17023D0-6135-4E0A-A58F-4C5FD7131EF0}" srcOrd="1" destOrd="0" parTransId="{D5E86E7C-CF07-4CD9-A36A-A61E6CF39914}" sibTransId="{28E67183-831E-42B1-AF39-626520A14527}"/>
    <dgm:cxn modelId="{1215C8C6-38B9-4BF8-88CB-4A663478BBF7}" type="presOf" srcId="{A17023D0-6135-4E0A-A58F-4C5FD7131EF0}" destId="{D4CC62FC-1CF5-4F69-805E-2F856F456FE8}" srcOrd="0" destOrd="0" presId="urn:microsoft.com/office/officeart/2005/8/layout/vProcess5"/>
    <dgm:cxn modelId="{49FFB4BE-EF22-4C30-B226-8233F1291980}" type="presOf" srcId="{A4DF7977-C622-4D76-A5EE-8DC3FED8C41A}" destId="{73E7F695-8881-4416-AA67-82A3379A59BB}" srcOrd="1" destOrd="0" presId="urn:microsoft.com/office/officeart/2005/8/layout/vProcess5"/>
    <dgm:cxn modelId="{E1BD0C3B-741B-4DAB-B76F-106DD955C654}" type="presOf" srcId="{DAA4F543-092B-4287-AE14-17B4809FA8E4}" destId="{2120DEE3-57E7-49F1-83D3-FBDBF0259E5E}" srcOrd="0" destOrd="0" presId="urn:microsoft.com/office/officeart/2005/8/layout/vProcess5"/>
    <dgm:cxn modelId="{1E666A4C-9877-4325-AE1E-B594D5225EDA}" srcId="{E415F0C2-0AD9-49FB-B075-E45654CD2D5F}" destId="{A4DF7977-C622-4D76-A5EE-8DC3FED8C41A}" srcOrd="0" destOrd="0" parTransId="{14BC9DD9-EBCC-41C9-9E5F-6A9445BE923A}" sibTransId="{DAA4F543-092B-4287-AE14-17B4809FA8E4}"/>
    <dgm:cxn modelId="{654A4F38-5BFD-42A9-9544-0B31D2320865}" type="presOf" srcId="{A17023D0-6135-4E0A-A58F-4C5FD7131EF0}" destId="{BDDE82A6-EBBC-4EF9-92C6-8BADDBEB5F9D}" srcOrd="1" destOrd="0" presId="urn:microsoft.com/office/officeart/2005/8/layout/vProcess5"/>
    <dgm:cxn modelId="{0141CD96-3216-4769-AECA-FEDA56778B4E}" type="presOf" srcId="{E415F0C2-0AD9-49FB-B075-E45654CD2D5F}" destId="{4060AF71-9A4E-4336-8506-2CEA55E4511B}" srcOrd="0" destOrd="0" presId="urn:microsoft.com/office/officeart/2005/8/layout/vProcess5"/>
    <dgm:cxn modelId="{41A8FF54-9A53-4161-ACA9-9BD293C586EB}" type="presOf" srcId="{A4DF7977-C622-4D76-A5EE-8DC3FED8C41A}" destId="{582930DE-5681-4991-B6FF-895D4E6AF573}" srcOrd="0" destOrd="0" presId="urn:microsoft.com/office/officeart/2005/8/layout/vProcess5"/>
    <dgm:cxn modelId="{9F6EBD88-7BEE-4EEC-AD73-3D7155F4E845}" type="presParOf" srcId="{4060AF71-9A4E-4336-8506-2CEA55E4511B}" destId="{75302F15-80D4-4666-A42C-94E3D30369AB}" srcOrd="0" destOrd="0" presId="urn:microsoft.com/office/officeart/2005/8/layout/vProcess5"/>
    <dgm:cxn modelId="{E3B1714B-062F-491D-B3D1-0F31781A7C12}" type="presParOf" srcId="{4060AF71-9A4E-4336-8506-2CEA55E4511B}" destId="{582930DE-5681-4991-B6FF-895D4E6AF573}" srcOrd="1" destOrd="0" presId="urn:microsoft.com/office/officeart/2005/8/layout/vProcess5"/>
    <dgm:cxn modelId="{E0BF8AED-6C78-404C-AD38-77C021CAA2FB}" type="presParOf" srcId="{4060AF71-9A4E-4336-8506-2CEA55E4511B}" destId="{D4CC62FC-1CF5-4F69-805E-2F856F456FE8}" srcOrd="2" destOrd="0" presId="urn:microsoft.com/office/officeart/2005/8/layout/vProcess5"/>
    <dgm:cxn modelId="{77403E7B-9212-4E53-AF98-B0C972A03A07}" type="presParOf" srcId="{4060AF71-9A4E-4336-8506-2CEA55E4511B}" destId="{2120DEE3-57E7-49F1-83D3-FBDBF0259E5E}" srcOrd="3" destOrd="0" presId="urn:microsoft.com/office/officeart/2005/8/layout/vProcess5"/>
    <dgm:cxn modelId="{2B048214-E657-4767-BC18-13E3502CE54D}" type="presParOf" srcId="{4060AF71-9A4E-4336-8506-2CEA55E4511B}" destId="{73E7F695-8881-4416-AA67-82A3379A59BB}" srcOrd="4" destOrd="0" presId="urn:microsoft.com/office/officeart/2005/8/layout/vProcess5"/>
    <dgm:cxn modelId="{9946A0A6-4A82-4F28-B6E0-875277D7E040}" type="presParOf" srcId="{4060AF71-9A4E-4336-8506-2CEA55E4511B}" destId="{BDDE82A6-EBBC-4EF9-92C6-8BADDBEB5F9D}" srcOrd="5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D7A993D-97F5-4029-858C-145684893C86}" type="doc">
      <dgm:prSet loTypeId="urn:microsoft.com/office/officeart/2005/8/layout/process4" loCatId="list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36F295B0-9238-4273-B2BC-A083E4E67CC7}">
      <dgm:prSet/>
      <dgm:spPr/>
      <dgm:t>
        <a:bodyPr/>
        <a:lstStyle/>
        <a:p>
          <a:pPr rtl="0"/>
          <a:r>
            <a:rPr lang="ru-RU" b="1" dirty="0" err="1" smtClean="0">
              <a:solidFill>
                <a:srgbClr val="C00000"/>
              </a:solidFill>
            </a:rPr>
            <a:t>Гидродроссели</a:t>
          </a:r>
          <a:r>
            <a:rPr lang="ru-RU" dirty="0" smtClean="0"/>
            <a:t> – это специальные сопротивления, служащие для снижения давления (энергии) проходящего через них потока жидкости. </a:t>
          </a:r>
          <a:endParaRPr lang="ru-RU" dirty="0"/>
        </a:p>
      </dgm:t>
    </dgm:pt>
    <dgm:pt modelId="{C170B249-7AB2-41E0-BB70-F4444A7A209B}" type="parTrans" cxnId="{731241C4-ECC1-4DA9-A29B-6C288914C083}">
      <dgm:prSet/>
      <dgm:spPr/>
      <dgm:t>
        <a:bodyPr/>
        <a:lstStyle/>
        <a:p>
          <a:endParaRPr lang="ru-RU"/>
        </a:p>
      </dgm:t>
    </dgm:pt>
    <dgm:pt modelId="{F38C7F8E-2621-4A99-8113-578109FA99C3}" type="sibTrans" cxnId="{731241C4-ECC1-4DA9-A29B-6C288914C083}">
      <dgm:prSet/>
      <dgm:spPr/>
      <dgm:t>
        <a:bodyPr/>
        <a:lstStyle/>
        <a:p>
          <a:endParaRPr lang="ru-RU"/>
        </a:p>
      </dgm:t>
    </dgm:pt>
    <dgm:pt modelId="{30813518-CEFA-40B9-B549-3C7A89D7329D}">
      <dgm:prSet/>
      <dgm:spPr/>
      <dgm:t>
        <a:bodyPr/>
        <a:lstStyle/>
        <a:p>
          <a:pPr rtl="0"/>
          <a:r>
            <a:rPr lang="ru-RU" b="1" dirty="0" err="1" smtClean="0">
              <a:solidFill>
                <a:srgbClr val="C00000"/>
              </a:solidFill>
            </a:rPr>
            <a:t>Гидродроссели</a:t>
          </a:r>
          <a:r>
            <a:rPr lang="ru-RU" dirty="0" smtClean="0"/>
            <a:t> выполняются в</a:t>
          </a:r>
          <a:endParaRPr lang="ru-RU" dirty="0"/>
        </a:p>
      </dgm:t>
    </dgm:pt>
    <dgm:pt modelId="{FE22FC21-93E4-49FE-933C-4B123047F9CF}" type="parTrans" cxnId="{D63D1E49-4467-40CA-A404-D872399F89AF}">
      <dgm:prSet/>
      <dgm:spPr/>
      <dgm:t>
        <a:bodyPr/>
        <a:lstStyle/>
        <a:p>
          <a:endParaRPr lang="ru-RU"/>
        </a:p>
      </dgm:t>
    </dgm:pt>
    <dgm:pt modelId="{D69DC18D-1F5A-4E57-B252-EBA52FA069D2}" type="sibTrans" cxnId="{D63D1E49-4467-40CA-A404-D872399F89AF}">
      <dgm:prSet/>
      <dgm:spPr/>
      <dgm:t>
        <a:bodyPr/>
        <a:lstStyle/>
        <a:p>
          <a:endParaRPr lang="ru-RU"/>
        </a:p>
      </dgm:t>
    </dgm:pt>
    <dgm:pt modelId="{B120E752-B337-4B68-8BD2-49238BE026F9}">
      <dgm:prSet/>
      <dgm:spPr/>
      <dgm:t>
        <a:bodyPr/>
        <a:lstStyle/>
        <a:p>
          <a:pPr rtl="0"/>
          <a:r>
            <a:rPr lang="ru-RU" dirty="0" smtClean="0"/>
            <a:t>регулируемом</a:t>
          </a:r>
          <a:endParaRPr lang="ru-RU" dirty="0"/>
        </a:p>
      </dgm:t>
    </dgm:pt>
    <dgm:pt modelId="{DEB4E943-015F-4D22-91CF-2CFE6844D448}" type="parTrans" cxnId="{3D922599-75D8-4835-98E1-5773FC13468E}">
      <dgm:prSet/>
      <dgm:spPr/>
    </dgm:pt>
    <dgm:pt modelId="{A6D48C82-900D-4D88-A9A8-4462B1374281}" type="sibTrans" cxnId="{3D922599-75D8-4835-98E1-5773FC13468E}">
      <dgm:prSet/>
      <dgm:spPr/>
    </dgm:pt>
    <dgm:pt modelId="{9E3D746F-A3DF-4076-8CE2-B073A136DDD2}">
      <dgm:prSet/>
      <dgm:spPr/>
      <dgm:t>
        <a:bodyPr/>
        <a:lstStyle/>
        <a:p>
          <a:pPr rtl="0"/>
          <a:r>
            <a:rPr lang="ru-RU" dirty="0" smtClean="0"/>
            <a:t> нерегулируемом исполнении.</a:t>
          </a:r>
          <a:endParaRPr lang="ru-RU" dirty="0"/>
        </a:p>
      </dgm:t>
    </dgm:pt>
    <dgm:pt modelId="{48563132-93A5-4A01-BCEC-2F19FBCB45D9}" type="parTrans" cxnId="{78E3D75A-121F-43FC-9952-E47752B8A58C}">
      <dgm:prSet/>
      <dgm:spPr/>
    </dgm:pt>
    <dgm:pt modelId="{A06CB0AD-4954-4E0D-BC38-84DB48877327}" type="sibTrans" cxnId="{78E3D75A-121F-43FC-9952-E47752B8A58C}">
      <dgm:prSet/>
      <dgm:spPr/>
    </dgm:pt>
    <dgm:pt modelId="{ADE745FA-5637-46B8-BA68-CE54EC58E345}" type="pres">
      <dgm:prSet presAssocID="{5D7A993D-97F5-4029-858C-145684893C8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EBE165F-7750-4E50-9AE2-2FEE21BC92BE}" type="pres">
      <dgm:prSet presAssocID="{30813518-CEFA-40B9-B549-3C7A89D7329D}" presName="boxAndChildren" presStyleCnt="0"/>
      <dgm:spPr/>
    </dgm:pt>
    <dgm:pt modelId="{CB0B7AE5-0ACD-431E-AF19-CE6E67AB1FBC}" type="pres">
      <dgm:prSet presAssocID="{30813518-CEFA-40B9-B549-3C7A89D7329D}" presName="parentTextBox" presStyleLbl="node1" presStyleIdx="0" presStyleCnt="2"/>
      <dgm:spPr/>
      <dgm:t>
        <a:bodyPr/>
        <a:lstStyle/>
        <a:p>
          <a:endParaRPr lang="ru-RU"/>
        </a:p>
      </dgm:t>
    </dgm:pt>
    <dgm:pt modelId="{1137DDE7-2570-4DC7-B7A0-4BFEFCCF379C}" type="pres">
      <dgm:prSet presAssocID="{30813518-CEFA-40B9-B549-3C7A89D7329D}" presName="entireBox" presStyleLbl="node1" presStyleIdx="0" presStyleCnt="2"/>
      <dgm:spPr/>
      <dgm:t>
        <a:bodyPr/>
        <a:lstStyle/>
        <a:p>
          <a:endParaRPr lang="ru-RU"/>
        </a:p>
      </dgm:t>
    </dgm:pt>
    <dgm:pt modelId="{7A003875-B561-4442-ABED-038DD592B922}" type="pres">
      <dgm:prSet presAssocID="{30813518-CEFA-40B9-B549-3C7A89D7329D}" presName="descendantBox" presStyleCnt="0"/>
      <dgm:spPr/>
    </dgm:pt>
    <dgm:pt modelId="{4E38E94F-54D8-4EE3-80FC-C98902B8CD43}" type="pres">
      <dgm:prSet presAssocID="{B120E752-B337-4B68-8BD2-49238BE026F9}" presName="childTextBox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2BF4D8D-6434-4C6E-92E5-062C8095435B}" type="pres">
      <dgm:prSet presAssocID="{9E3D746F-A3DF-4076-8CE2-B073A136DDD2}" presName="childTextBox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E6AD9D-AB68-4243-8929-21F6644670E0}" type="pres">
      <dgm:prSet presAssocID="{F38C7F8E-2621-4A99-8113-578109FA99C3}" presName="sp" presStyleCnt="0"/>
      <dgm:spPr/>
    </dgm:pt>
    <dgm:pt modelId="{BA7A46EE-4D0F-4202-A13B-0DE1B688CAFC}" type="pres">
      <dgm:prSet presAssocID="{36F295B0-9238-4273-B2BC-A083E4E67CC7}" presName="arrowAndChildren" presStyleCnt="0"/>
      <dgm:spPr/>
    </dgm:pt>
    <dgm:pt modelId="{4FDC9BAA-82A3-4002-B9F2-2EC7D87A3463}" type="pres">
      <dgm:prSet presAssocID="{36F295B0-9238-4273-B2BC-A083E4E67CC7}" presName="parentTextArrow" presStyleLbl="node1" presStyleIdx="1" presStyleCnt="2"/>
      <dgm:spPr/>
      <dgm:t>
        <a:bodyPr/>
        <a:lstStyle/>
        <a:p>
          <a:endParaRPr lang="ru-RU"/>
        </a:p>
      </dgm:t>
    </dgm:pt>
  </dgm:ptLst>
  <dgm:cxnLst>
    <dgm:cxn modelId="{731241C4-ECC1-4DA9-A29B-6C288914C083}" srcId="{5D7A993D-97F5-4029-858C-145684893C86}" destId="{36F295B0-9238-4273-B2BC-A083E4E67CC7}" srcOrd="0" destOrd="0" parTransId="{C170B249-7AB2-41E0-BB70-F4444A7A209B}" sibTransId="{F38C7F8E-2621-4A99-8113-578109FA99C3}"/>
    <dgm:cxn modelId="{D63D1E49-4467-40CA-A404-D872399F89AF}" srcId="{5D7A993D-97F5-4029-858C-145684893C86}" destId="{30813518-CEFA-40B9-B549-3C7A89D7329D}" srcOrd="1" destOrd="0" parTransId="{FE22FC21-93E4-49FE-933C-4B123047F9CF}" sibTransId="{D69DC18D-1F5A-4E57-B252-EBA52FA069D2}"/>
    <dgm:cxn modelId="{3D922599-75D8-4835-98E1-5773FC13468E}" srcId="{30813518-CEFA-40B9-B549-3C7A89D7329D}" destId="{B120E752-B337-4B68-8BD2-49238BE026F9}" srcOrd="0" destOrd="0" parTransId="{DEB4E943-015F-4D22-91CF-2CFE6844D448}" sibTransId="{A6D48C82-900D-4D88-A9A8-4462B1374281}"/>
    <dgm:cxn modelId="{08D28E1C-90D0-43A8-9679-69732D0F897E}" type="presOf" srcId="{30813518-CEFA-40B9-B549-3C7A89D7329D}" destId="{CB0B7AE5-0ACD-431E-AF19-CE6E67AB1FBC}" srcOrd="0" destOrd="0" presId="urn:microsoft.com/office/officeart/2005/8/layout/process4"/>
    <dgm:cxn modelId="{DD565FFA-395F-4E8D-B33A-1129542D333F}" type="presOf" srcId="{B120E752-B337-4B68-8BD2-49238BE026F9}" destId="{4E38E94F-54D8-4EE3-80FC-C98902B8CD43}" srcOrd="0" destOrd="0" presId="urn:microsoft.com/office/officeart/2005/8/layout/process4"/>
    <dgm:cxn modelId="{CD2B1509-B7C6-4683-B32E-7016A33490C2}" type="presOf" srcId="{9E3D746F-A3DF-4076-8CE2-B073A136DDD2}" destId="{C2BF4D8D-6434-4C6E-92E5-062C8095435B}" srcOrd="0" destOrd="0" presId="urn:microsoft.com/office/officeart/2005/8/layout/process4"/>
    <dgm:cxn modelId="{78E3D75A-121F-43FC-9952-E47752B8A58C}" srcId="{30813518-CEFA-40B9-B549-3C7A89D7329D}" destId="{9E3D746F-A3DF-4076-8CE2-B073A136DDD2}" srcOrd="1" destOrd="0" parTransId="{48563132-93A5-4A01-BCEC-2F19FBCB45D9}" sibTransId="{A06CB0AD-4954-4E0D-BC38-84DB48877327}"/>
    <dgm:cxn modelId="{BCA42E2A-CEEE-4669-BD8A-A943532F31D1}" type="presOf" srcId="{36F295B0-9238-4273-B2BC-A083E4E67CC7}" destId="{4FDC9BAA-82A3-4002-B9F2-2EC7D87A3463}" srcOrd="0" destOrd="0" presId="urn:microsoft.com/office/officeart/2005/8/layout/process4"/>
    <dgm:cxn modelId="{3E6BA53B-8663-49DC-A819-515B82116252}" type="presOf" srcId="{5D7A993D-97F5-4029-858C-145684893C86}" destId="{ADE745FA-5637-46B8-BA68-CE54EC58E345}" srcOrd="0" destOrd="0" presId="urn:microsoft.com/office/officeart/2005/8/layout/process4"/>
    <dgm:cxn modelId="{25099B28-F16E-4FE5-9438-1D487DDC2971}" type="presOf" srcId="{30813518-CEFA-40B9-B549-3C7A89D7329D}" destId="{1137DDE7-2570-4DC7-B7A0-4BFEFCCF379C}" srcOrd="1" destOrd="0" presId="urn:microsoft.com/office/officeart/2005/8/layout/process4"/>
    <dgm:cxn modelId="{A21411FB-FB5B-4E80-B681-519238BAE316}" type="presParOf" srcId="{ADE745FA-5637-46B8-BA68-CE54EC58E345}" destId="{CEBE165F-7750-4E50-9AE2-2FEE21BC92BE}" srcOrd="0" destOrd="0" presId="urn:microsoft.com/office/officeart/2005/8/layout/process4"/>
    <dgm:cxn modelId="{BB90036B-C86F-4541-B004-4FFC263381D6}" type="presParOf" srcId="{CEBE165F-7750-4E50-9AE2-2FEE21BC92BE}" destId="{CB0B7AE5-0ACD-431E-AF19-CE6E67AB1FBC}" srcOrd="0" destOrd="0" presId="urn:microsoft.com/office/officeart/2005/8/layout/process4"/>
    <dgm:cxn modelId="{90D313DA-F35F-430A-A9E5-624BE99912CA}" type="presParOf" srcId="{CEBE165F-7750-4E50-9AE2-2FEE21BC92BE}" destId="{1137DDE7-2570-4DC7-B7A0-4BFEFCCF379C}" srcOrd="1" destOrd="0" presId="urn:microsoft.com/office/officeart/2005/8/layout/process4"/>
    <dgm:cxn modelId="{C5F8A847-D769-4B1E-B117-AC1C5042D64D}" type="presParOf" srcId="{CEBE165F-7750-4E50-9AE2-2FEE21BC92BE}" destId="{7A003875-B561-4442-ABED-038DD592B922}" srcOrd="2" destOrd="0" presId="urn:microsoft.com/office/officeart/2005/8/layout/process4"/>
    <dgm:cxn modelId="{C1CA6882-CF98-4952-82A5-8AA13017DF25}" type="presParOf" srcId="{7A003875-B561-4442-ABED-038DD592B922}" destId="{4E38E94F-54D8-4EE3-80FC-C98902B8CD43}" srcOrd="0" destOrd="0" presId="urn:microsoft.com/office/officeart/2005/8/layout/process4"/>
    <dgm:cxn modelId="{136D529B-1057-4261-802F-673429546CA5}" type="presParOf" srcId="{7A003875-B561-4442-ABED-038DD592B922}" destId="{C2BF4D8D-6434-4C6E-92E5-062C8095435B}" srcOrd="1" destOrd="0" presId="urn:microsoft.com/office/officeart/2005/8/layout/process4"/>
    <dgm:cxn modelId="{72FD2383-F97F-45E3-A349-3F3EE6A15000}" type="presParOf" srcId="{ADE745FA-5637-46B8-BA68-CE54EC58E345}" destId="{F6E6AD9D-AB68-4243-8929-21F6644670E0}" srcOrd="1" destOrd="0" presId="urn:microsoft.com/office/officeart/2005/8/layout/process4"/>
    <dgm:cxn modelId="{122F2D00-2AC5-4446-978C-200F989D377D}" type="presParOf" srcId="{ADE745FA-5637-46B8-BA68-CE54EC58E345}" destId="{BA7A46EE-4D0F-4202-A13B-0DE1B688CAFC}" srcOrd="2" destOrd="0" presId="urn:microsoft.com/office/officeart/2005/8/layout/process4"/>
    <dgm:cxn modelId="{1D709EEB-0104-4C22-8CE1-5126DDF75557}" type="presParOf" srcId="{BA7A46EE-4D0F-4202-A13B-0DE1B688CAFC}" destId="{4FDC9BAA-82A3-4002-B9F2-2EC7D87A3463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0252D56A-0718-42AE-8A24-455A16980587}" type="doc">
      <dgm:prSet loTypeId="urn:microsoft.com/office/officeart/2005/8/layout/vProcess5" loCatId="process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1FAC2FF3-5A26-486A-AE4F-E5D912E34616}">
      <dgm:prSet/>
      <dgm:spPr/>
      <dgm:t>
        <a:bodyPr/>
        <a:lstStyle/>
        <a:p>
          <a:pPr rtl="0"/>
          <a:r>
            <a:rPr lang="ru-RU" b="1" dirty="0" smtClean="0">
              <a:solidFill>
                <a:srgbClr val="C00000"/>
              </a:solidFill>
            </a:rPr>
            <a:t>Линейными</a:t>
          </a:r>
          <a:r>
            <a:rPr lang="ru-RU" dirty="0" smtClean="0"/>
            <a:t> называются </a:t>
          </a:r>
          <a:r>
            <a:rPr lang="ru-RU" dirty="0" err="1" smtClean="0"/>
            <a:t>гидродроссели</a:t>
          </a:r>
          <a:r>
            <a:rPr lang="ru-RU" dirty="0" smtClean="0"/>
            <a:t>, в которых снижение давления, пропорционально расходу в первой степени. </a:t>
          </a:r>
          <a:endParaRPr lang="ru-RU" dirty="0"/>
        </a:p>
      </dgm:t>
    </dgm:pt>
    <dgm:pt modelId="{921675A0-2BD8-4FD2-B626-A76D626434F1}" type="parTrans" cxnId="{DC930023-EC39-4EDD-8DBB-19C3C10AA0BB}">
      <dgm:prSet/>
      <dgm:spPr/>
      <dgm:t>
        <a:bodyPr/>
        <a:lstStyle/>
        <a:p>
          <a:endParaRPr lang="ru-RU"/>
        </a:p>
      </dgm:t>
    </dgm:pt>
    <dgm:pt modelId="{D506F532-89BC-4EDF-B09E-68F329167C61}" type="sibTrans" cxnId="{DC930023-EC39-4EDD-8DBB-19C3C10AA0BB}">
      <dgm:prSet/>
      <dgm:spPr/>
      <dgm:t>
        <a:bodyPr/>
        <a:lstStyle/>
        <a:p>
          <a:endParaRPr lang="ru-RU"/>
        </a:p>
      </dgm:t>
    </dgm:pt>
    <dgm:pt modelId="{76A8D910-3D27-4356-BDAA-1478DF7CD99C}">
      <dgm:prSet/>
      <dgm:spPr/>
      <dgm:t>
        <a:bodyPr/>
        <a:lstStyle/>
        <a:p>
          <a:pPr rtl="0"/>
          <a:r>
            <a:rPr lang="ru-RU" smtClean="0"/>
            <a:t>Данная </a:t>
          </a:r>
          <a:r>
            <a:rPr lang="ru-RU" dirty="0" smtClean="0"/>
            <a:t>зависимость имеет место тогда, когда в дросселе устанавливается ламинарный режим движения жидкости. </a:t>
          </a:r>
          <a:endParaRPr lang="ru-RU" dirty="0"/>
        </a:p>
      </dgm:t>
    </dgm:pt>
    <dgm:pt modelId="{60C84C47-9D61-4FC1-AB39-623E9BA54646}" type="parTrans" cxnId="{CE5664FF-8F2B-4EB8-99DD-557469F6D0C5}">
      <dgm:prSet/>
      <dgm:spPr/>
      <dgm:t>
        <a:bodyPr/>
        <a:lstStyle/>
        <a:p>
          <a:endParaRPr lang="ru-RU"/>
        </a:p>
      </dgm:t>
    </dgm:pt>
    <dgm:pt modelId="{1EDDE21A-F356-4240-A63F-4C8426654789}" type="sibTrans" cxnId="{CE5664FF-8F2B-4EB8-99DD-557469F6D0C5}">
      <dgm:prSet/>
      <dgm:spPr/>
      <dgm:t>
        <a:bodyPr/>
        <a:lstStyle/>
        <a:p>
          <a:endParaRPr lang="ru-RU"/>
        </a:p>
      </dgm:t>
    </dgm:pt>
    <dgm:pt modelId="{100F66D9-55DA-418A-BB3F-E3BCC62FBF38}" type="pres">
      <dgm:prSet presAssocID="{0252D56A-0718-42AE-8A24-455A16980587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99F2FF0-A030-4404-8288-E63BF98A9B2D}" type="pres">
      <dgm:prSet presAssocID="{0252D56A-0718-42AE-8A24-455A16980587}" presName="dummyMaxCanvas" presStyleCnt="0">
        <dgm:presLayoutVars/>
      </dgm:prSet>
      <dgm:spPr/>
    </dgm:pt>
    <dgm:pt modelId="{AFFA6FE2-1E56-4511-BCF7-1CE0994EE23E}" type="pres">
      <dgm:prSet presAssocID="{0252D56A-0718-42AE-8A24-455A16980587}" presName="TwoNodes_1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E563D10-72E0-4B1D-BA23-9F1226CBE700}" type="pres">
      <dgm:prSet presAssocID="{0252D56A-0718-42AE-8A24-455A16980587}" presName="TwoNodes_2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FEE4687-9917-455D-A494-E98955E6B58E}" type="pres">
      <dgm:prSet presAssocID="{0252D56A-0718-42AE-8A24-455A16980587}" presName="TwoConn_1-2" presStyleLbl="fg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BED0F1-5C8F-4ABB-882C-C128852A14F7}" type="pres">
      <dgm:prSet presAssocID="{0252D56A-0718-42AE-8A24-455A16980587}" presName="TwoNodes_1_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CAE3F0B-FC49-49A2-B34E-519A68BFD9DA}" type="pres">
      <dgm:prSet presAssocID="{0252D56A-0718-42AE-8A24-455A16980587}" presName="TwoNodes_2_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C21A897-FFAB-4C3C-974B-807A73E2B16F}" type="presOf" srcId="{0252D56A-0718-42AE-8A24-455A16980587}" destId="{100F66D9-55DA-418A-BB3F-E3BCC62FBF38}" srcOrd="0" destOrd="0" presId="urn:microsoft.com/office/officeart/2005/8/layout/vProcess5"/>
    <dgm:cxn modelId="{DC930023-EC39-4EDD-8DBB-19C3C10AA0BB}" srcId="{0252D56A-0718-42AE-8A24-455A16980587}" destId="{1FAC2FF3-5A26-486A-AE4F-E5D912E34616}" srcOrd="0" destOrd="0" parTransId="{921675A0-2BD8-4FD2-B626-A76D626434F1}" sibTransId="{D506F532-89BC-4EDF-B09E-68F329167C61}"/>
    <dgm:cxn modelId="{A4DAB8F2-90C5-4366-A702-E569E89BD36B}" type="presOf" srcId="{D506F532-89BC-4EDF-B09E-68F329167C61}" destId="{6FEE4687-9917-455D-A494-E98955E6B58E}" srcOrd="0" destOrd="0" presId="urn:microsoft.com/office/officeart/2005/8/layout/vProcess5"/>
    <dgm:cxn modelId="{CE5664FF-8F2B-4EB8-99DD-557469F6D0C5}" srcId="{0252D56A-0718-42AE-8A24-455A16980587}" destId="{76A8D910-3D27-4356-BDAA-1478DF7CD99C}" srcOrd="1" destOrd="0" parTransId="{60C84C47-9D61-4FC1-AB39-623E9BA54646}" sibTransId="{1EDDE21A-F356-4240-A63F-4C8426654789}"/>
    <dgm:cxn modelId="{0BE5C7BC-1236-4245-A204-15452FEDDA90}" type="presOf" srcId="{76A8D910-3D27-4356-BDAA-1478DF7CD99C}" destId="{3CAE3F0B-FC49-49A2-B34E-519A68BFD9DA}" srcOrd="1" destOrd="0" presId="urn:microsoft.com/office/officeart/2005/8/layout/vProcess5"/>
    <dgm:cxn modelId="{4FCCB343-8956-4116-A464-C2AAC45EE013}" type="presOf" srcId="{1FAC2FF3-5A26-486A-AE4F-E5D912E34616}" destId="{8ABED0F1-5C8F-4ABB-882C-C128852A14F7}" srcOrd="1" destOrd="0" presId="urn:microsoft.com/office/officeart/2005/8/layout/vProcess5"/>
    <dgm:cxn modelId="{1EFE1216-96F7-4453-9384-FC2B86F35EEA}" type="presOf" srcId="{1FAC2FF3-5A26-486A-AE4F-E5D912E34616}" destId="{AFFA6FE2-1E56-4511-BCF7-1CE0994EE23E}" srcOrd="0" destOrd="0" presId="urn:microsoft.com/office/officeart/2005/8/layout/vProcess5"/>
    <dgm:cxn modelId="{1B4065A2-4D7D-4076-A1DC-549C7700225C}" type="presOf" srcId="{76A8D910-3D27-4356-BDAA-1478DF7CD99C}" destId="{BE563D10-72E0-4B1D-BA23-9F1226CBE700}" srcOrd="0" destOrd="0" presId="urn:microsoft.com/office/officeart/2005/8/layout/vProcess5"/>
    <dgm:cxn modelId="{3D4DCA93-8D68-4027-A340-7A17ADFD361B}" type="presParOf" srcId="{100F66D9-55DA-418A-BB3F-E3BCC62FBF38}" destId="{699F2FF0-A030-4404-8288-E63BF98A9B2D}" srcOrd="0" destOrd="0" presId="urn:microsoft.com/office/officeart/2005/8/layout/vProcess5"/>
    <dgm:cxn modelId="{8BDF5F1C-E1BE-4AFB-AFEF-7C1D2814D5F1}" type="presParOf" srcId="{100F66D9-55DA-418A-BB3F-E3BCC62FBF38}" destId="{AFFA6FE2-1E56-4511-BCF7-1CE0994EE23E}" srcOrd="1" destOrd="0" presId="urn:microsoft.com/office/officeart/2005/8/layout/vProcess5"/>
    <dgm:cxn modelId="{A6965513-476F-47FD-A9A8-31F3AC5BA990}" type="presParOf" srcId="{100F66D9-55DA-418A-BB3F-E3BCC62FBF38}" destId="{BE563D10-72E0-4B1D-BA23-9F1226CBE700}" srcOrd="2" destOrd="0" presId="urn:microsoft.com/office/officeart/2005/8/layout/vProcess5"/>
    <dgm:cxn modelId="{18F4098F-13A6-4F95-ADC5-6FA48C42C1F0}" type="presParOf" srcId="{100F66D9-55DA-418A-BB3F-E3BCC62FBF38}" destId="{6FEE4687-9917-455D-A494-E98955E6B58E}" srcOrd="3" destOrd="0" presId="urn:microsoft.com/office/officeart/2005/8/layout/vProcess5"/>
    <dgm:cxn modelId="{BAEDA2E0-C04C-408E-98F9-AF89BAA5E602}" type="presParOf" srcId="{100F66D9-55DA-418A-BB3F-E3BCC62FBF38}" destId="{8ABED0F1-5C8F-4ABB-882C-C128852A14F7}" srcOrd="4" destOrd="0" presId="urn:microsoft.com/office/officeart/2005/8/layout/vProcess5"/>
    <dgm:cxn modelId="{38F6D7EA-03CC-49AA-BC14-E9D7CE490A57}" type="presParOf" srcId="{100F66D9-55DA-418A-BB3F-E3BCC62FBF38}" destId="{3CAE3F0B-FC49-49A2-B34E-519A68BFD9DA}" srcOrd="5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8417D6A9-5C6A-476E-96B3-0A2975AE7ADE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D947C37-92F5-47C0-8ED9-1F4BFE803CD8}">
      <dgm:prSet/>
      <dgm:spPr/>
      <dgm:t>
        <a:bodyPr/>
        <a:lstStyle/>
        <a:p>
          <a:pPr rtl="0"/>
          <a:r>
            <a:rPr lang="ru-RU" dirty="0" smtClean="0"/>
            <a:t>В </a:t>
          </a:r>
          <a:r>
            <a:rPr lang="ru-RU" b="1" dirty="0" smtClean="0">
              <a:solidFill>
                <a:srgbClr val="C00000"/>
              </a:solidFill>
            </a:rPr>
            <a:t>крановом дросселе </a:t>
          </a:r>
          <a:r>
            <a:rPr lang="ru-RU" dirty="0" smtClean="0"/>
            <a:t>изменение проходного сечения осуществляется поворотом пробки 1 вокруг своей оси.</a:t>
          </a:r>
          <a:endParaRPr lang="ru-RU" dirty="0"/>
        </a:p>
      </dgm:t>
    </dgm:pt>
    <dgm:pt modelId="{AE774703-A8CA-4AF4-AA7E-B4423B523C8C}" type="parTrans" cxnId="{92AED4DA-8299-402A-813B-83CD184D6775}">
      <dgm:prSet/>
      <dgm:spPr/>
      <dgm:t>
        <a:bodyPr/>
        <a:lstStyle/>
        <a:p>
          <a:endParaRPr lang="ru-RU"/>
        </a:p>
      </dgm:t>
    </dgm:pt>
    <dgm:pt modelId="{C1E79B75-B92B-4A6D-97D0-2DD767E9BEF1}" type="sibTrans" cxnId="{92AED4DA-8299-402A-813B-83CD184D6775}">
      <dgm:prSet/>
      <dgm:spPr/>
      <dgm:t>
        <a:bodyPr/>
        <a:lstStyle/>
        <a:p>
          <a:endParaRPr lang="ru-RU"/>
        </a:p>
      </dgm:t>
    </dgm:pt>
    <dgm:pt modelId="{74101D8C-3B90-4F59-A511-38F90E5A35D6}" type="pres">
      <dgm:prSet presAssocID="{8417D6A9-5C6A-476E-96B3-0A2975AE7ADE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6341C66D-7B0C-4BFB-A370-B658464CCB56}" type="pres">
      <dgm:prSet presAssocID="{8417D6A9-5C6A-476E-96B3-0A2975AE7ADE}" presName="pyramid" presStyleLbl="node1" presStyleIdx="0" presStyleCnt="1"/>
      <dgm:spPr/>
    </dgm:pt>
    <dgm:pt modelId="{16145529-246F-42D1-A40A-F4F847575EF3}" type="pres">
      <dgm:prSet presAssocID="{8417D6A9-5C6A-476E-96B3-0A2975AE7ADE}" presName="theList" presStyleCnt="0"/>
      <dgm:spPr/>
    </dgm:pt>
    <dgm:pt modelId="{D44A38EF-1A90-4CA1-99E8-03B69B2BCAC1}" type="pres">
      <dgm:prSet presAssocID="{CD947C37-92F5-47C0-8ED9-1F4BFE803CD8}" presName="aNode" presStyleLbl="fgAcc1" presStyleIdx="0" presStyleCnt="1" custScaleX="158722" custScaleY="10763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520AE58-255C-4C57-9A51-0444AACEF8B2}" type="pres">
      <dgm:prSet presAssocID="{CD947C37-92F5-47C0-8ED9-1F4BFE803CD8}" presName="aSpace" presStyleCnt="0"/>
      <dgm:spPr/>
    </dgm:pt>
  </dgm:ptLst>
  <dgm:cxnLst>
    <dgm:cxn modelId="{A3A5B483-3BF5-428C-BB15-286F5F246717}" type="presOf" srcId="{CD947C37-92F5-47C0-8ED9-1F4BFE803CD8}" destId="{D44A38EF-1A90-4CA1-99E8-03B69B2BCAC1}" srcOrd="0" destOrd="0" presId="urn:microsoft.com/office/officeart/2005/8/layout/pyramid2"/>
    <dgm:cxn modelId="{DA1BA0FD-E5B8-429B-8A78-AF2E0CD0A01F}" type="presOf" srcId="{8417D6A9-5C6A-476E-96B3-0A2975AE7ADE}" destId="{74101D8C-3B90-4F59-A511-38F90E5A35D6}" srcOrd="0" destOrd="0" presId="urn:microsoft.com/office/officeart/2005/8/layout/pyramid2"/>
    <dgm:cxn modelId="{92AED4DA-8299-402A-813B-83CD184D6775}" srcId="{8417D6A9-5C6A-476E-96B3-0A2975AE7ADE}" destId="{CD947C37-92F5-47C0-8ED9-1F4BFE803CD8}" srcOrd="0" destOrd="0" parTransId="{AE774703-A8CA-4AF4-AA7E-B4423B523C8C}" sibTransId="{C1E79B75-B92B-4A6D-97D0-2DD767E9BEF1}"/>
    <dgm:cxn modelId="{49661896-C42A-4F5D-86EC-7B4A552DA9F4}" type="presParOf" srcId="{74101D8C-3B90-4F59-A511-38F90E5A35D6}" destId="{6341C66D-7B0C-4BFB-A370-B658464CCB56}" srcOrd="0" destOrd="0" presId="urn:microsoft.com/office/officeart/2005/8/layout/pyramid2"/>
    <dgm:cxn modelId="{645CC40E-48C3-450C-9EF6-4BE0CF710A6E}" type="presParOf" srcId="{74101D8C-3B90-4F59-A511-38F90E5A35D6}" destId="{16145529-246F-42D1-A40A-F4F847575EF3}" srcOrd="1" destOrd="0" presId="urn:microsoft.com/office/officeart/2005/8/layout/pyramid2"/>
    <dgm:cxn modelId="{20AC0EAE-50E0-4AB5-AAE9-464E59A36060}" type="presParOf" srcId="{16145529-246F-42D1-A40A-F4F847575EF3}" destId="{D44A38EF-1A90-4CA1-99E8-03B69B2BCAC1}" srcOrd="0" destOrd="0" presId="urn:microsoft.com/office/officeart/2005/8/layout/pyramid2"/>
    <dgm:cxn modelId="{CCE3AAC1-B1C2-44E8-B070-66904A4C827D}" type="presParOf" srcId="{16145529-246F-42D1-A40A-F4F847575EF3}" destId="{6520AE58-255C-4C57-9A51-0444AACEF8B2}" srcOrd="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C8F3D7C-F1A7-498D-BDBE-79B034515EC0}">
      <dsp:nvSpPr>
        <dsp:cNvPr id="0" name=""/>
        <dsp:cNvSpPr/>
      </dsp:nvSpPr>
      <dsp:spPr>
        <a:xfrm>
          <a:off x="1395167" y="0"/>
          <a:ext cx="4325112" cy="4325112"/>
        </a:xfrm>
        <a:prstGeom prst="triangl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16E129-6196-4B3C-A643-08DC91A73F32}">
      <dsp:nvSpPr>
        <dsp:cNvPr id="0" name=""/>
        <dsp:cNvSpPr/>
      </dsp:nvSpPr>
      <dsp:spPr>
        <a:xfrm>
          <a:off x="3092337" y="433299"/>
          <a:ext cx="3742095" cy="306823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kern="1200" dirty="0" smtClean="0">
              <a:solidFill>
                <a:srgbClr val="FF0000"/>
              </a:solidFill>
            </a:rPr>
            <a:t>Регулирующая гидроаппаратура </a:t>
          </a:r>
          <a:r>
            <a:rPr lang="ru-RU" sz="2200" kern="1200" dirty="0" smtClean="0"/>
            <a:t>предназначена для изменения давления и расхода рабочей жидкости путем частичного открытия или перекрытия проходных каналов.</a:t>
          </a:r>
          <a:endParaRPr lang="ru-RU" sz="2200" kern="1200" dirty="0"/>
        </a:p>
      </dsp:txBody>
      <dsp:txXfrm>
        <a:off x="3092337" y="433299"/>
        <a:ext cx="3742095" cy="3068238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EB03C2E-49B7-4D1C-9CBB-6F7BE54DF94B}">
      <dsp:nvSpPr>
        <dsp:cNvPr id="0" name=""/>
        <dsp:cNvSpPr/>
      </dsp:nvSpPr>
      <dsp:spPr>
        <a:xfrm>
          <a:off x="730431" y="1993409"/>
          <a:ext cx="3240412" cy="16069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К регулирующим </a:t>
          </a:r>
          <a:r>
            <a:rPr lang="ru-RU" sz="2200" kern="1200" dirty="0" err="1" smtClean="0"/>
            <a:t>гидроаппаратам</a:t>
          </a:r>
          <a:r>
            <a:rPr lang="ru-RU" sz="2200" kern="1200" dirty="0" smtClean="0"/>
            <a:t> относятся</a:t>
          </a:r>
          <a:endParaRPr lang="ru-RU" sz="2200" kern="1200" dirty="0"/>
        </a:p>
      </dsp:txBody>
      <dsp:txXfrm>
        <a:off x="730431" y="1993409"/>
        <a:ext cx="3240412" cy="1606988"/>
      </dsp:txXfrm>
    </dsp:sp>
    <dsp:sp modelId="{71EAD9D3-5B13-4CAC-A95E-83366CF0EF47}">
      <dsp:nvSpPr>
        <dsp:cNvPr id="0" name=""/>
        <dsp:cNvSpPr/>
      </dsp:nvSpPr>
      <dsp:spPr>
        <a:xfrm rot="17692822">
          <a:off x="3278882" y="1693025"/>
          <a:ext cx="2389060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2389060" y="20214"/>
              </a:lnTo>
            </a:path>
          </a:pathLst>
        </a:custGeom>
        <a:noFill/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 rot="17692822">
        <a:off x="4413685" y="1653513"/>
        <a:ext cx="119453" cy="119453"/>
      </dsp:txXfrm>
    </dsp:sp>
    <dsp:sp modelId="{B43E470D-777C-48BF-B79F-2B720CEF56A2}">
      <dsp:nvSpPr>
        <dsp:cNvPr id="0" name=""/>
        <dsp:cNvSpPr/>
      </dsp:nvSpPr>
      <dsp:spPr>
        <a:xfrm>
          <a:off x="4975981" y="1365"/>
          <a:ext cx="2512843" cy="1256421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err="1" smtClean="0"/>
            <a:t>гидроклапаны</a:t>
          </a:r>
          <a:r>
            <a:rPr lang="ru-RU" sz="2200" kern="1200" dirty="0" smtClean="0"/>
            <a:t> давления (напорный, редукционный), </a:t>
          </a:r>
          <a:endParaRPr lang="ru-RU" sz="2200" kern="1200" dirty="0"/>
        </a:p>
      </dsp:txBody>
      <dsp:txXfrm>
        <a:off x="4975981" y="1365"/>
        <a:ext cx="2512843" cy="1256421"/>
      </dsp:txXfrm>
    </dsp:sp>
    <dsp:sp modelId="{0AB8C625-0FE8-4578-8803-75EBC6A080B7}">
      <dsp:nvSpPr>
        <dsp:cNvPr id="0" name=""/>
        <dsp:cNvSpPr/>
      </dsp:nvSpPr>
      <dsp:spPr>
        <a:xfrm rot="19457599">
          <a:off x="3854497" y="2415467"/>
          <a:ext cx="1237830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1237830" y="20214"/>
              </a:lnTo>
            </a:path>
          </a:pathLst>
        </a:custGeom>
        <a:noFill/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9457599">
        <a:off x="4442466" y="2404736"/>
        <a:ext cx="61891" cy="61891"/>
      </dsp:txXfrm>
    </dsp:sp>
    <dsp:sp modelId="{75F0DFC5-876A-4D88-9232-CA4B995A5726}">
      <dsp:nvSpPr>
        <dsp:cNvPr id="0" name=""/>
        <dsp:cNvSpPr/>
      </dsp:nvSpPr>
      <dsp:spPr>
        <a:xfrm>
          <a:off x="4975981" y="1446250"/>
          <a:ext cx="2512843" cy="1256421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клапаны разности и соотношения давлений,</a:t>
          </a:r>
          <a:endParaRPr lang="ru-RU" sz="2200" kern="1200" dirty="0"/>
        </a:p>
      </dsp:txBody>
      <dsp:txXfrm>
        <a:off x="4975981" y="1446250"/>
        <a:ext cx="2512843" cy="1256421"/>
      </dsp:txXfrm>
    </dsp:sp>
    <dsp:sp modelId="{2A432326-BFD6-4A42-86C3-E508FACC6774}">
      <dsp:nvSpPr>
        <dsp:cNvPr id="0" name=""/>
        <dsp:cNvSpPr/>
      </dsp:nvSpPr>
      <dsp:spPr>
        <a:xfrm rot="2142401">
          <a:off x="3854497" y="3137910"/>
          <a:ext cx="1237830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1237830" y="20214"/>
              </a:lnTo>
            </a:path>
          </a:pathLst>
        </a:custGeom>
        <a:noFill/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2142401">
        <a:off x="4442466" y="3127179"/>
        <a:ext cx="61891" cy="61891"/>
      </dsp:txXfrm>
    </dsp:sp>
    <dsp:sp modelId="{5675A026-0A52-44AD-8A93-84CD62AC5991}">
      <dsp:nvSpPr>
        <dsp:cNvPr id="0" name=""/>
        <dsp:cNvSpPr/>
      </dsp:nvSpPr>
      <dsp:spPr>
        <a:xfrm>
          <a:off x="4975981" y="2891135"/>
          <a:ext cx="2512843" cy="1256421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дроссели </a:t>
          </a:r>
          <a:endParaRPr lang="ru-RU" sz="2200" kern="1200" dirty="0"/>
        </a:p>
      </dsp:txBody>
      <dsp:txXfrm>
        <a:off x="4975981" y="2891135"/>
        <a:ext cx="2512843" cy="1256421"/>
      </dsp:txXfrm>
    </dsp:sp>
    <dsp:sp modelId="{97FA6F62-26E5-4D94-BA57-8315BC585D34}">
      <dsp:nvSpPr>
        <dsp:cNvPr id="0" name=""/>
        <dsp:cNvSpPr/>
      </dsp:nvSpPr>
      <dsp:spPr>
        <a:xfrm rot="3907178">
          <a:off x="3278882" y="3860352"/>
          <a:ext cx="2389060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2389060" y="20214"/>
              </a:lnTo>
            </a:path>
          </a:pathLst>
        </a:custGeom>
        <a:noFill/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 rot="3907178">
        <a:off x="4413685" y="3820841"/>
        <a:ext cx="119453" cy="119453"/>
      </dsp:txXfrm>
    </dsp:sp>
    <dsp:sp modelId="{CCC54AAF-F737-44C9-B5F5-262F0EC9A89E}">
      <dsp:nvSpPr>
        <dsp:cNvPr id="0" name=""/>
        <dsp:cNvSpPr/>
      </dsp:nvSpPr>
      <dsp:spPr>
        <a:xfrm>
          <a:off x="4975981" y="4336020"/>
          <a:ext cx="2512843" cy="1256421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регуляторы потока рабочей жидкости. </a:t>
          </a:r>
          <a:endParaRPr lang="ru-RU" sz="2200" kern="1200" dirty="0"/>
        </a:p>
      </dsp:txBody>
      <dsp:txXfrm>
        <a:off x="4975981" y="4336020"/>
        <a:ext cx="2512843" cy="1256421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942B2EA-1224-4E74-AFD0-FDBCC261DBE9}">
      <dsp:nvSpPr>
        <dsp:cNvPr id="0" name=""/>
        <dsp:cNvSpPr/>
      </dsp:nvSpPr>
      <dsp:spPr>
        <a:xfrm>
          <a:off x="627245" y="0"/>
          <a:ext cx="7108781" cy="5665815"/>
        </a:xfrm>
        <a:prstGeom prst="rightArrow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D1C2D26-3B65-4F0F-8329-4D3B686BD130}">
      <dsp:nvSpPr>
        <dsp:cNvPr id="0" name=""/>
        <dsp:cNvSpPr/>
      </dsp:nvSpPr>
      <dsp:spPr>
        <a:xfrm>
          <a:off x="1102" y="1699744"/>
          <a:ext cx="3988807" cy="2266326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Напорным</a:t>
          </a:r>
          <a:r>
            <a:rPr lang="ru-RU" sz="2000" kern="1200" dirty="0" smtClean="0"/>
            <a:t> называется </a:t>
          </a:r>
          <a:r>
            <a:rPr lang="ru-RU" sz="2000" kern="1200" dirty="0" err="1" smtClean="0"/>
            <a:t>гидроклапан</a:t>
          </a:r>
          <a:r>
            <a:rPr lang="ru-RU" sz="2000" kern="1200" dirty="0" smtClean="0"/>
            <a:t>, предназначенный для ограничения давления в соединяемом с ним трубопроводе гидросистемы. </a:t>
          </a:r>
          <a:endParaRPr lang="ru-RU" sz="2000" kern="1200" dirty="0"/>
        </a:p>
      </dsp:txBody>
      <dsp:txXfrm>
        <a:off x="1102" y="1699744"/>
        <a:ext cx="3988807" cy="2266326"/>
      </dsp:txXfrm>
    </dsp:sp>
    <dsp:sp modelId="{C7BAE685-AABE-4EDE-8032-5069A998F29C}">
      <dsp:nvSpPr>
        <dsp:cNvPr id="0" name=""/>
        <dsp:cNvSpPr/>
      </dsp:nvSpPr>
      <dsp:spPr>
        <a:xfrm>
          <a:off x="4373362" y="1699744"/>
          <a:ext cx="3988807" cy="2266326"/>
        </a:xfrm>
        <a:prstGeom prst="roundRect">
          <a:avLst/>
        </a:prstGeom>
        <a:solidFill>
          <a:schemeClr val="accent3">
            <a:hueOff val="-16539272"/>
            <a:satOff val="26822"/>
            <a:lumOff val="19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Если напорный </a:t>
          </a:r>
          <a:r>
            <a:rPr lang="ru-RU" sz="1800" kern="1200" dirty="0" err="1" smtClean="0"/>
            <a:t>гидроклапан</a:t>
          </a:r>
          <a:r>
            <a:rPr lang="ru-RU" sz="1800" kern="1200" dirty="0" smtClean="0"/>
            <a:t> служит для предохранения гидросистемы от давления, превышающего допустимое, то он называется </a:t>
          </a:r>
          <a:r>
            <a:rPr lang="ru-RU" sz="1800" b="1" kern="1200" dirty="0" smtClean="0"/>
            <a:t>предохранительным</a:t>
          </a:r>
          <a:r>
            <a:rPr lang="ru-RU" sz="1800" kern="1200" dirty="0" smtClean="0"/>
            <a:t>.</a:t>
          </a:r>
          <a:endParaRPr lang="ru-RU" sz="1800" kern="1200" dirty="0"/>
        </a:p>
      </dsp:txBody>
      <dsp:txXfrm>
        <a:off x="4373362" y="1699744"/>
        <a:ext cx="3988807" cy="2266326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AF6B20A-8A85-467A-9532-E0B9355BD9C1}">
      <dsp:nvSpPr>
        <dsp:cNvPr id="0" name=""/>
        <dsp:cNvSpPr/>
      </dsp:nvSpPr>
      <dsp:spPr>
        <a:xfrm>
          <a:off x="0" y="0"/>
          <a:ext cx="4325112" cy="4325112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AA7813-5938-4C2D-A5E0-9BDF81F60AC2}">
      <dsp:nvSpPr>
        <dsp:cNvPr id="0" name=""/>
        <dsp:cNvSpPr/>
      </dsp:nvSpPr>
      <dsp:spPr>
        <a:xfrm>
          <a:off x="2162556" y="0"/>
          <a:ext cx="6067044" cy="432511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err="1" smtClean="0"/>
            <a:t>Гидроклапан</a:t>
          </a:r>
          <a:r>
            <a:rPr lang="ru-RU" sz="2800" kern="1200" dirty="0" smtClean="0"/>
            <a:t>, служащий для поддержания заданного давления путем непрерывного слива части рабочей жидкости во время работы, называется </a:t>
          </a:r>
          <a:r>
            <a:rPr lang="ru-RU" sz="2800" b="1" kern="1200" dirty="0" smtClean="0">
              <a:solidFill>
                <a:srgbClr val="FF0000"/>
              </a:solidFill>
            </a:rPr>
            <a:t>переливным.</a:t>
          </a:r>
          <a:endParaRPr lang="ru-RU" sz="2800" b="1" kern="1200" dirty="0">
            <a:solidFill>
              <a:srgbClr val="FF0000"/>
            </a:solidFill>
          </a:endParaRPr>
        </a:p>
      </dsp:txBody>
      <dsp:txXfrm>
        <a:off x="2162556" y="0"/>
        <a:ext cx="6067044" cy="4325112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36E79CF-81D5-4440-B68C-98D3A863E905}">
      <dsp:nvSpPr>
        <dsp:cNvPr id="0" name=""/>
        <dsp:cNvSpPr/>
      </dsp:nvSpPr>
      <dsp:spPr>
        <a:xfrm>
          <a:off x="3007" y="1049"/>
          <a:ext cx="8141233" cy="265035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"/>
                <a:satMod val="255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tint val="12000"/>
                <a:satMod val="2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ln>
          <a:noFill/>
        </a:ln>
        <a:effectLst>
          <a:outerShdw blurRad="51500" dist="254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rgbClr val="FF0000"/>
              </a:solidFill>
            </a:rPr>
            <a:t>В зависимости от особенностей конструктивного устройства </a:t>
          </a:r>
          <a:r>
            <a:rPr lang="ru-RU" sz="2800" kern="1200" dirty="0" smtClean="0"/>
            <a:t>напорные </a:t>
          </a:r>
          <a:r>
            <a:rPr lang="ru-RU" sz="2800" kern="1200" dirty="0" err="1" smtClean="0"/>
            <a:t>гидроклапаны</a:t>
          </a:r>
          <a:r>
            <a:rPr lang="ru-RU" sz="2800" kern="1200" dirty="0" smtClean="0"/>
            <a:t> подразделяются на </a:t>
          </a:r>
          <a:endParaRPr lang="ru-RU" sz="2800" kern="1200" dirty="0"/>
        </a:p>
      </dsp:txBody>
      <dsp:txXfrm>
        <a:off x="3007" y="1049"/>
        <a:ext cx="8141233" cy="2650356"/>
      </dsp:txXfrm>
    </dsp:sp>
    <dsp:sp modelId="{85531F2E-E77D-4F37-BE22-218178F69B4A}">
      <dsp:nvSpPr>
        <dsp:cNvPr id="0" name=""/>
        <dsp:cNvSpPr/>
      </dsp:nvSpPr>
      <dsp:spPr>
        <a:xfrm>
          <a:off x="3007" y="2870394"/>
          <a:ext cx="3906541" cy="265035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1000"/>
                <a:satMod val="255000"/>
              </a:schemeClr>
            </a:gs>
            <a:gs pos="55000">
              <a:schemeClr val="accent3">
                <a:hueOff val="0"/>
                <a:satOff val="0"/>
                <a:lumOff val="0"/>
                <a:alphaOff val="0"/>
                <a:tint val="12000"/>
                <a:satMod val="25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ln>
          <a:noFill/>
        </a:ln>
        <a:effectLst>
          <a:outerShdw blurRad="51500" dist="254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rgbClr val="7030A0"/>
              </a:solidFill>
            </a:rPr>
            <a:t>клапаны прямого действия</a:t>
          </a:r>
          <a:r>
            <a:rPr lang="ru-RU" sz="2400" kern="1200" dirty="0" smtClean="0"/>
            <a:t>, у которых поток рабочей жидкости действует на запорно-регулирующий орган непосредственно, </a:t>
          </a:r>
          <a:endParaRPr lang="ru-RU" sz="2400" kern="1200" dirty="0"/>
        </a:p>
      </dsp:txBody>
      <dsp:txXfrm>
        <a:off x="3007" y="2870394"/>
        <a:ext cx="3906541" cy="2650356"/>
      </dsp:txXfrm>
    </dsp:sp>
    <dsp:sp modelId="{EB9FDB5D-E0F8-4849-BAB1-5BA9FB7390CC}">
      <dsp:nvSpPr>
        <dsp:cNvPr id="0" name=""/>
        <dsp:cNvSpPr/>
      </dsp:nvSpPr>
      <dsp:spPr>
        <a:xfrm>
          <a:off x="4237698" y="2870394"/>
          <a:ext cx="3906541" cy="265035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1000"/>
                <a:satMod val="255000"/>
              </a:schemeClr>
            </a:gs>
            <a:gs pos="55000">
              <a:schemeClr val="accent3">
                <a:hueOff val="0"/>
                <a:satOff val="0"/>
                <a:lumOff val="0"/>
                <a:alphaOff val="0"/>
                <a:tint val="12000"/>
                <a:satMod val="25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ln>
          <a:noFill/>
        </a:ln>
        <a:effectLst>
          <a:outerShdw blurRad="51500" dist="254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rgbClr val="7030A0"/>
              </a:solidFill>
            </a:rPr>
            <a:t>непрямого действия</a:t>
          </a:r>
          <a:r>
            <a:rPr lang="ru-RU" sz="2400" kern="1200" dirty="0" smtClean="0"/>
            <a:t>, когда открытие запорно-регулирующего органа осуществляется посредством дополнительного устройства.</a:t>
          </a:r>
          <a:endParaRPr lang="ru-RU" sz="2400" kern="1200" dirty="0"/>
        </a:p>
      </dsp:txBody>
      <dsp:txXfrm>
        <a:off x="4237698" y="2870394"/>
        <a:ext cx="3906541" cy="2650356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5423C9-FAA8-4A01-9DF6-7B7654AC022B}" type="datetimeFigureOut">
              <a:rPr lang="ru-RU" smtClean="0"/>
              <a:pPr/>
              <a:t>13.04.2021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07AB0A-B08B-4081-9498-88BBFFCA953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гидравлических приводах применяют насосы, которые по своему принципу действия называют объемными. В таких насосах, независимо от конструктивных особенностей, всасывание рабочей жидкости и ее вытеснение в систему происходит в результате последовательного увеличения и уменьшения геометрического объема их рабочих камер. Рабочая камера насоса — это изолированное пространство внутри насоса ограниченное деталями данной конструкции, изменение взаимного положения которых и приводит к увеличению или уменьшению ее объема. В процессе работы объемного насоса каждая рабочая камера при увеличении ее объема соединяется с линией всасывания, а при ее уменьшении — с линией нагнетания. При этом давление в вытесняемой жидкости повышается до значения, достаточного для преодоления суммарного сопротивления </a:t>
            </a:r>
            <a:r>
              <a:rPr lang="ru-RU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гидросистемы</a:t>
            </a:r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которое складывается из внешнего и внутреннего сопротивлений. Внешнее сопротивление обусловлено противодействием полезной нагрузки, механическим трением, а также статической нагрузкой и динамическими силами, действующими на исполнительные механизмы. Внутреннее (гидравлическое) сопротивление является следствием трения, возникающего между слоями рабочей жидкости, а также между рабочей жидкостью и стенками каналов, и возникает при движении жидкости по трубопроводам и через </a:t>
            </a:r>
            <a:r>
              <a:rPr lang="ru-RU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гидроаппараты</a:t>
            </a:r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системы.</a:t>
            </a:r>
            <a:endParaRPr lang="ru-RU" sz="24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07AB0A-B08B-4081-9498-88BBFFCA9532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6FB0F3C5-C136-4403-83B2-074773CFC4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13.04.2021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13.04.2021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4" r:id="rId1"/>
    <p:sldLayoutId id="2147483895" r:id="rId2"/>
    <p:sldLayoutId id="2147483896" r:id="rId3"/>
    <p:sldLayoutId id="2147483897" r:id="rId4"/>
    <p:sldLayoutId id="2147483898" r:id="rId5"/>
    <p:sldLayoutId id="2147483899" r:id="rId6"/>
    <p:sldLayoutId id="2147483900" r:id="rId7"/>
    <p:sldLayoutId id="2147483901" r:id="rId8"/>
    <p:sldLayoutId id="2147483902" r:id="rId9"/>
    <p:sldLayoutId id="2147483903" r:id="rId10"/>
    <p:sldLayoutId id="2147483904" r:id="rId11"/>
  </p:sldLayoutIdLst>
  <p:transition>
    <p:random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420888"/>
            <a:ext cx="8153400" cy="453901"/>
          </a:xfrm>
        </p:spPr>
        <p:txBody>
          <a:bodyPr>
            <a:no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ru-RU" sz="4800" b="1" dirty="0" smtClean="0">
                <a:ln/>
                <a:solidFill>
                  <a:srgbClr val="FFFF00"/>
                </a:solidFill>
              </a:rPr>
              <a:t>Тема урока «Регулирующая гидроаппаратура»</a:t>
            </a:r>
            <a:endParaRPr lang="ru-RU" sz="4800" b="1" dirty="0">
              <a:ln/>
              <a:solidFill>
                <a:srgbClr val="FFFF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3968" y="4941168"/>
            <a:ext cx="4608512" cy="151216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Дисциплина «Гидравлика»</a:t>
            </a:r>
          </a:p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Автор: Брагина Елена Николаевна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290" name="AutoShape 2" descr="http://earlmorse.org/steamboatingpages/steamhappens19/rotaryalone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196752"/>
            <a:ext cx="8219256" cy="5377784"/>
          </a:xfrm>
          <a:prstGeom prst="foldedCorner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dirty="0" smtClean="0"/>
              <a:t>Принцип действия напорных клапанов основан на уравновешивании силы давления жидкости, действующей на клапан и усилия пружины (груза). </a:t>
            </a:r>
          </a:p>
          <a:p>
            <a:r>
              <a:rPr lang="ru-RU" dirty="0" smtClean="0"/>
              <a:t>Когда сила давления потока рабочей жидкости меньше усилия пружины, клапан закрыт. </a:t>
            </a:r>
          </a:p>
          <a:p>
            <a:r>
              <a:rPr lang="ru-RU" dirty="0" smtClean="0"/>
              <a:t>При силе давления потока жидкости больше усилия пружины часть жидкости перепускается на слив.</a:t>
            </a:r>
            <a:endParaRPr lang="ru-RU" dirty="0"/>
          </a:p>
        </p:txBody>
      </p:sp>
    </p:spTree>
  </p:cSld>
  <p:clrMapOvr>
    <a:masterClrMapping/>
  </p:clrMapOvr>
  <p:transition>
    <p:rand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scbist.com/gidroperedachi/source/Gidroapparatura/naporni_gidroclapan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836712"/>
            <a:ext cx="7620000" cy="5114926"/>
          </a:xfrm>
          <a:prstGeom prst="rect">
            <a:avLst/>
          </a:prstGeom>
          <a:noFill/>
        </p:spPr>
      </p:pic>
    </p:spTree>
  </p:cSld>
  <p:clrMapOvr>
    <a:masterClrMapping/>
  </p:clrMapOvr>
  <p:transition>
    <p:rand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4294967295"/>
          </p:nvPr>
        </p:nvSpPr>
        <p:spPr>
          <a:xfrm>
            <a:off x="467544" y="1124744"/>
            <a:ext cx="8218487" cy="537686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dirty="0" smtClean="0"/>
              <a:t>Напорные клапаны прямого действия </a:t>
            </a:r>
            <a:r>
              <a:rPr lang="ru-RU" b="1" dirty="0" smtClean="0">
                <a:solidFill>
                  <a:srgbClr val="C00000"/>
                </a:solidFill>
              </a:rPr>
              <a:t>шарикового </a:t>
            </a:r>
            <a:r>
              <a:rPr lang="ru-RU" dirty="0" smtClean="0"/>
              <a:t>(рисунок -а) и </a:t>
            </a:r>
            <a:r>
              <a:rPr lang="ru-RU" b="1" dirty="0" smtClean="0">
                <a:solidFill>
                  <a:srgbClr val="C00000"/>
                </a:solidFill>
              </a:rPr>
              <a:t>конусного </a:t>
            </a:r>
            <a:r>
              <a:rPr lang="ru-RU" dirty="0" smtClean="0"/>
              <a:t>(рисунок -б) типов, как правило, применяются в качестве </a:t>
            </a:r>
            <a:r>
              <a:rPr lang="ru-RU" b="1" dirty="0" smtClean="0">
                <a:solidFill>
                  <a:srgbClr val="C00000"/>
                </a:solidFill>
              </a:rPr>
              <a:t>предохранительных</a:t>
            </a:r>
            <a:r>
              <a:rPr lang="ru-RU" dirty="0" smtClean="0"/>
              <a:t>. </a:t>
            </a:r>
          </a:p>
          <a:p>
            <a:r>
              <a:rPr lang="ru-RU" dirty="0" smtClean="0"/>
              <a:t>В качестве </a:t>
            </a:r>
            <a:r>
              <a:rPr lang="ru-RU" b="1" dirty="0" smtClean="0">
                <a:solidFill>
                  <a:srgbClr val="C00000"/>
                </a:solidFill>
              </a:rPr>
              <a:t>переливных клапанов</a:t>
            </a:r>
            <a:r>
              <a:rPr lang="ru-RU" dirty="0" smtClean="0"/>
              <a:t>, имеющих непрерывное движение запорно-регулирующего органа, применяются напорные клапаны </a:t>
            </a:r>
            <a:r>
              <a:rPr lang="ru-RU" b="1" dirty="0" smtClean="0">
                <a:solidFill>
                  <a:srgbClr val="C00000"/>
                </a:solidFill>
              </a:rPr>
              <a:t>золотникового типа </a:t>
            </a:r>
            <a:r>
              <a:rPr lang="ru-RU" dirty="0" smtClean="0"/>
              <a:t>(рисунок -в). </a:t>
            </a:r>
          </a:p>
        </p:txBody>
      </p:sp>
    </p:spTree>
  </p:cSld>
  <p:clrMapOvr>
    <a:masterClrMapping/>
  </p:clrMapOvr>
  <p:transition>
    <p:rand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Содержимое 17"/>
          <p:cNvSpPr>
            <a:spLocks noGrp="1"/>
          </p:cNvSpPr>
          <p:nvPr>
            <p:ph type="body" sz="half" idx="2"/>
          </p:nvPr>
        </p:nvSpPr>
        <p:spPr>
          <a:xfrm>
            <a:off x="611560" y="764704"/>
            <a:ext cx="8067683" cy="511256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indent="442913"/>
            <a:endParaRPr lang="ru-RU" sz="2400" dirty="0" smtClean="0"/>
          </a:p>
          <a:p>
            <a:pPr indent="442913"/>
            <a:r>
              <a:rPr lang="ru-RU" sz="2400" b="1" dirty="0" smtClean="0">
                <a:solidFill>
                  <a:srgbClr val="C00000"/>
                </a:solidFill>
              </a:rPr>
              <a:t>Разность давлений</a:t>
            </a:r>
            <a:r>
              <a:rPr lang="ru-RU" sz="2400" dirty="0" smtClean="0"/>
              <a:t>        при открытии и закрытии клапана такого типа может быть определена из следующего соотношения:</a:t>
            </a:r>
          </a:p>
          <a:p>
            <a:pPr indent="442913"/>
            <a:endParaRPr lang="ru-RU" sz="2400" dirty="0" smtClean="0"/>
          </a:p>
          <a:p>
            <a:pPr indent="442913"/>
            <a:endParaRPr lang="ru-RU" sz="2400" dirty="0" smtClean="0"/>
          </a:p>
          <a:p>
            <a:pPr indent="442913"/>
            <a:endParaRPr lang="ru-RU" sz="2400" dirty="0" smtClean="0"/>
          </a:p>
          <a:p>
            <a:pPr indent="442913"/>
            <a:endParaRPr lang="ru-RU" sz="2400" dirty="0" smtClean="0"/>
          </a:p>
          <a:p>
            <a:pPr indent="442913">
              <a:lnSpc>
                <a:spcPct val="150000"/>
              </a:lnSpc>
            </a:pPr>
            <a:r>
              <a:rPr lang="ru-RU" sz="2400" dirty="0" smtClean="0"/>
              <a:t>где  </a:t>
            </a:r>
            <a:r>
              <a:rPr lang="ru-RU" sz="2400" i="1" dirty="0" smtClean="0"/>
              <a:t>С </a:t>
            </a:r>
            <a:r>
              <a:rPr lang="ru-RU" sz="2400" dirty="0" smtClean="0"/>
              <a:t>– жесткость пружины;</a:t>
            </a:r>
          </a:p>
          <a:p>
            <a:pPr indent="1441450">
              <a:lnSpc>
                <a:spcPct val="150000"/>
              </a:lnSpc>
            </a:pPr>
            <a:r>
              <a:rPr lang="ru-RU" sz="2400" dirty="0" smtClean="0"/>
              <a:t>и      – </a:t>
            </a:r>
            <a:r>
              <a:rPr lang="ru-RU" sz="2400" i="1" dirty="0" smtClean="0"/>
              <a:t> </a:t>
            </a:r>
            <a:r>
              <a:rPr lang="ru-RU" sz="2400" dirty="0" smtClean="0"/>
              <a:t>–  сжатие пружины при полностью открытом и полностью закрытом клапане, соответственно;</a:t>
            </a:r>
          </a:p>
          <a:p>
            <a:pPr indent="1260475">
              <a:lnSpc>
                <a:spcPct val="150000"/>
              </a:lnSpc>
            </a:pPr>
            <a:r>
              <a:rPr lang="ru-RU" sz="2400" dirty="0" smtClean="0"/>
              <a:t>– эффективная площадь, на которую действует давление потока жидкости.</a:t>
            </a:r>
          </a:p>
          <a:p>
            <a:pPr indent="442913"/>
            <a:endParaRPr lang="ru-RU" sz="1900" dirty="0" smtClean="0"/>
          </a:p>
          <a:p>
            <a:pPr indent="442913"/>
            <a:endParaRPr lang="ru-RU" dirty="0"/>
          </a:p>
        </p:txBody>
      </p:sp>
      <p:pic>
        <p:nvPicPr>
          <p:cNvPr id="50180" name="Picture 4" descr="http://scbist.com/gidroperedachi/source/Gidroapparatura/formula2_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63888" y="1052736"/>
            <a:ext cx="457842" cy="432048"/>
          </a:xfrm>
          <a:prstGeom prst="rect">
            <a:avLst/>
          </a:prstGeom>
          <a:noFill/>
        </p:spPr>
      </p:pic>
      <p:pic>
        <p:nvPicPr>
          <p:cNvPr id="50182" name="Picture 6" descr="http://scbist.com/gidroperedachi/source/Gidroapparatura/formula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83768" y="1916832"/>
            <a:ext cx="2867778" cy="126519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0184" name="Picture 8" descr="http://scbist.com/gidroperedachi/source/Gidroapparatura/formula2_2.jp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4" cstate="print"/>
          <a:srcRect t="14000" b="14000"/>
          <a:stretch>
            <a:fillRect/>
          </a:stretch>
        </p:blipFill>
        <p:spPr bwMode="auto">
          <a:xfrm>
            <a:off x="9972600" y="476672"/>
            <a:ext cx="475679" cy="475679"/>
          </a:xfrm>
          <a:prstGeom prst="rect">
            <a:avLst/>
          </a:prstGeom>
          <a:noFill/>
        </p:spPr>
      </p:pic>
      <p:pic>
        <p:nvPicPr>
          <p:cNvPr id="50186" name="Picture 10" descr="http://scbist.com/gidroperedachi/source/Gidroapparatura/formula2_3.jpg"/>
          <p:cNvPicPr>
            <a:picLocks noChangeAspect="1" noChangeArrowheads="1"/>
          </p:cNvPicPr>
          <p:nvPr/>
        </p:nvPicPr>
        <p:blipFill>
          <a:blip r:embed="rId5" cstate="print"/>
          <a:srcRect t="25000" r="-1820"/>
          <a:stretch>
            <a:fillRect/>
          </a:stretch>
        </p:blipFill>
        <p:spPr bwMode="auto">
          <a:xfrm>
            <a:off x="2267744" y="3717032"/>
            <a:ext cx="553506" cy="432048"/>
          </a:xfrm>
          <a:prstGeom prst="rect">
            <a:avLst/>
          </a:prstGeom>
          <a:noFill/>
        </p:spPr>
      </p:pic>
      <p:pic>
        <p:nvPicPr>
          <p:cNvPr id="50188" name="Picture 12" descr="http://scbist.com/gidroperedachi/source/Gidroapparatura/formula2_4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331640" y="4581128"/>
            <a:ext cx="475658" cy="504056"/>
          </a:xfrm>
          <a:prstGeom prst="rect">
            <a:avLst/>
          </a:prstGeom>
          <a:noFill/>
        </p:spPr>
      </p:pic>
      <p:pic>
        <p:nvPicPr>
          <p:cNvPr id="50190" name="Picture 14" descr="http://scbist.com/gidroperedachi/source/Gidroapparatura/formula2_2.jpg"/>
          <p:cNvPicPr>
            <a:picLocks noChangeAspect="1" noChangeArrowheads="1"/>
          </p:cNvPicPr>
          <p:nvPr/>
        </p:nvPicPr>
        <p:blipFill>
          <a:blip r:embed="rId4" cstate="print"/>
          <a:srcRect r="8333" b="12500"/>
          <a:stretch>
            <a:fillRect/>
          </a:stretch>
        </p:blipFill>
        <p:spPr bwMode="auto">
          <a:xfrm>
            <a:off x="1475656" y="3573016"/>
            <a:ext cx="380202" cy="504056"/>
          </a:xfrm>
          <a:prstGeom prst="rect">
            <a:avLst/>
          </a:prstGeom>
          <a:noFill/>
        </p:spPr>
      </p:pic>
    </p:spTree>
  </p:cSld>
  <p:clrMapOvr>
    <a:masterClrMapping/>
  </p:clrMapOvr>
  <p:transition>
    <p:rand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692696"/>
            <a:ext cx="8229600" cy="1066800"/>
          </a:xfr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/>
              </a:rPr>
              <a:t>3 Дифференциальный клапан.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49154" name="Picture 2" descr="http://scbist.com/gidroperedachi/source/Gidroapparatura/formulala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2987824" y="3501008"/>
            <a:ext cx="3168352" cy="86028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Содержимое 2"/>
          <p:cNvSpPr>
            <a:spLocks noGrp="1"/>
          </p:cNvSpPr>
          <p:nvPr>
            <p:ph type="body" sz="half" idx="4294967295"/>
          </p:nvPr>
        </p:nvSpPr>
        <p:spPr>
          <a:xfrm>
            <a:off x="755576" y="1916832"/>
            <a:ext cx="7416824" cy="1440160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В дифференциальном клапане</a:t>
            </a:r>
            <a:r>
              <a:rPr lang="ru-RU" sz="2400" dirty="0" smtClean="0"/>
              <a:t> необходимая сила предварительной затяжки пружины может быть определена из соотношения:</a:t>
            </a:r>
            <a:endParaRPr lang="ru-RU" sz="2400" dirty="0"/>
          </a:p>
        </p:txBody>
      </p:sp>
      <p:pic>
        <p:nvPicPr>
          <p:cNvPr id="49156" name="Picture 4" descr="http://scbist.com/gidroperedachi/source/Gidroapparatura/formulala1_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3563" y="-411163"/>
            <a:ext cx="200025" cy="228600"/>
          </a:xfrm>
          <a:prstGeom prst="rect">
            <a:avLst/>
          </a:prstGeom>
          <a:noFill/>
        </p:spPr>
      </p:pic>
      <p:pic>
        <p:nvPicPr>
          <p:cNvPr id="49157" name="Picture 5" descr="http://scbist.com/gidroperedachi/source/Gidroapparatura/formulala1_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5575" y="-136525"/>
            <a:ext cx="161925" cy="219075"/>
          </a:xfrm>
          <a:prstGeom prst="rect">
            <a:avLst/>
          </a:prstGeom>
          <a:noFill/>
        </p:spPr>
      </p:pic>
      <p:pic>
        <p:nvPicPr>
          <p:cNvPr id="49158" name="Picture 6" descr="http://scbist.com/gidroperedachi/source/Gidroapparatura/formulala1_3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5575" y="138113"/>
            <a:ext cx="190500" cy="219075"/>
          </a:xfrm>
          <a:prstGeom prst="rect">
            <a:avLst/>
          </a:prstGeom>
          <a:noFill/>
        </p:spPr>
      </p:pic>
      <p:sp>
        <p:nvSpPr>
          <p:cNvPr id="49159" name="Rectangle 7"/>
          <p:cNvSpPr>
            <a:spLocks noChangeArrowheads="1"/>
          </p:cNvSpPr>
          <p:nvPr/>
        </p:nvSpPr>
        <p:spPr bwMode="auto">
          <a:xfrm>
            <a:off x="1043608" y="4484803"/>
            <a:ext cx="7128792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2913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eorgia" pitchFamily="18" charset="0"/>
                <a:cs typeface="Arial" pitchFamily="34" charset="0"/>
              </a:rPr>
              <a:t>где 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cs typeface="Arial" pitchFamily="34" charset="0"/>
              </a:rPr>
              <a:t>     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eorgia" pitchFamily="18" charset="0"/>
                <a:cs typeface="Arial" pitchFamily="34" charset="0"/>
              </a:rPr>
              <a:t>–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eorgia" pitchFamily="18" charset="0"/>
                <a:cs typeface="Arial" pitchFamily="34" charset="0"/>
              </a:rPr>
              <a:t> давление на которое регулируется клапан;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cs typeface="Arial" pitchFamily="34" charset="0"/>
              </a:rPr>
              <a:t/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cs typeface="Arial" pitchFamily="34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cs typeface="Arial" pitchFamily="34" charset="0"/>
              </a:rPr>
              <a:t>            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eorgia" pitchFamily="18" charset="0"/>
                <a:cs typeface="Arial" pitchFamily="34" charset="0"/>
              </a:rPr>
              <a:t>–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eorgia" pitchFamily="18" charset="0"/>
                <a:cs typeface="Arial" pitchFamily="34" charset="0"/>
              </a:rPr>
              <a:t> диаметр седла клапана;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cs typeface="Arial" pitchFamily="34" charset="0"/>
              </a:rPr>
              <a:t/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cs typeface="Arial" pitchFamily="34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cs typeface="Arial" pitchFamily="34" charset="0"/>
              </a:rPr>
              <a:t>            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eorgia" pitchFamily="18" charset="0"/>
                <a:cs typeface="Arial" pitchFamily="34" charset="0"/>
              </a:rPr>
              <a:t>–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eorgia" pitchFamily="18" charset="0"/>
                <a:cs typeface="Arial" pitchFamily="34" charset="0"/>
              </a:rPr>
              <a:t> диаметр направляющего поршня.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cs typeface="Arial" pitchFamily="34" charset="0"/>
              </a:rPr>
              <a:t> </a:t>
            </a:r>
          </a:p>
        </p:txBody>
      </p:sp>
      <p:pic>
        <p:nvPicPr>
          <p:cNvPr id="49160" name="Picture 8" descr="http://scbist.com/gidroperedachi/source/Gidroapparatura/formulala1_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9672" y="4509120"/>
            <a:ext cx="432048" cy="493769"/>
          </a:xfrm>
          <a:prstGeom prst="rect">
            <a:avLst/>
          </a:prstGeom>
          <a:noFill/>
        </p:spPr>
      </p:pic>
      <p:pic>
        <p:nvPicPr>
          <p:cNvPr id="49161" name="Picture 9" descr="http://scbist.com/gidroperedachi/source/Gidroapparatura/formulala1_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91680" y="5301208"/>
            <a:ext cx="288032" cy="389690"/>
          </a:xfrm>
          <a:prstGeom prst="rect">
            <a:avLst/>
          </a:prstGeom>
          <a:noFill/>
        </p:spPr>
      </p:pic>
      <p:pic>
        <p:nvPicPr>
          <p:cNvPr id="49162" name="Picture 10" descr="http://scbist.com/gidroperedachi/source/Gidroapparatura/formulala1_3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619672" y="5661248"/>
            <a:ext cx="360040" cy="414046"/>
          </a:xfrm>
          <a:prstGeom prst="rect">
            <a:avLst/>
          </a:prstGeom>
          <a:noFill/>
        </p:spPr>
      </p:pic>
    </p:spTree>
  </p:cSld>
  <p:clrMapOvr>
    <a:masterClrMapping/>
  </p:clrMapOvr>
  <p:transition>
    <p:rand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http://scbist.com/gidroperedachi/source/Gidroapparatura/diffenc_clapa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548680"/>
            <a:ext cx="7620000" cy="5943601"/>
          </a:xfrm>
          <a:prstGeom prst="rect">
            <a:avLst/>
          </a:prstGeom>
          <a:noFill/>
        </p:spPr>
      </p:pic>
    </p:spTree>
  </p:cSld>
  <p:clrMapOvr>
    <a:masterClrMapping/>
  </p:clrMapOvr>
  <p:transition>
    <p:rand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67544" y="1268760"/>
          <a:ext cx="8219256" cy="53057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rand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066800"/>
          </a:xfr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 Клапан непрямого действия.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916832"/>
            <a:ext cx="8147248" cy="465770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dirty="0" smtClean="0"/>
              <a:t>В клапане непрямого действия, схема которого показана на рисунке, подъемом основного запорно-регулирующего органа управляет вспомогательный клапан 5. </a:t>
            </a:r>
          </a:p>
          <a:p>
            <a:r>
              <a:rPr lang="ru-RU" dirty="0" smtClean="0"/>
              <a:t>Когда давление рабочей жидкости не превышает заданного уровня, клапан 1 прижат к седлу пружиной малой жесткости 3 и давлением потока жидкости, подводимого в </a:t>
            </a:r>
            <a:r>
              <a:rPr lang="ru-RU" dirty="0" err="1" smtClean="0"/>
              <a:t>заклапанную</a:t>
            </a:r>
            <a:r>
              <a:rPr lang="ru-RU" dirty="0" smtClean="0"/>
              <a:t> полость 4 через дроссельное отверстие 2.</a:t>
            </a:r>
            <a:endParaRPr lang="ru-RU" dirty="0"/>
          </a:p>
        </p:txBody>
      </p:sp>
    </p:spTree>
  </p:cSld>
  <p:clrMapOvr>
    <a:masterClrMapping/>
  </p:clrMapOvr>
  <p:transition>
    <p:rand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74" name="Picture 2" descr="http://scbist.com/gidroperedachi/source/Gidroapparatura/clapan_nepr_deistv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980728"/>
            <a:ext cx="7620000" cy="5486400"/>
          </a:xfrm>
          <a:prstGeom prst="rect">
            <a:avLst/>
          </a:prstGeom>
          <a:noFill/>
        </p:spPr>
      </p:pic>
    </p:spTree>
  </p:cSld>
  <p:clrMapOvr>
    <a:masterClrMapping/>
  </p:clrMapOvr>
  <p:transition>
    <p:rand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1196752"/>
            <a:ext cx="7992888" cy="5377784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ru-RU" dirty="0" smtClean="0"/>
              <a:t>При давлении большем заданного открывается сначала клапан 5, а так как давление в полости основного клапана 4 вследствие этого падает, то открывается и основной клапан 1, пропуская часть жидкости на слив. </a:t>
            </a:r>
          </a:p>
          <a:p>
            <a:r>
              <a:rPr lang="ru-RU" dirty="0" smtClean="0"/>
              <a:t>При помощи регулировочного винта 7 осуществляется регулировка предварительной затяжки пружины вспомогательного клапана 6, а, следовательно, и величины давления регулировки.</a:t>
            </a:r>
          </a:p>
          <a:p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  <p:transition>
    <p:rand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066800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Содержание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1 Понятие о регулирующей аппаратуре</a:t>
            </a:r>
          </a:p>
          <a:p>
            <a:pPr>
              <a:buNone/>
            </a:pPr>
            <a:r>
              <a:rPr lang="ru-RU" dirty="0" smtClean="0"/>
              <a:t>2 Напорные </a:t>
            </a:r>
            <a:r>
              <a:rPr lang="ru-RU" dirty="0" err="1" smtClean="0"/>
              <a:t>гидроклапаны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3 Дифференциальный клапан.</a:t>
            </a:r>
          </a:p>
          <a:p>
            <a:pPr>
              <a:buNone/>
            </a:pPr>
            <a:r>
              <a:rPr lang="ru-RU" dirty="0" smtClean="0"/>
              <a:t>4 Клапан непрямого действия</a:t>
            </a:r>
          </a:p>
          <a:p>
            <a:pPr>
              <a:buNone/>
            </a:pPr>
            <a:r>
              <a:rPr lang="ru-RU" dirty="0" smtClean="0"/>
              <a:t>5 Редукционный клапан</a:t>
            </a:r>
          </a:p>
          <a:p>
            <a:pPr>
              <a:buNone/>
            </a:pPr>
            <a:r>
              <a:rPr lang="ru-RU" dirty="0" smtClean="0"/>
              <a:t>6 Линейный  </a:t>
            </a:r>
            <a:r>
              <a:rPr lang="ru-RU" dirty="0" err="1" smtClean="0"/>
              <a:t>гидродроссель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7 Нелинейный дроссель.</a:t>
            </a:r>
          </a:p>
          <a:p>
            <a:pPr>
              <a:buNone/>
            </a:pPr>
            <a:r>
              <a:rPr lang="ru-RU" dirty="0" smtClean="0"/>
              <a:t>8 Крановый дроссель.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 bwMode="white">
          <a:xfrm>
            <a:off x="683568" y="2564904"/>
            <a:ext cx="73914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sz="2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 bwMode="white">
          <a:xfrm>
            <a:off x="611560" y="5589240"/>
            <a:ext cx="7812360" cy="7753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sz="2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rand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980728"/>
            <a:ext cx="8229600" cy="1066800"/>
          </a:xfr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5 Редукционный клапан.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Редукционным</a:t>
            </a:r>
            <a:r>
              <a:rPr lang="ru-RU" dirty="0" smtClean="0"/>
              <a:t> называется клапан, служащий для поддержания постоянного давления в отводимом от него потоке рабочей жидкости при условии, что это давление, меньше чем давление в подводимом потоке. </a:t>
            </a:r>
          </a:p>
          <a:p>
            <a:r>
              <a:rPr lang="ru-RU" dirty="0" smtClean="0"/>
              <a:t>Применяется он обычно тогда, когда от одного насоса необходимо подвести рабочую жидкость к потребителям с различными значениями рабочего давления.</a:t>
            </a:r>
            <a:endParaRPr lang="ru-RU" dirty="0"/>
          </a:p>
        </p:txBody>
      </p:sp>
    </p:spTree>
  </p:cSld>
  <p:clrMapOvr>
    <a:masterClrMapping/>
  </p:clrMapOvr>
  <p:transition>
    <p:rand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611560" y="1196752"/>
            <a:ext cx="7869560" cy="504443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dirty="0" smtClean="0"/>
              <a:t>Он содержит подвижный элемент, с одной стороны которого находится запорно-регулирующий орган 1, а с другой – уравновешивающий поршень 2. </a:t>
            </a:r>
          </a:p>
          <a:p>
            <a:r>
              <a:rPr lang="ru-RU" dirty="0" smtClean="0"/>
              <a:t>Так как входное давление действует одновременно и на уравновешивающий поршень, и на запорно-регулирующий орган, то подвижный элемент находится в положении соответствующем равновесию сил давления на выходе клапана и усилия регулировочной пружины.</a:t>
            </a:r>
            <a:endParaRPr lang="ru-RU" dirty="0"/>
          </a:p>
        </p:txBody>
      </p:sp>
    </p:spTree>
  </p:cSld>
  <p:clrMapOvr>
    <a:masterClrMapping/>
  </p:clrMapOvr>
  <p:transition>
    <p:rand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370" name="Picture 2" descr="http://scbist.com/gidroperedachi/source/Gidroapparatura/reducz_clapa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548680"/>
            <a:ext cx="6924675" cy="5715000"/>
          </a:xfrm>
          <a:prstGeom prst="rect">
            <a:avLst/>
          </a:prstGeom>
          <a:noFill/>
        </p:spPr>
      </p:pic>
    </p:spTree>
  </p:cSld>
  <p:clrMapOvr>
    <a:masterClrMapping/>
  </p:clrMapOvr>
  <p:transition>
    <p:rand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836712"/>
            <a:ext cx="8229600" cy="1066800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6 Линейный  </a:t>
            </a:r>
            <a:r>
              <a:rPr lang="ru-RU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гидродроссель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2249424"/>
          <a:ext cx="8229600" cy="4325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random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611560" y="1052736"/>
          <a:ext cx="8075240" cy="5521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random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2466" name="Picture 2" descr="http://scbist.com/gidroperedachi/source/Gidroapparatura/lineini_drosse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748" y="1196752"/>
            <a:ext cx="8506252" cy="4837931"/>
          </a:xfrm>
          <a:prstGeom prst="rect">
            <a:avLst/>
          </a:prstGeom>
          <a:noFill/>
        </p:spPr>
      </p:pic>
    </p:spTree>
  </p:cSld>
  <p:clrMapOvr>
    <a:masterClrMapping/>
  </p:clrMapOvr>
  <p:transition>
    <p:random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539552" y="1052736"/>
            <a:ext cx="8218487" cy="54483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dirty="0" smtClean="0"/>
              <a:t>Дросселирующий канал в нем выполнен в виде прямоугольной винтовой нарезки на пробке 1. </a:t>
            </a:r>
          </a:p>
          <a:p>
            <a:r>
              <a:rPr lang="ru-RU" dirty="0" smtClean="0"/>
              <a:t>При осевом перемещении пробки относительно корпуса 2 изменяется длина винтовой канавки, соединяющей входное и выходное отверстия. </a:t>
            </a:r>
          </a:p>
          <a:p>
            <a:r>
              <a:rPr lang="ru-RU" dirty="0" smtClean="0"/>
              <a:t>Недостатком линейного дросселя является зависимость его гидравлического сопротивления от температуры рабочей жидкости, так как с изменением температуры изменяется вязкость жидкости.</a:t>
            </a:r>
          </a:p>
          <a:p>
            <a:endParaRPr lang="ru-RU" dirty="0"/>
          </a:p>
        </p:txBody>
      </p:sp>
    </p:spTree>
  </p:cSld>
  <p:clrMapOvr>
    <a:masterClrMapping/>
  </p:clrMapOvr>
  <p:transition>
    <p:random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764704"/>
            <a:ext cx="8229600" cy="1066800"/>
          </a:xfr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7 Нелинейный дроссель.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2060848"/>
            <a:ext cx="8147248" cy="451368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ru-RU" dirty="0" smtClean="0"/>
              <a:t>В нелинейном дросселе снижение давления обусловлено вихреобразованием и резкой деформацией потока жидкости при прохождении его через каналы малой длины. </a:t>
            </a:r>
          </a:p>
          <a:p>
            <a:pPr algn="just"/>
            <a:r>
              <a:rPr lang="ru-RU" dirty="0" err="1" smtClean="0"/>
              <a:t>Вязкостное</a:t>
            </a:r>
            <a:r>
              <a:rPr lang="ru-RU" dirty="0" smtClean="0"/>
              <a:t> сопротивление рабочей жидкости в нелинейном дросселе практически не влияет на его работу. </a:t>
            </a:r>
          </a:p>
          <a:p>
            <a:pPr algn="just"/>
            <a:r>
              <a:rPr lang="ru-RU" dirty="0" smtClean="0"/>
              <a:t>Потери давления не зависят от изменения температуры рабочей жидкости. </a:t>
            </a:r>
            <a:endParaRPr lang="ru-RU" dirty="0"/>
          </a:p>
        </p:txBody>
      </p:sp>
    </p:spTree>
  </p:cSld>
  <p:clrMapOvr>
    <a:masterClrMapping/>
  </p:clrMapOvr>
  <p:transition>
    <p:random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66562" name="Picture 2" descr="http://scbist.com/gidroperedachi/source/Gidroapparatura/cvadrat_drossel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449" y="1844824"/>
            <a:ext cx="9105551" cy="3972298"/>
          </a:xfrm>
          <a:prstGeom prst="rect">
            <a:avLst/>
          </a:prstGeom>
          <a:noFill/>
        </p:spPr>
      </p:pic>
    </p:spTree>
  </p:cSld>
  <p:clrMapOvr>
    <a:masterClrMapping/>
  </p:clrMapOvr>
  <p:transition>
    <p:random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67544" y="980728"/>
            <a:ext cx="8147050" cy="5521325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ru-RU" dirty="0" smtClean="0"/>
              <a:t>Для получения большего перепада давлений в дросселе такого типа диаметр отверстия должен уменьшаться. </a:t>
            </a:r>
          </a:p>
          <a:p>
            <a:pPr algn="just"/>
            <a:r>
              <a:rPr lang="ru-RU" dirty="0" smtClean="0"/>
              <a:t>Для </a:t>
            </a:r>
            <a:r>
              <a:rPr lang="ru-RU" dirty="0" err="1" smtClean="0"/>
              <a:t>избежания</a:t>
            </a:r>
            <a:r>
              <a:rPr lang="ru-RU" dirty="0" smtClean="0"/>
              <a:t> засорения проходного отверстия вместо одной шайбы применяют пакет дросселирующих шайб (</a:t>
            </a:r>
            <a:r>
              <a:rPr lang="ru-RU" dirty="0" err="1" smtClean="0"/>
              <a:t>рисунок-б</a:t>
            </a:r>
            <a:r>
              <a:rPr lang="ru-RU" dirty="0" smtClean="0"/>
              <a:t>) с достаточно большими проходными отверстиями в них. </a:t>
            </a:r>
          </a:p>
          <a:p>
            <a:pPr algn="just"/>
            <a:r>
              <a:rPr lang="ru-RU" dirty="0" smtClean="0"/>
              <a:t>Требуемый перепад давлений в этом случае обеспечивается соответствующим подбором числа шайб в пакете.</a:t>
            </a:r>
            <a:endParaRPr lang="ru-RU" dirty="0"/>
          </a:p>
        </p:txBody>
      </p:sp>
    </p:spTree>
  </p:cSld>
  <p:clrMapOvr>
    <a:masterClrMapping/>
  </p:clrMapOvr>
  <p:transition>
    <p:rand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Цель</a:t>
            </a:r>
            <a:endParaRPr lang="ru-RU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1"/>
                </a:solidFill>
              </a:rPr>
              <a:t>Изучить устройство, назначение и принцип работы регулирующей гидроаппаратуры</a:t>
            </a:r>
          </a:p>
          <a:p>
            <a:endParaRPr lang="ru-RU" dirty="0"/>
          </a:p>
        </p:txBody>
      </p:sp>
    </p:spTree>
  </p:cSld>
  <p:clrMapOvr>
    <a:masterClrMapping/>
  </p:clrMapOvr>
  <p:transition>
    <p:random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8 Крановый дроссель.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2249424"/>
          <a:ext cx="8229600" cy="4325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random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67544" y="908720"/>
            <a:ext cx="8219256" cy="5665816"/>
          </a:xfrm>
        </p:spPr>
        <p:txBody>
          <a:bodyPr/>
          <a:lstStyle/>
          <a:p>
            <a:endParaRPr lang="ru-RU" dirty="0" smtClean="0">
              <a:solidFill>
                <a:srgbClr val="000000"/>
              </a:solidFill>
              <a:latin typeface="Arial"/>
            </a:endParaRPr>
          </a:p>
          <a:p>
            <a:endParaRPr lang="ru-RU" dirty="0" smtClean="0">
              <a:solidFill>
                <a:srgbClr val="000000"/>
              </a:solidFill>
              <a:latin typeface="Arial"/>
            </a:endParaRPr>
          </a:p>
          <a:p>
            <a:endParaRPr lang="ru-RU" dirty="0" smtClean="0">
              <a:solidFill>
                <a:srgbClr val="000000"/>
              </a:solidFill>
              <a:latin typeface="Arial"/>
            </a:endParaRPr>
          </a:p>
          <a:p>
            <a:endParaRPr lang="ru-RU" dirty="0" smtClean="0">
              <a:solidFill>
                <a:srgbClr val="000000"/>
              </a:solidFill>
              <a:latin typeface="Arial"/>
            </a:endParaRPr>
          </a:p>
          <a:p>
            <a:endParaRPr lang="ru-RU" dirty="0" smtClean="0">
              <a:solidFill>
                <a:srgbClr val="000000"/>
              </a:solidFill>
              <a:latin typeface="Arial"/>
            </a:endParaRPr>
          </a:p>
          <a:p>
            <a:endParaRPr lang="ru-RU" dirty="0" smtClean="0">
              <a:solidFill>
                <a:srgbClr val="000000"/>
              </a:solidFill>
              <a:latin typeface="Arial"/>
            </a:endParaRPr>
          </a:p>
          <a:p>
            <a:endParaRPr lang="ru-RU" dirty="0" smtClean="0">
              <a:solidFill>
                <a:srgbClr val="000000"/>
              </a:solidFill>
              <a:latin typeface="Arial"/>
            </a:endParaRPr>
          </a:p>
          <a:p>
            <a:endParaRPr lang="ru-RU" dirty="0" smtClean="0">
              <a:solidFill>
                <a:srgbClr val="000000"/>
              </a:solidFill>
              <a:latin typeface="Arial"/>
            </a:endParaRPr>
          </a:p>
          <a:p>
            <a:endParaRPr lang="ru-RU" dirty="0" smtClean="0">
              <a:solidFill>
                <a:srgbClr val="000000"/>
              </a:solidFill>
              <a:latin typeface="Arial"/>
            </a:endParaRPr>
          </a:p>
          <a:p>
            <a:endParaRPr lang="ru-RU" dirty="0" smtClean="0">
              <a:solidFill>
                <a:srgbClr val="000000"/>
              </a:solidFill>
              <a:latin typeface="Arial"/>
            </a:endParaRPr>
          </a:p>
          <a:p>
            <a:r>
              <a:rPr lang="ru-RU" dirty="0" smtClean="0">
                <a:solidFill>
                  <a:srgbClr val="000000"/>
                </a:solidFill>
                <a:latin typeface="Arial"/>
              </a:rPr>
              <a:t>1 – пробка; 2 – уплотнение; 3 – корпус; 4 – калибровочное отверстие.</a:t>
            </a:r>
            <a:endParaRPr lang="ru-RU" dirty="0"/>
          </a:p>
        </p:txBody>
      </p:sp>
      <p:pic>
        <p:nvPicPr>
          <p:cNvPr id="68610" name="Picture 2" descr="http://scbist.com/gidroperedachi/source/Gidroapparatura/cranovi_drosse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196752"/>
            <a:ext cx="7620000" cy="4305301"/>
          </a:xfrm>
          <a:prstGeom prst="rect">
            <a:avLst/>
          </a:prstGeom>
          <a:noFill/>
        </p:spPr>
      </p:pic>
    </p:spTree>
  </p:cSld>
  <p:clrMapOvr>
    <a:masterClrMapping/>
  </p:clrMapOvr>
  <p:transition>
    <p:random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Вопросы </a:t>
            </a:r>
            <a:endParaRPr lang="ru-RU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988840"/>
            <a:ext cx="8229600" cy="4325112"/>
          </a:xfrm>
        </p:spPr>
        <p:txBody>
          <a:bodyPr>
            <a:normAutofit fontScale="70000" lnSpcReduction="20000"/>
          </a:bodyPr>
          <a:lstStyle/>
          <a:p>
            <a:pPr marL="852678" indent="-742950">
              <a:buFont typeface="+mj-lt"/>
              <a:buAutoNum type="arabicParenR"/>
            </a:pPr>
            <a:r>
              <a:rPr lang="ru-RU" sz="3800" dirty="0" smtClean="0"/>
              <a:t>Какие </a:t>
            </a:r>
            <a:r>
              <a:rPr lang="ru-RU" sz="3800" dirty="0" err="1" smtClean="0"/>
              <a:t>гидроаппараты</a:t>
            </a:r>
            <a:r>
              <a:rPr lang="ru-RU" sz="3800" dirty="0" smtClean="0"/>
              <a:t> называются регулирующими ?</a:t>
            </a:r>
          </a:p>
          <a:p>
            <a:pPr marL="852678" indent="-742950">
              <a:buFont typeface="+mj-lt"/>
              <a:buAutoNum type="arabicParenR"/>
            </a:pPr>
            <a:r>
              <a:rPr lang="ru-RU" sz="3800" dirty="0" smtClean="0"/>
              <a:t>Какой </a:t>
            </a:r>
            <a:r>
              <a:rPr lang="ru-RU" sz="3800" dirty="0" err="1" smtClean="0"/>
              <a:t>гидроклапан</a:t>
            </a:r>
            <a:r>
              <a:rPr lang="ru-RU" sz="3800" dirty="0" smtClean="0"/>
              <a:t> называется напорным ?</a:t>
            </a:r>
          </a:p>
          <a:p>
            <a:pPr marL="852678" indent="-742950">
              <a:buFont typeface="+mj-lt"/>
              <a:buAutoNum type="arabicParenR"/>
            </a:pPr>
            <a:r>
              <a:rPr lang="ru-RU" sz="3800" dirty="0" smtClean="0"/>
              <a:t>На какие виды подразделяются напорные </a:t>
            </a:r>
            <a:r>
              <a:rPr lang="ru-RU" sz="3800" dirty="0" err="1" smtClean="0"/>
              <a:t>гидроклапаны</a:t>
            </a:r>
            <a:r>
              <a:rPr lang="ru-RU" sz="3800" dirty="0" smtClean="0"/>
              <a:t> в зависимости от особенностей конструктивного устройства ?</a:t>
            </a:r>
          </a:p>
          <a:p>
            <a:pPr marL="852678" indent="-742950">
              <a:buFont typeface="+mj-lt"/>
              <a:buAutoNum type="arabicParenR"/>
            </a:pPr>
            <a:r>
              <a:rPr lang="ru-RU" sz="3800" dirty="0" smtClean="0"/>
              <a:t>Какие </a:t>
            </a:r>
            <a:r>
              <a:rPr lang="ru-RU" sz="3800" dirty="0" err="1" smtClean="0"/>
              <a:t>гидродроссели</a:t>
            </a:r>
            <a:r>
              <a:rPr lang="ru-RU" sz="3800" dirty="0" smtClean="0"/>
              <a:t> называются линейными ?</a:t>
            </a:r>
          </a:p>
          <a:p>
            <a:pPr marL="852678" indent="-742950">
              <a:buFont typeface="+mj-lt"/>
              <a:buAutoNum type="arabicParenR"/>
            </a:pPr>
            <a:r>
              <a:rPr lang="ru-RU" sz="3800" dirty="0" smtClean="0"/>
              <a:t>По какой формуле может быть определена разность давлений        при открытии и закрытии клапана ?</a:t>
            </a:r>
          </a:p>
          <a:p>
            <a:pPr marL="852678" indent="-742950">
              <a:buFont typeface="+mj-lt"/>
              <a:buAutoNum type="arabicParenR"/>
            </a:pPr>
            <a:endParaRPr lang="ru-RU" sz="3800" dirty="0" smtClean="0"/>
          </a:p>
          <a:p>
            <a:pPr marL="852678" indent="-742950">
              <a:buFont typeface="+mj-lt"/>
              <a:buAutoNum type="arabicParenR"/>
            </a:pPr>
            <a:endParaRPr lang="ru-RU" sz="3800" dirty="0" smtClean="0"/>
          </a:p>
        </p:txBody>
      </p:sp>
    </p:spTree>
  </p:cSld>
  <p:clrMapOvr>
    <a:masterClrMapping/>
  </p:clrMapOvr>
  <p:transition>
    <p:random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Литература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/>
              <a:t>1 Савиновских А.Г. Гидравлика [Электронный ресурс]: учебное пособие для СПО/ Савиновских А.Г., </a:t>
            </a:r>
            <a:r>
              <a:rPr lang="ru-RU" dirty="0" err="1" smtClean="0"/>
              <a:t>Коробейникова</a:t>
            </a:r>
            <a:r>
              <a:rPr lang="ru-RU" dirty="0" smtClean="0"/>
              <a:t> И.Ю., Новикова Д.А.— Электрон. текстовые данные.— Саратов: Профобразование, 2019.— 168 </a:t>
            </a:r>
            <a:r>
              <a:rPr lang="ru-RU" dirty="0" err="1" smtClean="0"/>
              <a:t>c</a:t>
            </a:r>
            <a:r>
              <a:rPr lang="ru-RU" dirty="0" smtClean="0"/>
              <a:t>.— Режим доступа: http://www.iprbookshop.ru/86069.html.— ЭБС «</a:t>
            </a:r>
            <a:r>
              <a:rPr lang="ru-RU" dirty="0" err="1" smtClean="0"/>
              <a:t>IPRbooks</a:t>
            </a:r>
            <a:r>
              <a:rPr lang="ru-RU" dirty="0" smtClean="0"/>
              <a:t>»</a:t>
            </a:r>
          </a:p>
          <a:p>
            <a:endParaRPr lang="ru-RU" dirty="0"/>
          </a:p>
        </p:txBody>
      </p:sp>
    </p:spTree>
  </p:cSld>
  <p:clrMapOvr>
    <a:masterClrMapping/>
  </p:clrMapOvr>
  <p:transition>
    <p:rand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/>
            </a:r>
            <a:br>
              <a:rPr lang="ru-RU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Задачи</a:t>
            </a:r>
            <a:b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endParaRPr lang="ru-RU" sz="3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ln>
                  <a:solidFill>
                    <a:schemeClr val="tx2">
                      <a:lumMod val="60000"/>
                      <a:lumOff val="40000"/>
                    </a:schemeClr>
                  </a:solidFill>
                </a:ln>
              </a:rPr>
              <a:t>Изучить общие сведения о регулирующей гидроаппаратуре, назначение и принцип работы</a:t>
            </a:r>
          </a:p>
          <a:p>
            <a:r>
              <a:rPr lang="ru-RU" dirty="0" smtClean="0">
                <a:ln>
                  <a:solidFill>
                    <a:schemeClr val="tx2">
                      <a:lumMod val="60000"/>
                      <a:lumOff val="40000"/>
                    </a:schemeClr>
                  </a:solidFill>
                </a:ln>
              </a:rPr>
              <a:t>Уметь выбирать регулирующую гидроаппаратуру для конкретных условий</a:t>
            </a:r>
            <a:endParaRPr lang="ru-RU" dirty="0">
              <a:ln>
                <a:solidFill>
                  <a:schemeClr val="tx2">
                    <a:lumMod val="60000"/>
                    <a:lumOff val="40000"/>
                  </a:schemeClr>
                </a:solidFill>
              </a:ln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908720"/>
            <a:ext cx="8229600" cy="1066800"/>
          </a:xfrm>
        </p:spPr>
        <p:txBody>
          <a:bodyPr>
            <a:no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1 Понятие о регулирующей аппаратуре</a:t>
            </a:r>
            <a:endParaRPr lang="ru-RU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2249424"/>
          <a:ext cx="8229600" cy="4325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rand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980728"/>
          <a:ext cx="8219256" cy="55938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rand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23528" y="908720"/>
          <a:ext cx="8363272" cy="56658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rand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 Напорные </a:t>
            </a:r>
            <a:r>
              <a:rPr lang="ru-RU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гидроклапаны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2249424"/>
          <a:ext cx="8229600" cy="4325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rand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39552" y="1052736"/>
          <a:ext cx="8147248" cy="5521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random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2669</TotalTime>
  <Words>956</Words>
  <Application>Microsoft Office PowerPoint</Application>
  <PresentationFormat>Экран (4:3)</PresentationFormat>
  <Paragraphs>103</Paragraphs>
  <Slides>33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34" baseType="lpstr">
      <vt:lpstr>Городская</vt:lpstr>
      <vt:lpstr>Тема урока «Регулирующая гидроаппаратура»</vt:lpstr>
      <vt:lpstr>Содержание</vt:lpstr>
      <vt:lpstr>Цель</vt:lpstr>
      <vt:lpstr> Задачи </vt:lpstr>
      <vt:lpstr>1 Понятие о регулирующей аппаратуре</vt:lpstr>
      <vt:lpstr>Слайд 6</vt:lpstr>
      <vt:lpstr>Слайд 7</vt:lpstr>
      <vt:lpstr>2 Напорные гидроклапаны</vt:lpstr>
      <vt:lpstr>Слайд 9</vt:lpstr>
      <vt:lpstr>Слайд 10</vt:lpstr>
      <vt:lpstr>Слайд 11</vt:lpstr>
      <vt:lpstr>Слайд 12</vt:lpstr>
      <vt:lpstr>Слайд 13</vt:lpstr>
      <vt:lpstr>3 Дифференциальный клапан.</vt:lpstr>
      <vt:lpstr>Слайд 15</vt:lpstr>
      <vt:lpstr>Слайд 16</vt:lpstr>
      <vt:lpstr>4 Клапан непрямого действия.</vt:lpstr>
      <vt:lpstr>Слайд 18</vt:lpstr>
      <vt:lpstr>Слайд 19</vt:lpstr>
      <vt:lpstr>5 Редукционный клапан.</vt:lpstr>
      <vt:lpstr>Слайд 21</vt:lpstr>
      <vt:lpstr>Слайд 22</vt:lpstr>
      <vt:lpstr>6 Линейный  гидродроссель</vt:lpstr>
      <vt:lpstr>Слайд 24</vt:lpstr>
      <vt:lpstr>Слайд 25</vt:lpstr>
      <vt:lpstr>Слайд 26</vt:lpstr>
      <vt:lpstr>7 Нелинейный дроссель.</vt:lpstr>
      <vt:lpstr>Слайд 28</vt:lpstr>
      <vt:lpstr>Слайд 29</vt:lpstr>
      <vt:lpstr>8 Крановый дроссель.</vt:lpstr>
      <vt:lpstr>Слайд 31</vt:lpstr>
      <vt:lpstr>Вопросы </vt:lpstr>
      <vt:lpstr>Литература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Энергообеспечение</dc:title>
  <dc:creator>Olga</dc:creator>
  <cp:lastModifiedBy>avanesyan</cp:lastModifiedBy>
  <cp:revision>311</cp:revision>
  <dcterms:created xsi:type="dcterms:W3CDTF">2012-02-13T11:41:11Z</dcterms:created>
  <dcterms:modified xsi:type="dcterms:W3CDTF">2021-04-13T06:35:26Z</dcterms:modified>
</cp:coreProperties>
</file>