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14" r:id="rId2"/>
    <p:sldId id="315" r:id="rId3"/>
    <p:sldId id="317" r:id="rId4"/>
    <p:sldId id="320" r:id="rId5"/>
    <p:sldId id="266" r:id="rId6"/>
    <p:sldId id="322" r:id="rId7"/>
    <p:sldId id="323" r:id="rId8"/>
    <p:sldId id="264" r:id="rId9"/>
    <p:sldId id="263" r:id="rId10"/>
    <p:sldId id="275" r:id="rId11"/>
    <p:sldId id="321" r:id="rId12"/>
    <p:sldId id="297" r:id="rId13"/>
    <p:sldId id="312" r:id="rId14"/>
    <p:sldId id="310" r:id="rId15"/>
    <p:sldId id="311" r:id="rId16"/>
    <p:sldId id="318" r:id="rId17"/>
    <p:sldId id="31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871C4-CE82-4EDC-9964-165DE881E98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E6FED0-8EC4-4832-A36C-B19411EE68D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Центральная ИК</a:t>
          </a:r>
          <a:endParaRPr lang="ru-RU" b="1" dirty="0">
            <a:solidFill>
              <a:schemeClr val="tx1"/>
            </a:solidFill>
          </a:endParaRPr>
        </a:p>
      </dgm:t>
    </dgm:pt>
    <dgm:pt modelId="{C265FA2F-EEC4-4456-9F5D-610AA8DB5A9B}" type="parTrans" cxnId="{02B91D25-C7C8-4152-8024-EBB614D7C8E3}">
      <dgm:prSet/>
      <dgm:spPr/>
      <dgm:t>
        <a:bodyPr/>
        <a:lstStyle/>
        <a:p>
          <a:endParaRPr lang="ru-RU"/>
        </a:p>
      </dgm:t>
    </dgm:pt>
    <dgm:pt modelId="{7637585D-104F-428C-8439-F1B43EA2F54C}" type="sibTrans" cxnId="{02B91D25-C7C8-4152-8024-EBB614D7C8E3}">
      <dgm:prSet/>
      <dgm:spPr/>
      <dgm:t>
        <a:bodyPr/>
        <a:lstStyle/>
        <a:p>
          <a:endParaRPr lang="ru-RU"/>
        </a:p>
      </dgm:t>
    </dgm:pt>
    <dgm:pt modelId="{259BA680-4B3F-489A-9298-5B68154A0185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СОСТАВ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1. Руководитель организации или его заместителя (или начальника структурного подразделения) (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председатель комиссии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);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2. Главный бухгалтер или его заместитель;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3. Начальники структурных подразделений (служб);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4. Работники организации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0819FDC-B540-41EA-B2AB-5D2437158FA5}" type="parTrans" cxnId="{87EF3136-7573-4067-A3C3-75ACC7BCE3B2}">
      <dgm:prSet/>
      <dgm:spPr/>
      <dgm:t>
        <a:bodyPr/>
        <a:lstStyle/>
        <a:p>
          <a:endParaRPr lang="ru-RU"/>
        </a:p>
      </dgm:t>
    </dgm:pt>
    <dgm:pt modelId="{26D596FD-E577-4DBC-85C1-452C282DFB36}" type="sibTrans" cxnId="{87EF3136-7573-4067-A3C3-75ACC7BCE3B2}">
      <dgm:prSet/>
      <dgm:spPr/>
      <dgm:t>
        <a:bodyPr/>
        <a:lstStyle/>
        <a:p>
          <a:endParaRPr lang="ru-RU"/>
        </a:p>
      </dgm:t>
    </dgm:pt>
    <dgm:pt modelId="{06571AE6-FBFF-47C0-B754-553941FDFE5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Рабочие ИК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726B78-B8A6-444D-A2BA-6C01D3647174}" type="parTrans" cxnId="{E25EB2E7-3F3F-4BB8-9002-52E544D943FA}">
      <dgm:prSet/>
      <dgm:spPr/>
      <dgm:t>
        <a:bodyPr/>
        <a:lstStyle/>
        <a:p>
          <a:endParaRPr lang="ru-RU"/>
        </a:p>
      </dgm:t>
    </dgm:pt>
    <dgm:pt modelId="{ACA14ED4-FBF8-47C7-9123-205BDFFFF300}" type="sibTrans" cxnId="{E25EB2E7-3F3F-4BB8-9002-52E544D943FA}">
      <dgm:prSet/>
      <dgm:spPr/>
      <dgm:t>
        <a:bodyPr/>
        <a:lstStyle/>
        <a:p>
          <a:endParaRPr lang="ru-RU"/>
        </a:p>
      </dgm:t>
    </dgm:pt>
    <dgm:pt modelId="{79C1482D-0E45-4242-B7B4-8BFC282F0FCF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СОСТАВ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1. Представитель руководителя организации, назначившего инвентаризацию (руководитель или его заместитель, начальник структурного подразделения -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председатель комиссии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);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2. Специалисты (экономисты, работники бухгалтерской службы) </a:t>
          </a:r>
          <a:endParaRPr lang="ru-RU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02B68E-0561-42DB-BE6E-50110459A356}" type="parTrans" cxnId="{D5279604-5D70-4480-8F2A-D6EC476314DF}">
      <dgm:prSet/>
      <dgm:spPr/>
      <dgm:t>
        <a:bodyPr/>
        <a:lstStyle/>
        <a:p>
          <a:endParaRPr lang="ru-RU"/>
        </a:p>
      </dgm:t>
    </dgm:pt>
    <dgm:pt modelId="{C5AD5171-CD8F-46B8-857D-4C70FC6CECAF}" type="sibTrans" cxnId="{D5279604-5D70-4480-8F2A-D6EC476314DF}">
      <dgm:prSet/>
      <dgm:spPr/>
      <dgm:t>
        <a:bodyPr/>
        <a:lstStyle/>
        <a:p>
          <a:endParaRPr lang="ru-RU"/>
        </a:p>
      </dgm:t>
    </dgm:pt>
    <dgm:pt modelId="{B0A596DD-9E00-4F23-8266-F2AF5EC78DA4}" type="pres">
      <dgm:prSet presAssocID="{9A0871C4-CE82-4EDC-9964-165DE881E9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D32AF0-7E48-43D7-A04E-9315D1794BFC}" type="pres">
      <dgm:prSet presAssocID="{97E6FED0-8EC4-4832-A36C-B19411EE68DB}" presName="root" presStyleCnt="0"/>
      <dgm:spPr/>
    </dgm:pt>
    <dgm:pt modelId="{30EB3060-504C-4F5E-9751-06FE45A91B80}" type="pres">
      <dgm:prSet presAssocID="{97E6FED0-8EC4-4832-A36C-B19411EE68DB}" presName="rootComposite" presStyleCnt="0"/>
      <dgm:spPr/>
    </dgm:pt>
    <dgm:pt modelId="{C0895783-E45B-4B0A-A499-C9A65447644E}" type="pres">
      <dgm:prSet presAssocID="{97E6FED0-8EC4-4832-A36C-B19411EE68DB}" presName="rootText" presStyleLbl="node1" presStyleIdx="0" presStyleCnt="2" custScaleX="124405" custScaleY="41303" custLinFactNeighborX="2160" custLinFactNeighborY="-26750"/>
      <dgm:spPr/>
      <dgm:t>
        <a:bodyPr/>
        <a:lstStyle/>
        <a:p>
          <a:endParaRPr lang="ru-RU"/>
        </a:p>
      </dgm:t>
    </dgm:pt>
    <dgm:pt modelId="{2B26872F-A92A-4E3D-B690-A0F777A292B3}" type="pres">
      <dgm:prSet presAssocID="{97E6FED0-8EC4-4832-A36C-B19411EE68DB}" presName="rootConnector" presStyleLbl="node1" presStyleIdx="0" presStyleCnt="2"/>
      <dgm:spPr/>
      <dgm:t>
        <a:bodyPr/>
        <a:lstStyle/>
        <a:p>
          <a:endParaRPr lang="ru-RU"/>
        </a:p>
      </dgm:t>
    </dgm:pt>
    <dgm:pt modelId="{D66FB233-F5F6-46DF-AB5B-3DE5FD76D13A}" type="pres">
      <dgm:prSet presAssocID="{97E6FED0-8EC4-4832-A36C-B19411EE68DB}" presName="childShape" presStyleCnt="0"/>
      <dgm:spPr/>
    </dgm:pt>
    <dgm:pt modelId="{480EE17F-F0CC-43DA-AE92-5BC1527BC44B}" type="pres">
      <dgm:prSet presAssocID="{00819FDC-B540-41EA-B2AB-5D2437158FA5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85FAA92-D83A-46AA-B1B3-EC1E583A0A56}" type="pres">
      <dgm:prSet presAssocID="{259BA680-4B3F-489A-9298-5B68154A0185}" presName="childText" presStyleLbl="bgAcc1" presStyleIdx="0" presStyleCnt="2" custScaleX="134206" custScaleY="297595" custLinFactNeighborX="-1307" custLinFactNeighborY="-2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683AD-B295-49E6-A23C-5E06CECA48A2}" type="pres">
      <dgm:prSet presAssocID="{06571AE6-FBFF-47C0-B754-553941FDFE54}" presName="root" presStyleCnt="0"/>
      <dgm:spPr/>
    </dgm:pt>
    <dgm:pt modelId="{B4B0D2C8-6BA1-41FB-A4E3-805A1FD69DB2}" type="pres">
      <dgm:prSet presAssocID="{06571AE6-FBFF-47C0-B754-553941FDFE54}" presName="rootComposite" presStyleCnt="0"/>
      <dgm:spPr/>
    </dgm:pt>
    <dgm:pt modelId="{E2E8B6D0-9253-42F7-B260-5D88281D4666}" type="pres">
      <dgm:prSet presAssocID="{06571AE6-FBFF-47C0-B754-553941FDFE54}" presName="rootText" presStyleLbl="node1" presStyleIdx="1" presStyleCnt="2" custScaleX="129398" custScaleY="41303" custLinFactNeighborX="-7613" custLinFactNeighborY="-5958"/>
      <dgm:spPr/>
      <dgm:t>
        <a:bodyPr/>
        <a:lstStyle/>
        <a:p>
          <a:endParaRPr lang="ru-RU"/>
        </a:p>
      </dgm:t>
    </dgm:pt>
    <dgm:pt modelId="{C97FA87A-19C8-46C4-8E77-E35B5FD012C1}" type="pres">
      <dgm:prSet presAssocID="{06571AE6-FBFF-47C0-B754-553941FDFE54}" presName="rootConnector" presStyleLbl="node1" presStyleIdx="1" presStyleCnt="2"/>
      <dgm:spPr/>
      <dgm:t>
        <a:bodyPr/>
        <a:lstStyle/>
        <a:p>
          <a:endParaRPr lang="ru-RU"/>
        </a:p>
      </dgm:t>
    </dgm:pt>
    <dgm:pt modelId="{C14B00E3-311E-4777-9FBF-8D3C1028CCF1}" type="pres">
      <dgm:prSet presAssocID="{06571AE6-FBFF-47C0-B754-553941FDFE54}" presName="childShape" presStyleCnt="0"/>
      <dgm:spPr/>
    </dgm:pt>
    <dgm:pt modelId="{47FFF294-F49E-4312-89AD-9182F6A4DB12}" type="pres">
      <dgm:prSet presAssocID="{0802B68E-0561-42DB-BE6E-50110459A356}" presName="Name13" presStyleLbl="parChTrans1D2" presStyleIdx="1" presStyleCnt="2"/>
      <dgm:spPr/>
      <dgm:t>
        <a:bodyPr/>
        <a:lstStyle/>
        <a:p>
          <a:endParaRPr lang="ru-RU"/>
        </a:p>
      </dgm:t>
    </dgm:pt>
    <dgm:pt modelId="{45FA44A7-8BDE-4355-8FCB-0142FE0CD2C4}" type="pres">
      <dgm:prSet presAssocID="{79C1482D-0E45-4242-B7B4-8BFC282F0FCF}" presName="childText" presStyleLbl="bgAcc1" presStyleIdx="1" presStyleCnt="2" custScaleX="151592" custScaleY="276979" custLinFactNeighborX="-3738" custLinFactNeighborY="-20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279604-5D70-4480-8F2A-D6EC476314DF}" srcId="{06571AE6-FBFF-47C0-B754-553941FDFE54}" destId="{79C1482D-0E45-4242-B7B4-8BFC282F0FCF}" srcOrd="0" destOrd="0" parTransId="{0802B68E-0561-42DB-BE6E-50110459A356}" sibTransId="{C5AD5171-CD8F-46B8-857D-4C70FC6CECAF}"/>
    <dgm:cxn modelId="{02B91D25-C7C8-4152-8024-EBB614D7C8E3}" srcId="{9A0871C4-CE82-4EDC-9964-165DE881E988}" destId="{97E6FED0-8EC4-4832-A36C-B19411EE68DB}" srcOrd="0" destOrd="0" parTransId="{C265FA2F-EEC4-4456-9F5D-610AA8DB5A9B}" sibTransId="{7637585D-104F-428C-8439-F1B43EA2F54C}"/>
    <dgm:cxn modelId="{C4C82305-02AE-4985-B317-182E98E47679}" type="presOf" srcId="{06571AE6-FBFF-47C0-B754-553941FDFE54}" destId="{C97FA87A-19C8-46C4-8E77-E35B5FD012C1}" srcOrd="1" destOrd="0" presId="urn:microsoft.com/office/officeart/2005/8/layout/hierarchy3"/>
    <dgm:cxn modelId="{91263AAE-462B-434A-B0CA-77B9BAEF6941}" type="presOf" srcId="{79C1482D-0E45-4242-B7B4-8BFC282F0FCF}" destId="{45FA44A7-8BDE-4355-8FCB-0142FE0CD2C4}" srcOrd="0" destOrd="0" presId="urn:microsoft.com/office/officeart/2005/8/layout/hierarchy3"/>
    <dgm:cxn modelId="{456F473B-1D19-4C1B-9B07-ED87E10B10DD}" type="presOf" srcId="{97E6FED0-8EC4-4832-A36C-B19411EE68DB}" destId="{C0895783-E45B-4B0A-A499-C9A65447644E}" srcOrd="0" destOrd="0" presId="urn:microsoft.com/office/officeart/2005/8/layout/hierarchy3"/>
    <dgm:cxn modelId="{DB497592-F1A3-4CD4-889F-26827BD3BDB6}" type="presOf" srcId="{259BA680-4B3F-489A-9298-5B68154A0185}" destId="{585FAA92-D83A-46AA-B1B3-EC1E583A0A56}" srcOrd="0" destOrd="0" presId="urn:microsoft.com/office/officeart/2005/8/layout/hierarchy3"/>
    <dgm:cxn modelId="{862F6286-9240-48BB-BC10-5B3FAAF1A151}" type="presOf" srcId="{00819FDC-B540-41EA-B2AB-5D2437158FA5}" destId="{480EE17F-F0CC-43DA-AE92-5BC1527BC44B}" srcOrd="0" destOrd="0" presId="urn:microsoft.com/office/officeart/2005/8/layout/hierarchy3"/>
    <dgm:cxn modelId="{E25EB2E7-3F3F-4BB8-9002-52E544D943FA}" srcId="{9A0871C4-CE82-4EDC-9964-165DE881E988}" destId="{06571AE6-FBFF-47C0-B754-553941FDFE54}" srcOrd="1" destOrd="0" parTransId="{06726B78-B8A6-444D-A2BA-6C01D3647174}" sibTransId="{ACA14ED4-FBF8-47C7-9123-205BDFFFF300}"/>
    <dgm:cxn modelId="{919B4D0E-7A65-45EB-A282-FA5954F46614}" type="presOf" srcId="{97E6FED0-8EC4-4832-A36C-B19411EE68DB}" destId="{2B26872F-A92A-4E3D-B690-A0F777A292B3}" srcOrd="1" destOrd="0" presId="urn:microsoft.com/office/officeart/2005/8/layout/hierarchy3"/>
    <dgm:cxn modelId="{44A8ABDF-CAF5-4741-B8BD-6B639B638AB9}" type="presOf" srcId="{9A0871C4-CE82-4EDC-9964-165DE881E988}" destId="{B0A596DD-9E00-4F23-8266-F2AF5EC78DA4}" srcOrd="0" destOrd="0" presId="urn:microsoft.com/office/officeart/2005/8/layout/hierarchy3"/>
    <dgm:cxn modelId="{53A8A097-FAD4-4C79-8A12-B1631403980F}" type="presOf" srcId="{06571AE6-FBFF-47C0-B754-553941FDFE54}" destId="{E2E8B6D0-9253-42F7-B260-5D88281D4666}" srcOrd="0" destOrd="0" presId="urn:microsoft.com/office/officeart/2005/8/layout/hierarchy3"/>
    <dgm:cxn modelId="{DAD68709-D074-44B8-9241-B8D39597D2E1}" type="presOf" srcId="{0802B68E-0561-42DB-BE6E-50110459A356}" destId="{47FFF294-F49E-4312-89AD-9182F6A4DB12}" srcOrd="0" destOrd="0" presId="urn:microsoft.com/office/officeart/2005/8/layout/hierarchy3"/>
    <dgm:cxn modelId="{87EF3136-7573-4067-A3C3-75ACC7BCE3B2}" srcId="{97E6FED0-8EC4-4832-A36C-B19411EE68DB}" destId="{259BA680-4B3F-489A-9298-5B68154A0185}" srcOrd="0" destOrd="0" parTransId="{00819FDC-B540-41EA-B2AB-5D2437158FA5}" sibTransId="{26D596FD-E577-4DBC-85C1-452C282DFB36}"/>
    <dgm:cxn modelId="{FFDFD6E4-FDDA-4319-A81F-BEE1EB3D113E}" type="presParOf" srcId="{B0A596DD-9E00-4F23-8266-F2AF5EC78DA4}" destId="{7FD32AF0-7E48-43D7-A04E-9315D1794BFC}" srcOrd="0" destOrd="0" presId="urn:microsoft.com/office/officeart/2005/8/layout/hierarchy3"/>
    <dgm:cxn modelId="{CED34E97-D8AD-4138-B0EE-5F5421816911}" type="presParOf" srcId="{7FD32AF0-7E48-43D7-A04E-9315D1794BFC}" destId="{30EB3060-504C-4F5E-9751-06FE45A91B80}" srcOrd="0" destOrd="0" presId="urn:microsoft.com/office/officeart/2005/8/layout/hierarchy3"/>
    <dgm:cxn modelId="{E38C52BD-1AA6-4E9B-9EFA-9CFC8535406A}" type="presParOf" srcId="{30EB3060-504C-4F5E-9751-06FE45A91B80}" destId="{C0895783-E45B-4B0A-A499-C9A65447644E}" srcOrd="0" destOrd="0" presId="urn:microsoft.com/office/officeart/2005/8/layout/hierarchy3"/>
    <dgm:cxn modelId="{35147ECB-8E56-4D5C-AAB8-8C79B20B9F00}" type="presParOf" srcId="{30EB3060-504C-4F5E-9751-06FE45A91B80}" destId="{2B26872F-A92A-4E3D-B690-A0F777A292B3}" srcOrd="1" destOrd="0" presId="urn:microsoft.com/office/officeart/2005/8/layout/hierarchy3"/>
    <dgm:cxn modelId="{E5EE5585-3D68-46CB-A5F9-A61E73A1888E}" type="presParOf" srcId="{7FD32AF0-7E48-43D7-A04E-9315D1794BFC}" destId="{D66FB233-F5F6-46DF-AB5B-3DE5FD76D13A}" srcOrd="1" destOrd="0" presId="urn:microsoft.com/office/officeart/2005/8/layout/hierarchy3"/>
    <dgm:cxn modelId="{2D48D8FA-32E1-489B-B960-E0129E3539F0}" type="presParOf" srcId="{D66FB233-F5F6-46DF-AB5B-3DE5FD76D13A}" destId="{480EE17F-F0CC-43DA-AE92-5BC1527BC44B}" srcOrd="0" destOrd="0" presId="urn:microsoft.com/office/officeart/2005/8/layout/hierarchy3"/>
    <dgm:cxn modelId="{F84C90F3-349F-451B-9B9A-1167A0B4060F}" type="presParOf" srcId="{D66FB233-F5F6-46DF-AB5B-3DE5FD76D13A}" destId="{585FAA92-D83A-46AA-B1B3-EC1E583A0A56}" srcOrd="1" destOrd="0" presId="urn:microsoft.com/office/officeart/2005/8/layout/hierarchy3"/>
    <dgm:cxn modelId="{7588C121-6AB1-4D6A-A96B-CF7EA87A45BE}" type="presParOf" srcId="{B0A596DD-9E00-4F23-8266-F2AF5EC78DA4}" destId="{6F7683AD-B295-49E6-A23C-5E06CECA48A2}" srcOrd="1" destOrd="0" presId="urn:microsoft.com/office/officeart/2005/8/layout/hierarchy3"/>
    <dgm:cxn modelId="{EC9D58E5-C091-484C-A375-A7C010B32F5A}" type="presParOf" srcId="{6F7683AD-B295-49E6-A23C-5E06CECA48A2}" destId="{B4B0D2C8-6BA1-41FB-A4E3-805A1FD69DB2}" srcOrd="0" destOrd="0" presId="urn:microsoft.com/office/officeart/2005/8/layout/hierarchy3"/>
    <dgm:cxn modelId="{AF254C87-1CAB-4A8D-8E4D-3DC131000881}" type="presParOf" srcId="{B4B0D2C8-6BA1-41FB-A4E3-805A1FD69DB2}" destId="{E2E8B6D0-9253-42F7-B260-5D88281D4666}" srcOrd="0" destOrd="0" presId="urn:microsoft.com/office/officeart/2005/8/layout/hierarchy3"/>
    <dgm:cxn modelId="{A188B80F-2C2E-41A1-9707-A8BB37A051DA}" type="presParOf" srcId="{B4B0D2C8-6BA1-41FB-A4E3-805A1FD69DB2}" destId="{C97FA87A-19C8-46C4-8E77-E35B5FD012C1}" srcOrd="1" destOrd="0" presId="urn:microsoft.com/office/officeart/2005/8/layout/hierarchy3"/>
    <dgm:cxn modelId="{91B1190B-BAA9-4608-A308-1E94A3C741B4}" type="presParOf" srcId="{6F7683AD-B295-49E6-A23C-5E06CECA48A2}" destId="{C14B00E3-311E-4777-9FBF-8D3C1028CCF1}" srcOrd="1" destOrd="0" presId="urn:microsoft.com/office/officeart/2005/8/layout/hierarchy3"/>
    <dgm:cxn modelId="{71D968D2-00F1-4F5C-BE86-9A6B147FF469}" type="presParOf" srcId="{C14B00E3-311E-4777-9FBF-8D3C1028CCF1}" destId="{47FFF294-F49E-4312-89AD-9182F6A4DB12}" srcOrd="0" destOrd="0" presId="urn:microsoft.com/office/officeart/2005/8/layout/hierarchy3"/>
    <dgm:cxn modelId="{575FC7F4-5034-4C3F-9343-82C9E024F717}" type="presParOf" srcId="{C14B00E3-311E-4777-9FBF-8D3C1028CCF1}" destId="{45FA44A7-8BDE-4355-8FCB-0142FE0CD2C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E3E28-9A35-454E-B323-AEB2A722D17E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6A9BAD-061E-428F-B570-D110F3DBDB5A}">
      <dgm:prSet phldrT="[Текст]"/>
      <dgm:spPr/>
      <dgm:t>
        <a:bodyPr/>
        <a:lstStyle/>
        <a:p>
          <a:r>
            <a:rPr lang="ru-RU" dirty="0" smtClean="0"/>
            <a:t>ЦИК</a:t>
          </a:r>
          <a:endParaRPr lang="ru-RU" dirty="0"/>
        </a:p>
      </dgm:t>
    </dgm:pt>
    <dgm:pt modelId="{8E817B76-DEFA-4E81-9AFB-02ED8B00DE28}" type="parTrans" cxnId="{1F3D87E3-35F3-496F-B484-C0CB4EDECB96}">
      <dgm:prSet/>
      <dgm:spPr/>
      <dgm:t>
        <a:bodyPr/>
        <a:lstStyle/>
        <a:p>
          <a:endParaRPr lang="ru-RU"/>
        </a:p>
      </dgm:t>
    </dgm:pt>
    <dgm:pt modelId="{4A584D3E-7751-4DF8-A7F6-5A6D18422A4A}" type="sibTrans" cxnId="{1F3D87E3-35F3-496F-B484-C0CB4EDECB96}">
      <dgm:prSet/>
      <dgm:spPr/>
      <dgm:t>
        <a:bodyPr/>
        <a:lstStyle/>
        <a:p>
          <a:endParaRPr lang="ru-RU"/>
        </a:p>
      </dgm:t>
    </dgm:pt>
    <dgm:pt modelId="{53761239-5C11-4FAC-9DB1-6D465F59253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оказывает методическую помощь РИК по вопросам проведения инвентаризаций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8E4F33B-BF25-4F05-A2FA-4B30F81D6C60}" type="parTrans" cxnId="{01D723E0-CB4C-4B38-AC0D-6B740E8065E1}">
      <dgm:prSet/>
      <dgm:spPr/>
      <dgm:t>
        <a:bodyPr/>
        <a:lstStyle/>
        <a:p>
          <a:endParaRPr lang="ru-RU"/>
        </a:p>
      </dgm:t>
    </dgm:pt>
    <dgm:pt modelId="{A8B2A813-42D2-4C21-8CE9-B560903E7421}" type="sibTrans" cxnId="{01D723E0-CB4C-4B38-AC0D-6B740E8065E1}">
      <dgm:prSet/>
      <dgm:spPr/>
      <dgm:t>
        <a:bodyPr/>
        <a:lstStyle/>
        <a:p>
          <a:endParaRPr lang="ru-RU"/>
        </a:p>
      </dgm:t>
    </dgm:pt>
    <dgm:pt modelId="{AE9B5DDC-CEC5-4872-8859-8AAC7D32BD2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проводит контрольные проверки результатов инвентаризаций, выполненных РИК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4863F13-B42A-4AB8-8FDD-F0096306B205}" type="parTrans" cxnId="{1BBA8924-4ADA-4580-AB31-AA1E79609F7B}">
      <dgm:prSet/>
      <dgm:spPr/>
      <dgm:t>
        <a:bodyPr/>
        <a:lstStyle/>
        <a:p>
          <a:endParaRPr lang="ru-RU"/>
        </a:p>
      </dgm:t>
    </dgm:pt>
    <dgm:pt modelId="{DE28DD21-974A-42CF-A400-22B36589E336}" type="sibTrans" cxnId="{1BBA8924-4ADA-4580-AB31-AA1E79609F7B}">
      <dgm:prSet/>
      <dgm:spPr/>
      <dgm:t>
        <a:bodyPr/>
        <a:lstStyle/>
        <a:p>
          <a:endParaRPr lang="ru-RU"/>
        </a:p>
      </dgm:t>
    </dgm:pt>
    <dgm:pt modelId="{DC9DEB21-5C72-42E1-B01F-7B640D42F81B}">
      <dgm:prSet phldrT="[Текст]"/>
      <dgm:spPr/>
      <dgm:t>
        <a:bodyPr/>
        <a:lstStyle/>
        <a:p>
          <a:r>
            <a:rPr lang="ru-RU" dirty="0" smtClean="0"/>
            <a:t>РИК</a:t>
          </a:r>
          <a:endParaRPr lang="ru-RU" dirty="0"/>
        </a:p>
      </dgm:t>
    </dgm:pt>
    <dgm:pt modelId="{27BCD228-094E-4DD0-B7CA-E8AB5BDC45FC}" type="parTrans" cxnId="{8029B3C5-959E-43D7-8425-7491F856BCEE}">
      <dgm:prSet/>
      <dgm:spPr/>
      <dgm:t>
        <a:bodyPr/>
        <a:lstStyle/>
        <a:p>
          <a:endParaRPr lang="ru-RU"/>
        </a:p>
      </dgm:t>
    </dgm:pt>
    <dgm:pt modelId="{3349DA86-942A-45EC-A49F-BC3EDEE49DE1}" type="sibTrans" cxnId="{8029B3C5-959E-43D7-8425-7491F856BCEE}">
      <dgm:prSet/>
      <dgm:spPr/>
      <dgm:t>
        <a:bodyPr/>
        <a:lstStyle/>
        <a:p>
          <a:endParaRPr lang="ru-RU"/>
        </a:p>
      </dgm:t>
    </dgm:pt>
    <dgm:pt modelId="{36EFBE82-AB84-4663-A630-C75F5B098E0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осуществляют инвентаризацию активов и обязательств организации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44BE56F-8DB0-4B42-B436-08E9D13F6558}" type="parTrans" cxnId="{64F82E9E-6063-4AC1-961C-0B8BF1645585}">
      <dgm:prSet/>
      <dgm:spPr/>
      <dgm:t>
        <a:bodyPr/>
        <a:lstStyle/>
        <a:p>
          <a:endParaRPr lang="ru-RU"/>
        </a:p>
      </dgm:t>
    </dgm:pt>
    <dgm:pt modelId="{22A7D96D-7746-474A-9B94-1661D5601B6D}" type="sibTrans" cxnId="{64F82E9E-6063-4AC1-961C-0B8BF1645585}">
      <dgm:prSet/>
      <dgm:spPr/>
      <dgm:t>
        <a:bodyPr/>
        <a:lstStyle/>
        <a:p>
          <a:endParaRPr lang="ru-RU"/>
        </a:p>
      </dgm:t>
    </dgm:pt>
    <dgm:pt modelId="{3B665CE9-9320-4232-8A0C-78124630409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оформляют результаты инвентаризации необходимыми документами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CE2C38D-6065-439F-871E-CCCBD9AA85BC}" type="parTrans" cxnId="{43CBC8CA-231A-4728-8721-CA6393AF6382}">
      <dgm:prSet/>
      <dgm:spPr/>
      <dgm:t>
        <a:bodyPr/>
        <a:lstStyle/>
        <a:p>
          <a:endParaRPr lang="ru-RU"/>
        </a:p>
      </dgm:t>
    </dgm:pt>
    <dgm:pt modelId="{CD21DFF5-4768-42A8-90EF-D5D7AC00BB0A}" type="sibTrans" cxnId="{43CBC8CA-231A-4728-8721-CA6393AF6382}">
      <dgm:prSet/>
      <dgm:spPr/>
      <dgm:t>
        <a:bodyPr/>
        <a:lstStyle/>
        <a:p>
          <a:endParaRPr lang="ru-RU"/>
        </a:p>
      </dgm:t>
    </dgm:pt>
    <dgm:pt modelId="{D7BE4FFD-ABA3-4EFE-99E4-333E3491B57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рассматривает материалы инвентаризаций, представленные РИК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F33BB84-BDCF-4290-9950-BC7C77AD3E36}" type="parTrans" cxnId="{6D464F0F-161C-447F-94DA-44108A8C27D4}">
      <dgm:prSet/>
      <dgm:spPr/>
      <dgm:t>
        <a:bodyPr/>
        <a:lstStyle/>
        <a:p>
          <a:endParaRPr lang="ru-RU"/>
        </a:p>
      </dgm:t>
    </dgm:pt>
    <dgm:pt modelId="{666EB42A-7BB1-4AAA-93F2-25AB22EF6CAA}" type="sibTrans" cxnId="{6D464F0F-161C-447F-94DA-44108A8C27D4}">
      <dgm:prSet/>
      <dgm:spPr/>
      <dgm:t>
        <a:bodyPr/>
        <a:lstStyle/>
        <a:p>
          <a:endParaRPr lang="ru-RU"/>
        </a:p>
      </dgm:t>
    </dgm:pt>
    <dgm:pt modelId="{52182A79-0AC1-4CFE-92CC-862F17019D9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готовит предложения по регулированию результатов инвентаризации и представляет их на рассмотрение руководителю организации с материалами инвентаризации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C807DEB-578D-4870-9F65-E79FBE1691C9}" type="parTrans" cxnId="{5D2EB996-29A5-485B-9085-AF9FE2288D8E}">
      <dgm:prSet/>
      <dgm:spPr/>
      <dgm:t>
        <a:bodyPr/>
        <a:lstStyle/>
        <a:p>
          <a:endParaRPr lang="ru-RU"/>
        </a:p>
      </dgm:t>
    </dgm:pt>
    <dgm:pt modelId="{0F91155B-D842-414B-85B0-FDB19069C9EF}" type="sibTrans" cxnId="{5D2EB996-29A5-485B-9085-AF9FE2288D8E}">
      <dgm:prSet/>
      <dgm:spPr/>
      <dgm:t>
        <a:bodyPr/>
        <a:lstStyle/>
        <a:p>
          <a:endParaRPr lang="ru-RU"/>
        </a:p>
      </dgm:t>
    </dgm:pt>
    <dgm:pt modelId="{976D723D-FF9A-4C9D-A6CE-79DCF30CC19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получают от материально ответственных лиц объяснительные записки о причинах выявленных инвентаризацией излишков, недостач, порчи ценностей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4E1A67F-9004-440B-A823-D69CD79826A1}" type="parTrans" cxnId="{22B9AE10-21D5-4C71-A232-F57E3C315C36}">
      <dgm:prSet/>
      <dgm:spPr/>
      <dgm:t>
        <a:bodyPr/>
        <a:lstStyle/>
        <a:p>
          <a:endParaRPr lang="ru-RU"/>
        </a:p>
      </dgm:t>
    </dgm:pt>
    <dgm:pt modelId="{6A3AC552-6FB9-4564-BD10-1FE6B5FC697B}" type="sibTrans" cxnId="{22B9AE10-21D5-4C71-A232-F57E3C315C36}">
      <dgm:prSet/>
      <dgm:spPr/>
      <dgm:t>
        <a:bodyPr/>
        <a:lstStyle/>
        <a:p>
          <a:endParaRPr lang="ru-RU"/>
        </a:p>
      </dgm:t>
    </dgm:pt>
    <dgm:pt modelId="{78A63768-2B6F-450D-AD96-6846D5C0D17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принимают решение по регулированию выявленных ими результатов инвентаризации и представляют его вместе с материалами инвентаризаций на рассмотрение ЦИК</a:t>
          </a:r>
          <a:r>
            <a:rPr lang="ru-RU" sz="1100" dirty="0" smtClean="0"/>
            <a:t>.</a:t>
          </a:r>
          <a:endParaRPr lang="ru-RU" sz="1100" dirty="0"/>
        </a:p>
      </dgm:t>
    </dgm:pt>
    <dgm:pt modelId="{51B7389F-4F1B-43F6-8D20-E53C7415058A}" type="parTrans" cxnId="{0EBF5261-4A09-4C3E-8DE8-B66B2D1AD2A9}">
      <dgm:prSet/>
      <dgm:spPr/>
      <dgm:t>
        <a:bodyPr/>
        <a:lstStyle/>
        <a:p>
          <a:endParaRPr lang="ru-RU"/>
        </a:p>
      </dgm:t>
    </dgm:pt>
    <dgm:pt modelId="{E852CB88-157C-44DB-A268-5768EE8EAE20}" type="sibTrans" cxnId="{0EBF5261-4A09-4C3E-8DE8-B66B2D1AD2A9}">
      <dgm:prSet/>
      <dgm:spPr/>
      <dgm:t>
        <a:bodyPr/>
        <a:lstStyle/>
        <a:p>
          <a:endParaRPr lang="ru-RU"/>
        </a:p>
      </dgm:t>
    </dgm:pt>
    <dgm:pt modelId="{56CFA167-B159-448D-93F7-F40B94FC4588}" type="pres">
      <dgm:prSet presAssocID="{50CE3E28-9A35-454E-B323-AEB2A722D17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DD23EA-070A-47C6-A368-67CC62E5EC51}" type="pres">
      <dgm:prSet presAssocID="{DC6A9BAD-061E-428F-B570-D110F3DBDB5A}" presName="posSpace" presStyleCnt="0"/>
      <dgm:spPr/>
    </dgm:pt>
    <dgm:pt modelId="{D1B7A183-139B-4B30-827C-993EAD819A24}" type="pres">
      <dgm:prSet presAssocID="{DC6A9BAD-061E-428F-B570-D110F3DBDB5A}" presName="vertFlow" presStyleCnt="0"/>
      <dgm:spPr/>
    </dgm:pt>
    <dgm:pt modelId="{4031FDAC-8B81-4FD3-BFCD-CE6FCC4A2B5D}" type="pres">
      <dgm:prSet presAssocID="{DC6A9BAD-061E-428F-B570-D110F3DBDB5A}" presName="topSpace" presStyleCnt="0"/>
      <dgm:spPr/>
    </dgm:pt>
    <dgm:pt modelId="{3046CDC4-E8E0-4BAE-85B8-910282EA613D}" type="pres">
      <dgm:prSet presAssocID="{DC6A9BAD-061E-428F-B570-D110F3DBDB5A}" presName="firstComp" presStyleCnt="0"/>
      <dgm:spPr/>
    </dgm:pt>
    <dgm:pt modelId="{7B5B4B81-B822-41EF-977D-AC3F61A08301}" type="pres">
      <dgm:prSet presAssocID="{DC6A9BAD-061E-428F-B570-D110F3DBDB5A}" presName="firstChild" presStyleLbl="bgAccFollowNode1" presStyleIdx="0" presStyleCnt="8" custScaleX="144117" custScaleY="109143" custLinFactNeighborX="7183" custLinFactNeighborY="8412"/>
      <dgm:spPr/>
      <dgm:t>
        <a:bodyPr/>
        <a:lstStyle/>
        <a:p>
          <a:endParaRPr lang="ru-RU"/>
        </a:p>
      </dgm:t>
    </dgm:pt>
    <dgm:pt modelId="{72CD0391-1810-4014-ACE0-9BDA408BE6A9}" type="pres">
      <dgm:prSet presAssocID="{DC6A9BAD-061E-428F-B570-D110F3DBDB5A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A661D-114A-4BD4-856E-C452278A985E}" type="pres">
      <dgm:prSet presAssocID="{AE9B5DDC-CEC5-4872-8859-8AAC7D32BD2A}" presName="comp" presStyleCnt="0"/>
      <dgm:spPr/>
    </dgm:pt>
    <dgm:pt modelId="{971A4C43-C14E-4839-A27D-D05014CC8D8B}" type="pres">
      <dgm:prSet presAssocID="{AE9B5DDC-CEC5-4872-8859-8AAC7D32BD2A}" presName="child" presStyleLbl="bgAccFollowNode1" presStyleIdx="1" presStyleCnt="8" custScaleX="144031" custScaleY="96618" custLinFactNeighborX="-4443" custLinFactNeighborY="10529"/>
      <dgm:spPr/>
      <dgm:t>
        <a:bodyPr/>
        <a:lstStyle/>
        <a:p>
          <a:endParaRPr lang="ru-RU"/>
        </a:p>
      </dgm:t>
    </dgm:pt>
    <dgm:pt modelId="{45C09D4A-C6AC-4477-A5B3-A762961FEA58}" type="pres">
      <dgm:prSet presAssocID="{AE9B5DDC-CEC5-4872-8859-8AAC7D32BD2A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DED50-5376-407E-A178-7FB59DC15296}" type="pres">
      <dgm:prSet presAssocID="{D7BE4FFD-ABA3-4EFE-99E4-333E3491B570}" presName="comp" presStyleCnt="0"/>
      <dgm:spPr/>
    </dgm:pt>
    <dgm:pt modelId="{6339734A-AF47-4D70-9B60-92D49B3CC867}" type="pres">
      <dgm:prSet presAssocID="{D7BE4FFD-ABA3-4EFE-99E4-333E3491B570}" presName="child" presStyleLbl="bgAccFollowNode1" presStyleIdx="2" presStyleCnt="8" custScaleX="144924" custLinFactNeighborX="-3996" custLinFactNeighborY="11264"/>
      <dgm:spPr/>
      <dgm:t>
        <a:bodyPr/>
        <a:lstStyle/>
        <a:p>
          <a:endParaRPr lang="ru-RU"/>
        </a:p>
      </dgm:t>
    </dgm:pt>
    <dgm:pt modelId="{F2C7326C-B0FF-425A-AC36-BB6BA3A65EE7}" type="pres">
      <dgm:prSet presAssocID="{D7BE4FFD-ABA3-4EFE-99E4-333E3491B570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79548-1A58-4459-A12A-F771AD5F95E9}" type="pres">
      <dgm:prSet presAssocID="{52182A79-0AC1-4CFE-92CC-862F17019D99}" presName="comp" presStyleCnt="0"/>
      <dgm:spPr/>
    </dgm:pt>
    <dgm:pt modelId="{C210F71A-11E0-4C73-B5E7-84D15CFBCA1E}" type="pres">
      <dgm:prSet presAssocID="{52182A79-0AC1-4CFE-92CC-862F17019D99}" presName="child" presStyleLbl="bgAccFollowNode1" presStyleIdx="3" presStyleCnt="8" custScaleX="160176" custScaleY="186144" custLinFactNeighborX="-5952" custLinFactNeighborY="15570"/>
      <dgm:spPr/>
      <dgm:t>
        <a:bodyPr/>
        <a:lstStyle/>
        <a:p>
          <a:endParaRPr lang="ru-RU"/>
        </a:p>
      </dgm:t>
    </dgm:pt>
    <dgm:pt modelId="{1DBA90B9-A4E5-4263-B667-CFEFE2B365AC}" type="pres">
      <dgm:prSet presAssocID="{52182A79-0AC1-4CFE-92CC-862F17019D99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8C661-65AC-48E4-96F9-C2A5EF55A3F2}" type="pres">
      <dgm:prSet presAssocID="{DC6A9BAD-061E-428F-B570-D110F3DBDB5A}" presName="negSpace" presStyleCnt="0"/>
      <dgm:spPr/>
    </dgm:pt>
    <dgm:pt modelId="{B0728DEF-AEEF-4577-A5F3-7ABA6B5D3D3C}" type="pres">
      <dgm:prSet presAssocID="{DC6A9BAD-061E-428F-B570-D110F3DBDB5A}" presName="circle" presStyleLbl="node1" presStyleIdx="0" presStyleCnt="2" custScaleX="70782" custScaleY="72267" custLinFactX="-3082" custLinFactNeighborX="-100000" custLinFactNeighborY="4028"/>
      <dgm:spPr/>
      <dgm:t>
        <a:bodyPr/>
        <a:lstStyle/>
        <a:p>
          <a:endParaRPr lang="ru-RU"/>
        </a:p>
      </dgm:t>
    </dgm:pt>
    <dgm:pt modelId="{2AD0D201-7C50-4579-B80F-BC887A5A76A4}" type="pres">
      <dgm:prSet presAssocID="{4A584D3E-7751-4DF8-A7F6-5A6D18422A4A}" presName="transSpace" presStyleCnt="0"/>
      <dgm:spPr/>
    </dgm:pt>
    <dgm:pt modelId="{824CE775-6B4D-437D-881B-F25534671DD6}" type="pres">
      <dgm:prSet presAssocID="{DC9DEB21-5C72-42E1-B01F-7B640D42F81B}" presName="posSpace" presStyleCnt="0"/>
      <dgm:spPr/>
    </dgm:pt>
    <dgm:pt modelId="{9F43F359-64EE-4813-9D03-A81E0984D188}" type="pres">
      <dgm:prSet presAssocID="{DC9DEB21-5C72-42E1-B01F-7B640D42F81B}" presName="vertFlow" presStyleCnt="0"/>
      <dgm:spPr/>
    </dgm:pt>
    <dgm:pt modelId="{C8DDD610-F941-4F00-9D30-5D991B07D22B}" type="pres">
      <dgm:prSet presAssocID="{DC9DEB21-5C72-42E1-B01F-7B640D42F81B}" presName="topSpace" presStyleCnt="0"/>
      <dgm:spPr/>
    </dgm:pt>
    <dgm:pt modelId="{ECD9B171-A5E6-4951-9798-D561421286DE}" type="pres">
      <dgm:prSet presAssocID="{DC9DEB21-5C72-42E1-B01F-7B640D42F81B}" presName="firstComp" presStyleCnt="0"/>
      <dgm:spPr/>
    </dgm:pt>
    <dgm:pt modelId="{81445653-8EB8-4834-887A-3976D020ABAC}" type="pres">
      <dgm:prSet presAssocID="{DC9DEB21-5C72-42E1-B01F-7B640D42F81B}" presName="firstChild" presStyleLbl="bgAccFollowNode1" presStyleIdx="4" presStyleCnt="8" custScaleX="126158" custLinFactNeighborX="-17834" custLinFactNeighborY="-12449"/>
      <dgm:spPr/>
      <dgm:t>
        <a:bodyPr/>
        <a:lstStyle/>
        <a:p>
          <a:endParaRPr lang="ru-RU"/>
        </a:p>
      </dgm:t>
    </dgm:pt>
    <dgm:pt modelId="{C2E63E3F-C928-48D2-BB1D-34099563209E}" type="pres">
      <dgm:prSet presAssocID="{DC9DEB21-5C72-42E1-B01F-7B640D42F81B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EF37C-5602-439A-9A9A-9F9C95E6CD04}" type="pres">
      <dgm:prSet presAssocID="{3B665CE9-9320-4232-8A0C-781246304092}" presName="comp" presStyleCnt="0"/>
      <dgm:spPr/>
    </dgm:pt>
    <dgm:pt modelId="{1E338A3B-F130-4523-A7F0-41A4E139FDE3}" type="pres">
      <dgm:prSet presAssocID="{3B665CE9-9320-4232-8A0C-781246304092}" presName="child" presStyleLbl="bgAccFollowNode1" presStyleIdx="5" presStyleCnt="8" custScaleX="131106" custScaleY="112981" custLinFactNeighborX="-17990" custLinFactNeighborY="-15096"/>
      <dgm:spPr/>
      <dgm:t>
        <a:bodyPr/>
        <a:lstStyle/>
        <a:p>
          <a:endParaRPr lang="ru-RU"/>
        </a:p>
      </dgm:t>
    </dgm:pt>
    <dgm:pt modelId="{3123AF92-F268-4488-BF9C-FCC1A0F92F67}" type="pres">
      <dgm:prSet presAssocID="{3B665CE9-9320-4232-8A0C-781246304092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EFBD0-7593-4C6B-A8AF-26CC6B4DB6BE}" type="pres">
      <dgm:prSet presAssocID="{976D723D-FF9A-4C9D-A6CE-79DCF30CC194}" presName="comp" presStyleCnt="0"/>
      <dgm:spPr/>
    </dgm:pt>
    <dgm:pt modelId="{90A09C77-5343-4832-8FCD-CDDF26F4CCA5}" type="pres">
      <dgm:prSet presAssocID="{976D723D-FF9A-4C9D-A6CE-79DCF30CC194}" presName="child" presStyleLbl="bgAccFollowNode1" presStyleIdx="6" presStyleCnt="8" custScaleX="154752" custScaleY="143867" custLinFactNeighborX="-21947" custLinFactNeighborY="-16817"/>
      <dgm:spPr/>
      <dgm:t>
        <a:bodyPr/>
        <a:lstStyle/>
        <a:p>
          <a:endParaRPr lang="ru-RU"/>
        </a:p>
      </dgm:t>
    </dgm:pt>
    <dgm:pt modelId="{6B34EE66-B892-45A0-BA7C-EE88EA7F38B9}" type="pres">
      <dgm:prSet presAssocID="{976D723D-FF9A-4C9D-A6CE-79DCF30CC194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E7BF5-7564-4AC0-98B3-D2D21BF941BD}" type="pres">
      <dgm:prSet presAssocID="{78A63768-2B6F-450D-AD96-6846D5C0D17E}" presName="comp" presStyleCnt="0"/>
      <dgm:spPr/>
    </dgm:pt>
    <dgm:pt modelId="{88CC854F-C65D-4D5E-A433-2A475FC4A36A}" type="pres">
      <dgm:prSet presAssocID="{78A63768-2B6F-450D-AD96-6846D5C0D17E}" presName="child" presStyleLbl="bgAccFollowNode1" presStyleIdx="7" presStyleCnt="8" custScaleX="176363" custScaleY="172812" custLinFactNeighborX="-20525" custLinFactNeighborY="-14655"/>
      <dgm:spPr/>
      <dgm:t>
        <a:bodyPr/>
        <a:lstStyle/>
        <a:p>
          <a:endParaRPr lang="ru-RU"/>
        </a:p>
      </dgm:t>
    </dgm:pt>
    <dgm:pt modelId="{BA443216-113A-4BDC-9652-E571840BC27A}" type="pres">
      <dgm:prSet presAssocID="{78A63768-2B6F-450D-AD96-6846D5C0D17E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DA744-E362-4B73-A179-1C07695BEC85}" type="pres">
      <dgm:prSet presAssocID="{DC9DEB21-5C72-42E1-B01F-7B640D42F81B}" presName="negSpace" presStyleCnt="0"/>
      <dgm:spPr/>
    </dgm:pt>
    <dgm:pt modelId="{0BC73F01-3403-4F21-BBB6-B556DC239A01}" type="pres">
      <dgm:prSet presAssocID="{DC9DEB21-5C72-42E1-B01F-7B640D42F81B}" presName="circle" presStyleLbl="node1" presStyleIdx="1" presStyleCnt="2" custScaleX="76670" custScaleY="77886" custLinFactX="-56903" custLinFactNeighborX="-100000" custLinFactNeighborY="20588"/>
      <dgm:spPr/>
      <dgm:t>
        <a:bodyPr/>
        <a:lstStyle/>
        <a:p>
          <a:endParaRPr lang="ru-RU"/>
        </a:p>
      </dgm:t>
    </dgm:pt>
  </dgm:ptLst>
  <dgm:cxnLst>
    <dgm:cxn modelId="{79867B7B-8DA1-4A6A-866E-260F1555027C}" type="presOf" srcId="{3B665CE9-9320-4232-8A0C-781246304092}" destId="{1E338A3B-F130-4523-A7F0-41A4E139FDE3}" srcOrd="0" destOrd="0" presId="urn:microsoft.com/office/officeart/2005/8/layout/hList9"/>
    <dgm:cxn modelId="{8949F0A0-DAFB-4A81-A99C-FD43EC054293}" type="presOf" srcId="{D7BE4FFD-ABA3-4EFE-99E4-333E3491B570}" destId="{6339734A-AF47-4D70-9B60-92D49B3CC867}" srcOrd="0" destOrd="0" presId="urn:microsoft.com/office/officeart/2005/8/layout/hList9"/>
    <dgm:cxn modelId="{C45A1C8F-EDF6-4D1F-973F-5F541FACC73D}" type="presOf" srcId="{52182A79-0AC1-4CFE-92CC-862F17019D99}" destId="{C210F71A-11E0-4C73-B5E7-84D15CFBCA1E}" srcOrd="0" destOrd="0" presId="urn:microsoft.com/office/officeart/2005/8/layout/hList9"/>
    <dgm:cxn modelId="{5D2EB996-29A5-485B-9085-AF9FE2288D8E}" srcId="{DC6A9BAD-061E-428F-B570-D110F3DBDB5A}" destId="{52182A79-0AC1-4CFE-92CC-862F17019D99}" srcOrd="3" destOrd="0" parTransId="{DC807DEB-578D-4870-9F65-E79FBE1691C9}" sibTransId="{0F91155B-D842-414B-85B0-FDB19069C9EF}"/>
    <dgm:cxn modelId="{DD133136-5DC9-4AB7-84D0-654D5D5CF73A}" type="presOf" srcId="{DC6A9BAD-061E-428F-B570-D110F3DBDB5A}" destId="{B0728DEF-AEEF-4577-A5F3-7ABA6B5D3D3C}" srcOrd="0" destOrd="0" presId="urn:microsoft.com/office/officeart/2005/8/layout/hList9"/>
    <dgm:cxn modelId="{69CEF574-72AB-4042-8581-7521449FF36E}" type="presOf" srcId="{52182A79-0AC1-4CFE-92CC-862F17019D99}" destId="{1DBA90B9-A4E5-4263-B667-CFEFE2B365AC}" srcOrd="1" destOrd="0" presId="urn:microsoft.com/office/officeart/2005/8/layout/hList9"/>
    <dgm:cxn modelId="{8B7DB77F-1592-47D2-8126-1261421FE7E2}" type="presOf" srcId="{36EFBE82-AB84-4663-A630-C75F5B098E05}" destId="{C2E63E3F-C928-48D2-BB1D-34099563209E}" srcOrd="1" destOrd="0" presId="urn:microsoft.com/office/officeart/2005/8/layout/hList9"/>
    <dgm:cxn modelId="{8029B3C5-959E-43D7-8425-7491F856BCEE}" srcId="{50CE3E28-9A35-454E-B323-AEB2A722D17E}" destId="{DC9DEB21-5C72-42E1-B01F-7B640D42F81B}" srcOrd="1" destOrd="0" parTransId="{27BCD228-094E-4DD0-B7CA-E8AB5BDC45FC}" sibTransId="{3349DA86-942A-45EC-A49F-BC3EDEE49DE1}"/>
    <dgm:cxn modelId="{916C330B-4A10-409B-9BC1-C5A38BCAA29D}" type="presOf" srcId="{78A63768-2B6F-450D-AD96-6846D5C0D17E}" destId="{88CC854F-C65D-4D5E-A433-2A475FC4A36A}" srcOrd="0" destOrd="0" presId="urn:microsoft.com/office/officeart/2005/8/layout/hList9"/>
    <dgm:cxn modelId="{D0AB8D8D-089C-4818-876D-BE0B7829FA83}" type="presOf" srcId="{AE9B5DDC-CEC5-4872-8859-8AAC7D32BD2A}" destId="{971A4C43-C14E-4839-A27D-D05014CC8D8B}" srcOrd="0" destOrd="0" presId="urn:microsoft.com/office/officeart/2005/8/layout/hList9"/>
    <dgm:cxn modelId="{0EBF5261-4A09-4C3E-8DE8-B66B2D1AD2A9}" srcId="{DC9DEB21-5C72-42E1-B01F-7B640D42F81B}" destId="{78A63768-2B6F-450D-AD96-6846D5C0D17E}" srcOrd="3" destOrd="0" parTransId="{51B7389F-4F1B-43F6-8D20-E53C7415058A}" sibTransId="{E852CB88-157C-44DB-A268-5768EE8EAE20}"/>
    <dgm:cxn modelId="{4B6D5691-7427-4CC8-BDD9-B14F526296EB}" type="presOf" srcId="{53761239-5C11-4FAC-9DB1-6D465F592535}" destId="{72CD0391-1810-4014-ACE0-9BDA408BE6A9}" srcOrd="1" destOrd="0" presId="urn:microsoft.com/office/officeart/2005/8/layout/hList9"/>
    <dgm:cxn modelId="{BF8BDD43-3B62-4FC9-89B4-667E73E4DDAA}" type="presOf" srcId="{D7BE4FFD-ABA3-4EFE-99E4-333E3491B570}" destId="{F2C7326C-B0FF-425A-AC36-BB6BA3A65EE7}" srcOrd="1" destOrd="0" presId="urn:microsoft.com/office/officeart/2005/8/layout/hList9"/>
    <dgm:cxn modelId="{32993AA5-EC29-4C70-8640-466406FC36EF}" type="presOf" srcId="{DC9DEB21-5C72-42E1-B01F-7B640D42F81B}" destId="{0BC73F01-3403-4F21-BBB6-B556DC239A01}" srcOrd="0" destOrd="0" presId="urn:microsoft.com/office/officeart/2005/8/layout/hList9"/>
    <dgm:cxn modelId="{086903B1-975B-4C91-9BA4-C2D42C01B56B}" type="presOf" srcId="{976D723D-FF9A-4C9D-A6CE-79DCF30CC194}" destId="{6B34EE66-B892-45A0-BA7C-EE88EA7F38B9}" srcOrd="1" destOrd="0" presId="urn:microsoft.com/office/officeart/2005/8/layout/hList9"/>
    <dgm:cxn modelId="{22B9AE10-21D5-4C71-A232-F57E3C315C36}" srcId="{DC9DEB21-5C72-42E1-B01F-7B640D42F81B}" destId="{976D723D-FF9A-4C9D-A6CE-79DCF30CC194}" srcOrd="2" destOrd="0" parTransId="{E4E1A67F-9004-440B-A823-D69CD79826A1}" sibTransId="{6A3AC552-6FB9-4564-BD10-1FE6B5FC697B}"/>
    <dgm:cxn modelId="{43CBC8CA-231A-4728-8721-CA6393AF6382}" srcId="{DC9DEB21-5C72-42E1-B01F-7B640D42F81B}" destId="{3B665CE9-9320-4232-8A0C-781246304092}" srcOrd="1" destOrd="0" parTransId="{0CE2C38D-6065-439F-871E-CCCBD9AA85BC}" sibTransId="{CD21DFF5-4768-42A8-90EF-D5D7AC00BB0A}"/>
    <dgm:cxn modelId="{4242687E-C400-4AE1-9252-E471C5B42C24}" type="presOf" srcId="{53761239-5C11-4FAC-9DB1-6D465F592535}" destId="{7B5B4B81-B822-41EF-977D-AC3F61A08301}" srcOrd="0" destOrd="0" presId="urn:microsoft.com/office/officeart/2005/8/layout/hList9"/>
    <dgm:cxn modelId="{CE44DB31-046B-4836-AD04-D0C933D2722B}" type="presOf" srcId="{3B665CE9-9320-4232-8A0C-781246304092}" destId="{3123AF92-F268-4488-BF9C-FCC1A0F92F67}" srcOrd="1" destOrd="0" presId="urn:microsoft.com/office/officeart/2005/8/layout/hList9"/>
    <dgm:cxn modelId="{01D723E0-CB4C-4B38-AC0D-6B740E8065E1}" srcId="{DC6A9BAD-061E-428F-B570-D110F3DBDB5A}" destId="{53761239-5C11-4FAC-9DB1-6D465F592535}" srcOrd="0" destOrd="0" parTransId="{48E4F33B-BF25-4F05-A2FA-4B30F81D6C60}" sibTransId="{A8B2A813-42D2-4C21-8CE9-B560903E7421}"/>
    <dgm:cxn modelId="{1BBA8924-4ADA-4580-AB31-AA1E79609F7B}" srcId="{DC6A9BAD-061E-428F-B570-D110F3DBDB5A}" destId="{AE9B5DDC-CEC5-4872-8859-8AAC7D32BD2A}" srcOrd="1" destOrd="0" parTransId="{F4863F13-B42A-4AB8-8FDD-F0096306B205}" sibTransId="{DE28DD21-974A-42CF-A400-22B36589E336}"/>
    <dgm:cxn modelId="{9779961A-AD6C-4FEC-95A9-20AFBABCC969}" type="presOf" srcId="{AE9B5DDC-CEC5-4872-8859-8AAC7D32BD2A}" destId="{45C09D4A-C6AC-4477-A5B3-A762961FEA58}" srcOrd="1" destOrd="0" presId="urn:microsoft.com/office/officeart/2005/8/layout/hList9"/>
    <dgm:cxn modelId="{1F3D87E3-35F3-496F-B484-C0CB4EDECB96}" srcId="{50CE3E28-9A35-454E-B323-AEB2A722D17E}" destId="{DC6A9BAD-061E-428F-B570-D110F3DBDB5A}" srcOrd="0" destOrd="0" parTransId="{8E817B76-DEFA-4E81-9AFB-02ED8B00DE28}" sibTransId="{4A584D3E-7751-4DF8-A7F6-5A6D18422A4A}"/>
    <dgm:cxn modelId="{8BF2DE00-6FF1-4C71-BFF7-B7773852F7ED}" type="presOf" srcId="{50CE3E28-9A35-454E-B323-AEB2A722D17E}" destId="{56CFA167-B159-448D-93F7-F40B94FC4588}" srcOrd="0" destOrd="0" presId="urn:microsoft.com/office/officeart/2005/8/layout/hList9"/>
    <dgm:cxn modelId="{64F82E9E-6063-4AC1-961C-0B8BF1645585}" srcId="{DC9DEB21-5C72-42E1-B01F-7B640D42F81B}" destId="{36EFBE82-AB84-4663-A630-C75F5B098E05}" srcOrd="0" destOrd="0" parTransId="{B44BE56F-8DB0-4B42-B436-08E9D13F6558}" sibTransId="{22A7D96D-7746-474A-9B94-1661D5601B6D}"/>
    <dgm:cxn modelId="{1E338865-9F4D-47B5-A2C4-37D9043E5DE7}" type="presOf" srcId="{976D723D-FF9A-4C9D-A6CE-79DCF30CC194}" destId="{90A09C77-5343-4832-8FCD-CDDF26F4CCA5}" srcOrd="0" destOrd="0" presId="urn:microsoft.com/office/officeart/2005/8/layout/hList9"/>
    <dgm:cxn modelId="{6D464F0F-161C-447F-94DA-44108A8C27D4}" srcId="{DC6A9BAD-061E-428F-B570-D110F3DBDB5A}" destId="{D7BE4FFD-ABA3-4EFE-99E4-333E3491B570}" srcOrd="2" destOrd="0" parTransId="{FF33BB84-BDCF-4290-9950-BC7C77AD3E36}" sibTransId="{666EB42A-7BB1-4AAA-93F2-25AB22EF6CAA}"/>
    <dgm:cxn modelId="{2D3661DB-2EAB-4B3E-8903-3A8636AD676E}" type="presOf" srcId="{36EFBE82-AB84-4663-A630-C75F5B098E05}" destId="{81445653-8EB8-4834-887A-3976D020ABAC}" srcOrd="0" destOrd="0" presId="urn:microsoft.com/office/officeart/2005/8/layout/hList9"/>
    <dgm:cxn modelId="{B390340A-D2B2-4933-B0F9-DF1C10F42F7D}" type="presOf" srcId="{78A63768-2B6F-450D-AD96-6846D5C0D17E}" destId="{BA443216-113A-4BDC-9652-E571840BC27A}" srcOrd="1" destOrd="0" presId="urn:microsoft.com/office/officeart/2005/8/layout/hList9"/>
    <dgm:cxn modelId="{76AA503A-76E2-486A-B526-44EDC5385035}" type="presParOf" srcId="{56CFA167-B159-448D-93F7-F40B94FC4588}" destId="{EADD23EA-070A-47C6-A368-67CC62E5EC51}" srcOrd="0" destOrd="0" presId="urn:microsoft.com/office/officeart/2005/8/layout/hList9"/>
    <dgm:cxn modelId="{8D20A2B8-6271-4D33-8283-DFF2509F524F}" type="presParOf" srcId="{56CFA167-B159-448D-93F7-F40B94FC4588}" destId="{D1B7A183-139B-4B30-827C-993EAD819A24}" srcOrd="1" destOrd="0" presId="urn:microsoft.com/office/officeart/2005/8/layout/hList9"/>
    <dgm:cxn modelId="{0D5E1F33-3BAC-4414-8E42-A5E85963431C}" type="presParOf" srcId="{D1B7A183-139B-4B30-827C-993EAD819A24}" destId="{4031FDAC-8B81-4FD3-BFCD-CE6FCC4A2B5D}" srcOrd="0" destOrd="0" presId="urn:microsoft.com/office/officeart/2005/8/layout/hList9"/>
    <dgm:cxn modelId="{0A19F504-7239-443C-847E-22DAB4982C38}" type="presParOf" srcId="{D1B7A183-139B-4B30-827C-993EAD819A24}" destId="{3046CDC4-E8E0-4BAE-85B8-910282EA613D}" srcOrd="1" destOrd="0" presId="urn:microsoft.com/office/officeart/2005/8/layout/hList9"/>
    <dgm:cxn modelId="{33B9A44C-2CE3-4E5F-AEFA-5DCDB82089CA}" type="presParOf" srcId="{3046CDC4-E8E0-4BAE-85B8-910282EA613D}" destId="{7B5B4B81-B822-41EF-977D-AC3F61A08301}" srcOrd="0" destOrd="0" presId="urn:microsoft.com/office/officeart/2005/8/layout/hList9"/>
    <dgm:cxn modelId="{4E2919BF-C670-4894-813F-DBE8D614D629}" type="presParOf" srcId="{3046CDC4-E8E0-4BAE-85B8-910282EA613D}" destId="{72CD0391-1810-4014-ACE0-9BDA408BE6A9}" srcOrd="1" destOrd="0" presId="urn:microsoft.com/office/officeart/2005/8/layout/hList9"/>
    <dgm:cxn modelId="{378B2833-2299-4E63-A2DA-EFA2916106A8}" type="presParOf" srcId="{D1B7A183-139B-4B30-827C-993EAD819A24}" destId="{1B3A661D-114A-4BD4-856E-C452278A985E}" srcOrd="2" destOrd="0" presId="urn:microsoft.com/office/officeart/2005/8/layout/hList9"/>
    <dgm:cxn modelId="{D1D02E01-506C-4D71-A9F0-4F0137FDE2B2}" type="presParOf" srcId="{1B3A661D-114A-4BD4-856E-C452278A985E}" destId="{971A4C43-C14E-4839-A27D-D05014CC8D8B}" srcOrd="0" destOrd="0" presId="urn:microsoft.com/office/officeart/2005/8/layout/hList9"/>
    <dgm:cxn modelId="{2F1E0F4B-32C1-48CB-8B8F-B3BA78566145}" type="presParOf" srcId="{1B3A661D-114A-4BD4-856E-C452278A985E}" destId="{45C09D4A-C6AC-4477-A5B3-A762961FEA58}" srcOrd="1" destOrd="0" presId="urn:microsoft.com/office/officeart/2005/8/layout/hList9"/>
    <dgm:cxn modelId="{3A61F098-6E77-413C-A01E-F159D2D9CEE0}" type="presParOf" srcId="{D1B7A183-139B-4B30-827C-993EAD819A24}" destId="{2CCDED50-5376-407E-A178-7FB59DC15296}" srcOrd="3" destOrd="0" presId="urn:microsoft.com/office/officeart/2005/8/layout/hList9"/>
    <dgm:cxn modelId="{A24EF3BD-EEF2-401C-B940-410CD1604B0A}" type="presParOf" srcId="{2CCDED50-5376-407E-A178-7FB59DC15296}" destId="{6339734A-AF47-4D70-9B60-92D49B3CC867}" srcOrd="0" destOrd="0" presId="urn:microsoft.com/office/officeart/2005/8/layout/hList9"/>
    <dgm:cxn modelId="{4B0567F8-5723-4AAB-88E4-195863F372B6}" type="presParOf" srcId="{2CCDED50-5376-407E-A178-7FB59DC15296}" destId="{F2C7326C-B0FF-425A-AC36-BB6BA3A65EE7}" srcOrd="1" destOrd="0" presId="urn:microsoft.com/office/officeart/2005/8/layout/hList9"/>
    <dgm:cxn modelId="{46D2DFF2-9877-4B8D-A02F-E4DA8F270CC9}" type="presParOf" srcId="{D1B7A183-139B-4B30-827C-993EAD819A24}" destId="{41479548-1A58-4459-A12A-F771AD5F95E9}" srcOrd="4" destOrd="0" presId="urn:microsoft.com/office/officeart/2005/8/layout/hList9"/>
    <dgm:cxn modelId="{D135BF64-D27E-49FD-BC20-CD9F29394AD0}" type="presParOf" srcId="{41479548-1A58-4459-A12A-F771AD5F95E9}" destId="{C210F71A-11E0-4C73-B5E7-84D15CFBCA1E}" srcOrd="0" destOrd="0" presId="urn:microsoft.com/office/officeart/2005/8/layout/hList9"/>
    <dgm:cxn modelId="{23636DF8-4CE6-4E2A-B868-6FBB9B1089BC}" type="presParOf" srcId="{41479548-1A58-4459-A12A-F771AD5F95E9}" destId="{1DBA90B9-A4E5-4263-B667-CFEFE2B365AC}" srcOrd="1" destOrd="0" presId="urn:microsoft.com/office/officeart/2005/8/layout/hList9"/>
    <dgm:cxn modelId="{142974E8-E4C7-4E0A-B5EC-840A26918D41}" type="presParOf" srcId="{56CFA167-B159-448D-93F7-F40B94FC4588}" destId="{6688C661-65AC-48E4-96F9-C2A5EF55A3F2}" srcOrd="2" destOrd="0" presId="urn:microsoft.com/office/officeart/2005/8/layout/hList9"/>
    <dgm:cxn modelId="{45D33B6F-4F37-4D38-B441-6A007094E982}" type="presParOf" srcId="{56CFA167-B159-448D-93F7-F40B94FC4588}" destId="{B0728DEF-AEEF-4577-A5F3-7ABA6B5D3D3C}" srcOrd="3" destOrd="0" presId="urn:microsoft.com/office/officeart/2005/8/layout/hList9"/>
    <dgm:cxn modelId="{A89E44AF-71DB-47C1-BBC6-84BFCA38A1C0}" type="presParOf" srcId="{56CFA167-B159-448D-93F7-F40B94FC4588}" destId="{2AD0D201-7C50-4579-B80F-BC887A5A76A4}" srcOrd="4" destOrd="0" presId="urn:microsoft.com/office/officeart/2005/8/layout/hList9"/>
    <dgm:cxn modelId="{B03C11D9-B287-4504-8F0C-5B01F46AF89B}" type="presParOf" srcId="{56CFA167-B159-448D-93F7-F40B94FC4588}" destId="{824CE775-6B4D-437D-881B-F25534671DD6}" srcOrd="5" destOrd="0" presId="urn:microsoft.com/office/officeart/2005/8/layout/hList9"/>
    <dgm:cxn modelId="{BD34610E-8057-425E-AB29-8B91F8D684DA}" type="presParOf" srcId="{56CFA167-B159-448D-93F7-F40B94FC4588}" destId="{9F43F359-64EE-4813-9D03-A81E0984D188}" srcOrd="6" destOrd="0" presId="urn:microsoft.com/office/officeart/2005/8/layout/hList9"/>
    <dgm:cxn modelId="{2683CA4C-018E-44D6-8C8F-F92BE14CA2EB}" type="presParOf" srcId="{9F43F359-64EE-4813-9D03-A81E0984D188}" destId="{C8DDD610-F941-4F00-9D30-5D991B07D22B}" srcOrd="0" destOrd="0" presId="urn:microsoft.com/office/officeart/2005/8/layout/hList9"/>
    <dgm:cxn modelId="{D794936B-8C01-4E09-A930-D59FDB9ED5DD}" type="presParOf" srcId="{9F43F359-64EE-4813-9D03-A81E0984D188}" destId="{ECD9B171-A5E6-4951-9798-D561421286DE}" srcOrd="1" destOrd="0" presId="urn:microsoft.com/office/officeart/2005/8/layout/hList9"/>
    <dgm:cxn modelId="{42C2E208-5A26-4924-8776-CF4636D267F2}" type="presParOf" srcId="{ECD9B171-A5E6-4951-9798-D561421286DE}" destId="{81445653-8EB8-4834-887A-3976D020ABAC}" srcOrd="0" destOrd="0" presId="urn:microsoft.com/office/officeart/2005/8/layout/hList9"/>
    <dgm:cxn modelId="{5C4CE0A5-144D-46BE-9508-C2C7AB3C07AA}" type="presParOf" srcId="{ECD9B171-A5E6-4951-9798-D561421286DE}" destId="{C2E63E3F-C928-48D2-BB1D-34099563209E}" srcOrd="1" destOrd="0" presId="urn:microsoft.com/office/officeart/2005/8/layout/hList9"/>
    <dgm:cxn modelId="{F2429407-8EF6-42F5-8B3F-5D6798454513}" type="presParOf" srcId="{9F43F359-64EE-4813-9D03-A81E0984D188}" destId="{15CEF37C-5602-439A-9A9A-9F9C95E6CD04}" srcOrd="2" destOrd="0" presId="urn:microsoft.com/office/officeart/2005/8/layout/hList9"/>
    <dgm:cxn modelId="{EA7620D3-BF97-41AD-9577-58B5E3CC25BA}" type="presParOf" srcId="{15CEF37C-5602-439A-9A9A-9F9C95E6CD04}" destId="{1E338A3B-F130-4523-A7F0-41A4E139FDE3}" srcOrd="0" destOrd="0" presId="urn:microsoft.com/office/officeart/2005/8/layout/hList9"/>
    <dgm:cxn modelId="{E00C5132-2923-43A3-AC89-E5DA679608D1}" type="presParOf" srcId="{15CEF37C-5602-439A-9A9A-9F9C95E6CD04}" destId="{3123AF92-F268-4488-BF9C-FCC1A0F92F67}" srcOrd="1" destOrd="0" presId="urn:microsoft.com/office/officeart/2005/8/layout/hList9"/>
    <dgm:cxn modelId="{3A5D8DD9-FDBA-4E41-98F0-9F638A4DC6C4}" type="presParOf" srcId="{9F43F359-64EE-4813-9D03-A81E0984D188}" destId="{C32EFBD0-7593-4C6B-A8AF-26CC6B4DB6BE}" srcOrd="3" destOrd="0" presId="urn:microsoft.com/office/officeart/2005/8/layout/hList9"/>
    <dgm:cxn modelId="{EFBB6471-1EA7-4AF9-9E77-C8AB9611BB1E}" type="presParOf" srcId="{C32EFBD0-7593-4C6B-A8AF-26CC6B4DB6BE}" destId="{90A09C77-5343-4832-8FCD-CDDF26F4CCA5}" srcOrd="0" destOrd="0" presId="urn:microsoft.com/office/officeart/2005/8/layout/hList9"/>
    <dgm:cxn modelId="{FDA24E59-8B24-4043-9B38-EAA2372F259D}" type="presParOf" srcId="{C32EFBD0-7593-4C6B-A8AF-26CC6B4DB6BE}" destId="{6B34EE66-B892-45A0-BA7C-EE88EA7F38B9}" srcOrd="1" destOrd="0" presId="urn:microsoft.com/office/officeart/2005/8/layout/hList9"/>
    <dgm:cxn modelId="{BFB16FB7-28B6-4B6A-AD57-CEE6E5FE9982}" type="presParOf" srcId="{9F43F359-64EE-4813-9D03-A81E0984D188}" destId="{CCEE7BF5-7564-4AC0-98B3-D2D21BF941BD}" srcOrd="4" destOrd="0" presId="urn:microsoft.com/office/officeart/2005/8/layout/hList9"/>
    <dgm:cxn modelId="{DED20382-9C72-48EE-9D6F-32CF1623622E}" type="presParOf" srcId="{CCEE7BF5-7564-4AC0-98B3-D2D21BF941BD}" destId="{88CC854F-C65D-4D5E-A433-2A475FC4A36A}" srcOrd="0" destOrd="0" presId="urn:microsoft.com/office/officeart/2005/8/layout/hList9"/>
    <dgm:cxn modelId="{ABD95B0F-C089-422C-8BC2-A764068E11EB}" type="presParOf" srcId="{CCEE7BF5-7564-4AC0-98B3-D2D21BF941BD}" destId="{BA443216-113A-4BDC-9652-E571840BC27A}" srcOrd="1" destOrd="0" presId="urn:microsoft.com/office/officeart/2005/8/layout/hList9"/>
    <dgm:cxn modelId="{9D43C16E-A004-4A47-A26D-4589BF0DBE09}" type="presParOf" srcId="{56CFA167-B159-448D-93F7-F40B94FC4588}" destId="{7A3DA744-E362-4B73-A179-1C07695BEC85}" srcOrd="7" destOrd="0" presId="urn:microsoft.com/office/officeart/2005/8/layout/hList9"/>
    <dgm:cxn modelId="{91508705-BF3B-4587-AC24-C176F0D875A4}" type="presParOf" srcId="{56CFA167-B159-448D-93F7-F40B94FC4588}" destId="{0BC73F01-3403-4F21-BBB6-B556DC239A0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895783-E45B-4B0A-A499-C9A65447644E}">
      <dsp:nvSpPr>
        <dsp:cNvPr id="0" name=""/>
        <dsp:cNvSpPr/>
      </dsp:nvSpPr>
      <dsp:spPr>
        <a:xfrm>
          <a:off x="68236" y="0"/>
          <a:ext cx="3712298" cy="616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Центральная ИК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68236" y="0"/>
        <a:ext cx="3712298" cy="616249"/>
      </dsp:txXfrm>
    </dsp:sp>
    <dsp:sp modelId="{480EE17F-F0CC-43DA-AE92-5BC1527BC44B}">
      <dsp:nvSpPr>
        <dsp:cNvPr id="0" name=""/>
        <dsp:cNvSpPr/>
      </dsp:nvSpPr>
      <dsp:spPr>
        <a:xfrm>
          <a:off x="439465" y="616249"/>
          <a:ext cx="275573" cy="2261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1624"/>
              </a:lnTo>
              <a:lnTo>
                <a:pt x="275573" y="2261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FAA92-D83A-46AA-B1B3-EC1E583A0A56}">
      <dsp:nvSpPr>
        <dsp:cNvPr id="0" name=""/>
        <dsp:cNvSpPr/>
      </dsp:nvSpPr>
      <dsp:spPr>
        <a:xfrm>
          <a:off x="715039" y="657784"/>
          <a:ext cx="3203811" cy="4440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СОСТАВ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1. Руководитель организации или его заместителя (или начальника структурного подразделения) (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председатель комиссии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);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2. Главный бухгалтер или его заместитель;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3. Начальники структурных подразделений (служб);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4. Работники организации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5039" y="657784"/>
        <a:ext cx="3203811" cy="4440180"/>
      </dsp:txXfrm>
    </dsp:sp>
    <dsp:sp modelId="{E2E8B6D0-9253-42F7-B260-5D88281D4666}">
      <dsp:nvSpPr>
        <dsp:cNvPr id="0" name=""/>
        <dsp:cNvSpPr/>
      </dsp:nvSpPr>
      <dsp:spPr>
        <a:xfrm>
          <a:off x="4234914" y="0"/>
          <a:ext cx="3861291" cy="616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Рабочие ИК</a:t>
          </a:r>
          <a:endParaRPr lang="ru-RU" sz="3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34914" y="0"/>
        <a:ext cx="3861291" cy="616249"/>
      </dsp:txXfrm>
    </dsp:sp>
    <dsp:sp modelId="{47FFF294-F49E-4312-89AD-9182F6A4DB12}">
      <dsp:nvSpPr>
        <dsp:cNvPr id="0" name=""/>
        <dsp:cNvSpPr/>
      </dsp:nvSpPr>
      <dsp:spPr>
        <a:xfrm>
          <a:off x="4621043" y="616249"/>
          <a:ext cx="524069" cy="2148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529"/>
              </a:lnTo>
              <a:lnTo>
                <a:pt x="524069" y="2148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A44A7-8BDE-4355-8FCB-0142FE0CD2C4}">
      <dsp:nvSpPr>
        <dsp:cNvPr id="0" name=""/>
        <dsp:cNvSpPr/>
      </dsp:nvSpPr>
      <dsp:spPr>
        <a:xfrm>
          <a:off x="5145112" y="698486"/>
          <a:ext cx="3618855" cy="4132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СОСТАВ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1. Представитель руководителя организации, назначившего инвентаризацию (руководитель или его заместитель, начальник структурного подразделения -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председатель комиссии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);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2. Специалисты (экономисты, работники бухгалтерской службы) </a:t>
          </a:r>
          <a:endParaRPr lang="ru-RU" sz="20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45112" y="698486"/>
        <a:ext cx="3618855" cy="41325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B4B81-B822-41EF-977D-AC3F61A08301}">
      <dsp:nvSpPr>
        <dsp:cNvPr id="0" name=""/>
        <dsp:cNvSpPr/>
      </dsp:nvSpPr>
      <dsp:spPr>
        <a:xfrm>
          <a:off x="539560" y="504052"/>
          <a:ext cx="3583837" cy="11302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оказывает методическую помощь РИК по вопросам проведения инвентаризаций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2974" y="504052"/>
        <a:ext cx="3010423" cy="1130205"/>
      </dsp:txXfrm>
    </dsp:sp>
    <dsp:sp modelId="{971A4C43-C14E-4839-A27D-D05014CC8D8B}">
      <dsp:nvSpPr>
        <dsp:cNvPr id="0" name=""/>
        <dsp:cNvSpPr/>
      </dsp:nvSpPr>
      <dsp:spPr>
        <a:xfrm>
          <a:off x="251519" y="1656179"/>
          <a:ext cx="3581698" cy="1000505"/>
        </a:xfrm>
        <a:prstGeom prst="rect">
          <a:avLst/>
        </a:prstGeom>
        <a:solidFill>
          <a:schemeClr val="accent5">
            <a:tint val="40000"/>
            <a:alpha val="90000"/>
            <a:hueOff val="-1055965"/>
            <a:satOff val="-1831"/>
            <a:lumOff val="-18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55965"/>
              <a:satOff val="-1831"/>
              <a:lumOff val="-1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проводит контрольные проверки результатов инвентаризаций, выполненных РИК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4591" y="1656179"/>
        <a:ext cx="3008626" cy="1000505"/>
      </dsp:txXfrm>
    </dsp:sp>
    <dsp:sp modelId="{6339734A-AF47-4D70-9B60-92D49B3CC867}">
      <dsp:nvSpPr>
        <dsp:cNvPr id="0" name=""/>
        <dsp:cNvSpPr/>
      </dsp:nvSpPr>
      <dsp:spPr>
        <a:xfrm>
          <a:off x="251532" y="2664296"/>
          <a:ext cx="3603905" cy="1035527"/>
        </a:xfrm>
        <a:prstGeom prst="rect">
          <a:avLst/>
        </a:prstGeom>
        <a:solidFill>
          <a:schemeClr val="accent5">
            <a:tint val="40000"/>
            <a:alpha val="90000"/>
            <a:hueOff val="-2111930"/>
            <a:satOff val="-3662"/>
            <a:lumOff val="-36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111930"/>
              <a:satOff val="-3662"/>
              <a:lumOff val="-3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рассматривает материалы инвентаризаций, представленные РИК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8157" y="2664296"/>
        <a:ext cx="3027280" cy="1035527"/>
      </dsp:txXfrm>
    </dsp:sp>
    <dsp:sp modelId="{C210F71A-11E0-4C73-B5E7-84D15CFBCA1E}">
      <dsp:nvSpPr>
        <dsp:cNvPr id="0" name=""/>
        <dsp:cNvSpPr/>
      </dsp:nvSpPr>
      <dsp:spPr>
        <a:xfrm>
          <a:off x="13251" y="3744413"/>
          <a:ext cx="3983185" cy="1927571"/>
        </a:xfrm>
        <a:prstGeom prst="rect">
          <a:avLst/>
        </a:prstGeom>
        <a:solidFill>
          <a:schemeClr val="accent5">
            <a:tint val="40000"/>
            <a:alpha val="90000"/>
            <a:hueOff val="-3167895"/>
            <a:satOff val="-5493"/>
            <a:lumOff val="-5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167895"/>
              <a:satOff val="-5493"/>
              <a:lumOff val="-5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готовит предложения по регулированию результатов инвентаризации и представляет их на рассмотрение руководителю организации с материалами инвентаризации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0561" y="3744413"/>
        <a:ext cx="3345875" cy="1927571"/>
      </dsp:txXfrm>
    </dsp:sp>
    <dsp:sp modelId="{B0728DEF-AEEF-4577-A5F3-7ABA6B5D3D3C}">
      <dsp:nvSpPr>
        <dsp:cNvPr id="0" name=""/>
        <dsp:cNvSpPr/>
      </dsp:nvSpPr>
      <dsp:spPr>
        <a:xfrm>
          <a:off x="179513" y="44629"/>
          <a:ext cx="732600" cy="7479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ЦИК</a:t>
          </a:r>
          <a:endParaRPr lang="ru-RU" sz="2200" kern="1200" dirty="0"/>
        </a:p>
      </dsp:txBody>
      <dsp:txXfrm>
        <a:off x="179513" y="44629"/>
        <a:ext cx="732600" cy="747970"/>
      </dsp:txXfrm>
    </dsp:sp>
    <dsp:sp modelId="{81445653-8EB8-4834-887A-3976D020ABAC}">
      <dsp:nvSpPr>
        <dsp:cNvPr id="0" name=""/>
        <dsp:cNvSpPr/>
      </dsp:nvSpPr>
      <dsp:spPr>
        <a:xfrm>
          <a:off x="5076065" y="288030"/>
          <a:ext cx="3454282" cy="1035527"/>
        </a:xfrm>
        <a:prstGeom prst="rect">
          <a:avLst/>
        </a:prstGeom>
        <a:solidFill>
          <a:schemeClr val="accent5">
            <a:tint val="40000"/>
            <a:alpha val="90000"/>
            <a:hueOff val="-4223860"/>
            <a:satOff val="-7323"/>
            <a:lumOff val="-7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223860"/>
              <a:satOff val="-7323"/>
              <a:lumOff val="-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осуществляют инвентаризацию активов и обязательств организации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28750" y="288030"/>
        <a:ext cx="2901597" cy="1035527"/>
      </dsp:txXfrm>
    </dsp:sp>
    <dsp:sp modelId="{1E338A3B-F130-4523-A7F0-41A4E139FDE3}">
      <dsp:nvSpPr>
        <dsp:cNvPr id="0" name=""/>
        <dsp:cNvSpPr/>
      </dsp:nvSpPr>
      <dsp:spPr>
        <a:xfrm>
          <a:off x="5004054" y="1296147"/>
          <a:ext cx="3589762" cy="1169948"/>
        </a:xfrm>
        <a:prstGeom prst="rect">
          <a:avLst/>
        </a:prstGeom>
        <a:solidFill>
          <a:schemeClr val="accent5">
            <a:tint val="40000"/>
            <a:alpha val="90000"/>
            <a:hueOff val="-5279824"/>
            <a:satOff val="-9154"/>
            <a:lumOff val="-92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279824"/>
              <a:satOff val="-9154"/>
              <a:lumOff val="-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оформляют результаты инвентаризации необходимыми документами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8415" y="1296147"/>
        <a:ext cx="3015400" cy="1169948"/>
      </dsp:txXfrm>
    </dsp:sp>
    <dsp:sp modelId="{90A09C77-5343-4832-8FCD-CDDF26F4CCA5}">
      <dsp:nvSpPr>
        <dsp:cNvPr id="0" name=""/>
        <dsp:cNvSpPr/>
      </dsp:nvSpPr>
      <dsp:spPr>
        <a:xfrm>
          <a:off x="4571988" y="2448274"/>
          <a:ext cx="4237204" cy="1489781"/>
        </a:xfrm>
        <a:prstGeom prst="rect">
          <a:avLst/>
        </a:prstGeom>
        <a:solidFill>
          <a:schemeClr val="accent5">
            <a:tint val="40000"/>
            <a:alpha val="90000"/>
            <a:hueOff val="-6335789"/>
            <a:satOff val="-10985"/>
            <a:lumOff val="-110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335789"/>
              <a:satOff val="-10985"/>
              <a:lumOff val="-11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получают от материально ответственных лиц объяснительные записки о причинах выявленных инвентаризацией излишков, недостач, порчи ценностей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49940" y="2448274"/>
        <a:ext cx="3559251" cy="1489781"/>
      </dsp:txXfrm>
    </dsp:sp>
    <dsp:sp modelId="{88CC854F-C65D-4D5E-A433-2A475FC4A36A}">
      <dsp:nvSpPr>
        <dsp:cNvPr id="0" name=""/>
        <dsp:cNvSpPr/>
      </dsp:nvSpPr>
      <dsp:spPr>
        <a:xfrm>
          <a:off x="4315062" y="3960444"/>
          <a:ext cx="4828926" cy="1789515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принимают решение по регулированию выявленных ими результатов инвентаризации и представляют его вместе с материалами инвентаризаций на рассмотрение ЦИК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5087690" y="3960444"/>
        <a:ext cx="4056298" cy="1789515"/>
      </dsp:txXfrm>
    </dsp:sp>
    <dsp:sp modelId="{0BC73F01-3403-4F21-BBB6-B556DC239A01}">
      <dsp:nvSpPr>
        <dsp:cNvPr id="0" name=""/>
        <dsp:cNvSpPr/>
      </dsp:nvSpPr>
      <dsp:spPr>
        <a:xfrm>
          <a:off x="4355979" y="216027"/>
          <a:ext cx="793541" cy="806127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РИК</a:t>
          </a:r>
          <a:endParaRPr lang="ru-RU" sz="2200" kern="1200" dirty="0"/>
        </a:p>
      </dsp:txBody>
      <dsp:txXfrm>
        <a:off x="4355979" y="216027"/>
        <a:ext cx="793541" cy="806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950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752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960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0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807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49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784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49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04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5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731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71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8C7D06D-43B1-4740-8B02-2CFC4A95A09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28456" y="1963500"/>
            <a:ext cx="9144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38.02.01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«Экономика и бухгалтерский учет по отраслям»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FD4C45-DEB8-3746-89CA-29CB1145C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82" y="1189191"/>
            <a:ext cx="8820472" cy="632393"/>
          </a:xfrm>
        </p:spPr>
        <p:txBody>
          <a:bodyPr>
            <a:normAutofit/>
          </a:bodyPr>
          <a:lstStyle/>
          <a:p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 «Новороссийский колледж строительства и экономики»  (ГАПОУ КК «НКСЭ»)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3C3D0-4653-7D48-A5D9-C16DE28EF6D4}"/>
              </a:ext>
            </a:extLst>
          </p:cNvPr>
          <p:cNvSpPr txBox="1">
            <a:spLocks/>
          </p:cNvSpPr>
          <p:nvPr/>
        </p:nvSpPr>
        <p:spPr>
          <a:xfrm>
            <a:off x="-20793" y="469556"/>
            <a:ext cx="9144000" cy="54829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 МОЛОДЕЖНОЙ ПОЛИТИКИ КРАСНОДАРСКОГО КРАЯ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2593E0-0F2A-FC49-8936-C8B8F68D2C9B}"/>
              </a:ext>
            </a:extLst>
          </p:cNvPr>
          <p:cNvSpPr txBox="1"/>
          <p:nvPr/>
        </p:nvSpPr>
        <p:spPr>
          <a:xfrm>
            <a:off x="683568" y="3157835"/>
            <a:ext cx="7934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«Порядок проведения инвентаризации в организации ООО «Атмосфера»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2593E0-0F2A-FC49-8936-C8B8F68D2C9B}"/>
              </a:ext>
            </a:extLst>
          </p:cNvPr>
          <p:cNvSpPr txBox="1"/>
          <p:nvPr/>
        </p:nvSpPr>
        <p:spPr>
          <a:xfrm>
            <a:off x="469428" y="2399472"/>
            <a:ext cx="814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МДК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02.02: «Бухгалтерская технология проведения и оформление инвентаризации»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842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первичных учетных документов в организации ООО «Атмосфера»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09765660"/>
              </p:ext>
            </p:extLst>
          </p:nvPr>
        </p:nvGraphicFramePr>
        <p:xfrm>
          <a:off x="500034" y="1214422"/>
          <a:ext cx="8229600" cy="539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58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230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Инвентаризационная опись 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ИНВ-1а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Инвентаризационная опись НМА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ИНВ-3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Инвентаризационная опись ТМЦ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ИНВ-15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 инвентаризации наличных денежных средств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ИНВ-17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 инвентаризации расчетов с покупателями, поставщиками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ИНВ-18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Сличительная ведомость результатов инвентаризации 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ИНВ-19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Сличительная ведомость результатов инвентаризации ТМЦ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о проведении инвентаризации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Журнал учета контроля за выполнением приказа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 проведении инвентаризации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gendocs.ru/docs/11/10256/conv_1/file1_html_a7df2a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8" y="221456"/>
            <a:ext cx="8386290" cy="6375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5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72EB76-47CA-4F10-BAAC-4FEA0D5D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63" y="18864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описи необходимо указывать</a:t>
            </a:r>
            <a:r>
              <a:rPr lang="ru-RU" sz="36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346B7D-64FB-4B4D-BED5-C7F96BC1F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63" y="1124744"/>
            <a:ext cx="8229600" cy="4997152"/>
          </a:xfrm>
          <a:noFill/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(назначение, основные материалы,, площадь, число этажей, год постройки);</a:t>
            </a:r>
          </a:p>
          <a:p>
            <a:pPr algn="just"/>
            <a: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(тип, протяженность, материал покрытия, ширина полотна);</a:t>
            </a:r>
          </a:p>
          <a:p>
            <a:pPr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выявленных, но ранее не учтенных объектов, определяется исходя из рыночных цен на основании составленного акта. Экспертным путем определяется износ.</a:t>
            </a:r>
          </a:p>
          <a:p>
            <a:pPr algn="just"/>
            <a: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арендованным и основным средствам на ответственном хранении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делается отдельная опись со ссылкой на подтверждающие документы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40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F33CB93E-8619-40DA-85ED-CF0BFAE88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92317105"/>
              </p:ext>
            </p:extLst>
          </p:nvPr>
        </p:nvGraphicFramePr>
        <p:xfrm>
          <a:off x="179512" y="188640"/>
          <a:ext cx="8777644" cy="6194497"/>
        </p:xfrm>
        <a:graphic>
          <a:graphicData uri="http://schemas.openxmlformats.org/drawingml/2006/table">
            <a:tbl>
              <a:tblPr/>
              <a:tblGrid>
                <a:gridCol w="849449">
                  <a:extLst>
                    <a:ext uri="{9D8B030D-6E8A-4147-A177-3AD203B41FA5}">
                      <a16:colId xmlns="" xmlns:a16="http://schemas.microsoft.com/office/drawing/2014/main" val="2142777101"/>
                    </a:ext>
                  </a:extLst>
                </a:gridCol>
                <a:gridCol w="1132599">
                  <a:extLst>
                    <a:ext uri="{9D8B030D-6E8A-4147-A177-3AD203B41FA5}">
                      <a16:colId xmlns="" xmlns:a16="http://schemas.microsoft.com/office/drawing/2014/main" val="2984555588"/>
                    </a:ext>
                  </a:extLst>
                </a:gridCol>
                <a:gridCol w="4034885">
                  <a:extLst>
                    <a:ext uri="{9D8B030D-6E8A-4147-A177-3AD203B41FA5}">
                      <a16:colId xmlns="" xmlns:a16="http://schemas.microsoft.com/office/drawing/2014/main" val="3094062872"/>
                    </a:ext>
                  </a:extLst>
                </a:gridCol>
                <a:gridCol w="2760711">
                  <a:extLst>
                    <a:ext uri="{9D8B030D-6E8A-4147-A177-3AD203B41FA5}">
                      <a16:colId xmlns="" xmlns:a16="http://schemas.microsoft.com/office/drawing/2014/main" val="574787613"/>
                    </a:ext>
                  </a:extLst>
                </a:gridCol>
              </a:tblGrid>
              <a:tr h="26846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типа операции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Документ-основание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13598676"/>
                  </a:ext>
                </a:extLst>
              </a:tr>
              <a:tr h="9139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субсчет «Выбытие»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Списывается первоначальная стоимость основных средств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ОС-4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«Акт о списании объекта основных средств (кроме автотранспортных средств)»;</a:t>
                      </a:r>
                      <a:b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ОС-4а;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ОС-4б;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Бухгалтерская справка-расчет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62773849"/>
                  </a:ext>
                </a:extLst>
              </a:tr>
              <a:tr h="22923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субсчет «Выбытие»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Списывается начисленная амортизация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Бухгалтерская справка-расчет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98094157"/>
                  </a:ext>
                </a:extLst>
              </a:tr>
              <a:tr h="268464"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Списывается остаточная стоимость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6893253"/>
                  </a:ext>
                </a:extLst>
              </a:tr>
              <a:tr h="26846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Списывается производственная дооценка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0657016"/>
                  </a:ext>
                </a:extLst>
              </a:tr>
              <a:tr h="66355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73-2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Списывается недостача на виновных лиц по остаточной стоимости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ИНВ-1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«Инвентаризационная опись основных средств»;</a:t>
                      </a:r>
                      <a:b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ИНВ-26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«Ведомость учета результатов, выявленных инвентаризацией»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382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73-2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98-4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Отражается разница между остаточной стоимостью недостающих основных средств и их рыночной стоимостью, подлежащей списанию с виновных лиц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Бухгалтерская справка-расчет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66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50, 70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73-2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по недостачам погашается виновным лицом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КО-1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«Приходный кассовый ордер»;</a:t>
                      </a:r>
                      <a:b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Т-49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«Расчетно-платежная ведомость»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621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98-4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91-1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между остаточной стоимостью недостающих основных средств и их рыночной стоимостью отражается как доходы текущего периода (в процессе погашения задолженности виновными лицами)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Бухгалтерская справка-расчет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553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C9EBE342-8F1A-4E3A-87C6-6126C06BD2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124383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4A3763E8-C889-486C-992D-F4782C34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124384" cy="4525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A8C51A8F-6E1A-48BD-BA3F-C37979AE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20" y="1858612"/>
            <a:ext cx="3124384" cy="4383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76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042F42-A053-4299-B349-22F00261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FCC812-40F6-40F4-B5E4-99AC742BC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36D27ABB-8CB3-411F-B82A-BF1C107B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83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43800" cy="6221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07" y="1340768"/>
            <a:ext cx="7886700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Таким образом, можно сделать вывод, 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dirty="0" smtClean="0"/>
              <a:t>Инвентаризация в ООО «Атмосфера»проводится в соответствии с действующим законодательством.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067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509" y="404664"/>
            <a:ext cx="7886700" cy="720080"/>
          </a:xfrm>
        </p:spPr>
        <p:txBody>
          <a:bodyPr/>
          <a:lstStyle/>
          <a:p>
            <a:pPr algn="ctr"/>
            <a:r>
              <a:rPr lang="ru-RU" dirty="0" smtClean="0"/>
              <a:t>Предложение: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886700" cy="23234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По данному кейсу можно предложить: </a:t>
            </a:r>
          </a:p>
          <a:p>
            <a:pPr algn="ctr"/>
            <a:r>
              <a:rPr lang="ru-RU" dirty="0" smtClean="0"/>
              <a:t>Усовершенствовать проведение  выборочных инвентаризаций путем привлечения специалистов по логистике.</a:t>
            </a:r>
          </a:p>
          <a:p>
            <a:pPr algn="ctr"/>
            <a:r>
              <a:rPr lang="ru-RU" dirty="0" smtClean="0"/>
              <a:t>Использовать все  документы при проверке инвентаризационной комиссией.</a:t>
            </a:r>
          </a:p>
          <a:p>
            <a:pPr algn="ctr"/>
            <a:r>
              <a:rPr lang="ru-RU" dirty="0" smtClean="0"/>
              <a:t>Проверять досконально внесённые реквизиты в инвентаризационные описи и сразу вносить исправления.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323264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79439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виды инвентаризации в организации ООО «Атмосфера»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инвентаризационной комиссии  в организации.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и   порядок проведения инвентаризации в организации ООО «Атмосфера»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Бухгалтерские  проводки по инвентаризации в организации.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7186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ru.prom.st/73610984_w640_h640_ooo-atmosf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5527"/>
            <a:ext cx="3832453" cy="1301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5083" y="1075619"/>
            <a:ext cx="3190009" cy="101830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Богатства не обещаем-достаток гарантируем!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www.classifieds24.ru/images/3013/3012367/large_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9" y="4265575"/>
            <a:ext cx="2572471" cy="1929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tmosfera-stroi.alloy.ru/media/logos/1f10f28e497c392a96d353f8153e75f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78" y="2764573"/>
            <a:ext cx="3902269" cy="1126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imferopol.hh.ru/employer-logo/272955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3" y="2335974"/>
            <a:ext cx="1714500" cy="1714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usantehnika.ru/content/screens/17854/logotip-atmosfera-klimaticheskaya-kompaniy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65575"/>
            <a:ext cx="3226605" cy="1605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69-tver.ru/wp-content/uploads/2018/03/logo-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1" y="2522526"/>
            <a:ext cx="2200275" cy="1314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5263" y="565527"/>
            <a:ext cx="1389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Девиз: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46153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726" y="5110"/>
            <a:ext cx="7886700" cy="543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понятие инвентаризации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80" y="583943"/>
            <a:ext cx="8928991" cy="59492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один из элементов метода бухгалтерского учета, предполагающий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проверку: </a:t>
            </a:r>
          </a:p>
          <a:p>
            <a:pPr>
              <a:lnSpc>
                <a:spcPct val="10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нематериальных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активов,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товарно-материальных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ценностей,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незавершенного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производства,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сопоставление с данными учета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Инвентаризацию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на всех предприятиях не зависимо от форм собственности, вида деятельности и режима работы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Инвентаризацию проводит специальная комиссия, назначаемая ответственным лицом, отвечающим за проверяемые ценности. Периодичность, сроки проведения инвентаризаций, состав инвентаризационной комиссии утверждают в учетной политике, разрабатываемой каждым хозяйствующим субъектом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инвентаризации членам рабочих инвентаризационных комиссий вручают приказ, в котором устанавливают сроки начала и окончания работы. Ко дню окончания снятия фактических остатков должна быть закончена обработка всех документов по приходу и расходу ценностей, произведены соответствующие записи в карточках (книгах) аналитического учета и выведены остатки на день инвентаризации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7174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инвентаризации в организации ООО «Атмосфера»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56" y="531692"/>
            <a:ext cx="8964488" cy="6165304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объему проверяемых объектов:</a:t>
            </a:r>
          </a:p>
          <a:p>
            <a:pPr marL="514350" indent="-514350" algn="ctr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-полная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(проводится перед составлением годовой отчетности и охватывает все имущество и расчетные отношения, все виды средств не принадлежащих предприятию);</a:t>
            </a:r>
          </a:p>
          <a:p>
            <a:pPr marL="514350" indent="-514350" algn="ctr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-частичная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(охватывает конкретные виды имуществ или обязательств организации).</a:t>
            </a:r>
          </a:p>
          <a:p>
            <a:pPr marL="514350" indent="-51435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способу проведения:</a:t>
            </a:r>
          </a:p>
          <a:p>
            <a:pPr marL="514350" indent="-514350" algn="ctr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-натуральная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(проведение процедур подсчета, взвешивания и обмера);</a:t>
            </a:r>
          </a:p>
          <a:p>
            <a:pPr marL="514350" indent="-514350" algn="ctr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-документальная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(проверка наличия и правильности оформления документов).</a:t>
            </a:r>
          </a:p>
          <a:p>
            <a:pPr marL="514350" indent="-51435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назначению:</a:t>
            </a:r>
          </a:p>
          <a:p>
            <a:pPr marL="514350" indent="-514350" algn="ctr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-плановая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(проводится в соответствии с датами, установленными в приказе руководителя, оформляемом до начала отчетного года);</a:t>
            </a:r>
          </a:p>
          <a:p>
            <a:pPr marL="514350" indent="-514350" algn="ctr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-внеплановая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(проводится как дополнительный вид контроля. Например, в виду ряда обстоятельств: стихийных бедствий, форс-мажоров, смены ответственных сотрудников ).</a:t>
            </a:r>
          </a:p>
          <a:p>
            <a:pPr marL="514350" indent="-51435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зависимости от инициатора проведения:</a:t>
            </a:r>
          </a:p>
          <a:p>
            <a:pPr marL="514350" indent="-514350" algn="ctr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-бухгалтерская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(проводится в соответствии с принятой учетной политикой и на основании приказа руководителя), </a:t>
            </a:r>
          </a:p>
          <a:p>
            <a:pPr marL="514350" indent="-514350" algn="ctr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-налоговая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(осуществляется на основании приказа руководителя ИФНС)</a:t>
            </a:r>
          </a:p>
          <a:p>
            <a:pPr marL="514350" indent="-51435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Инвентаризационные комиссии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56572" y="836712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593467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олжны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включаться опытные специалисты в зависимости от специфики проводимой инвентаризации, имеющие необходимые навыки, знания.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87575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Функции </a:t>
            </a:r>
            <a:r>
              <a:rPr lang="ru-RU" b="1" dirty="0" smtClean="0">
                <a:solidFill>
                  <a:srgbClr val="00B0F0"/>
                </a:solidFill>
              </a:rPr>
              <a:t>Инвентаризационной Комиссии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187855"/>
              </p:ext>
            </p:extLst>
          </p:nvPr>
        </p:nvGraphicFramePr>
        <p:xfrm>
          <a:off x="0" y="692696"/>
          <a:ext cx="9039231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7557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878687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885831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898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Специальность: 38.02.01 «Экономика и бухгалтерский учет по отраслям»</vt:lpstr>
      <vt:lpstr>Цели и задачи:</vt:lpstr>
      <vt:lpstr>Богатства не обещаем-достаток гарантируем! </vt:lpstr>
      <vt:lpstr>Основное понятие инвентаризации</vt:lpstr>
      <vt:lpstr>Виды инвентаризации в организации ООО «Атмосфера»</vt:lpstr>
      <vt:lpstr>Инвентаризационные комиссии</vt:lpstr>
      <vt:lpstr>Функции Инвентаризационной Комиссии </vt:lpstr>
      <vt:lpstr>Слайд 8</vt:lpstr>
      <vt:lpstr>Слайд 9</vt:lpstr>
      <vt:lpstr>Формы первичных учетных документов в организации ООО «Атмосфера»</vt:lpstr>
      <vt:lpstr>Слайд 11</vt:lpstr>
      <vt:lpstr>В описи необходимо указывать:</vt:lpstr>
      <vt:lpstr>Слайд 13</vt:lpstr>
      <vt:lpstr>Слайд 14</vt:lpstr>
      <vt:lpstr>Слайд 15</vt:lpstr>
      <vt:lpstr>ВЫВОД</vt:lpstr>
      <vt:lpstr>Предложение: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avanesyan</cp:lastModifiedBy>
  <cp:revision>81</cp:revision>
  <dcterms:created xsi:type="dcterms:W3CDTF">2020-01-11T09:17:36Z</dcterms:created>
  <dcterms:modified xsi:type="dcterms:W3CDTF">2021-04-06T10:37:38Z</dcterms:modified>
</cp:coreProperties>
</file>