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activeX/activeX8.xml" ContentType="application/vnd.ms-office.activeX+xml"/>
  <Override PartName="/ppt/activeX/activeX9.xml" ContentType="application/vnd.ms-office.activeX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9"/>
  </p:notesMasterIdLst>
  <p:sldIdLst>
    <p:sldId id="263" r:id="rId2"/>
    <p:sldId id="265" r:id="rId3"/>
    <p:sldId id="266" r:id="rId4"/>
    <p:sldId id="267" r:id="rId5"/>
    <p:sldId id="264" r:id="rId6"/>
    <p:sldId id="259" r:id="rId7"/>
    <p:sldId id="260" r:id="rId8"/>
    <p:sldId id="261" r:id="rId9"/>
    <p:sldId id="262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77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2" r:id="rId33"/>
    <p:sldId id="290" r:id="rId34"/>
    <p:sldId id="291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jpeg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D462-576F-470D-9205-72F1B7CD478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0F4F3-D842-4F11-A813-729FEA31A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0F4F3-D842-4F11-A813-729FEA31A6E9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2A117-A731-45F7-A8A5-91CBEF1EFCC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F23E9F-AB7D-4760-BEE3-C127339A41B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image" Target="../media/image12.gi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1.xml"/><Relationship Id="rId13" Type="http://schemas.openxmlformats.org/officeDocument/2006/relationships/slideLayout" Target="../slideLayouts/slideLayout7.xml"/><Relationship Id="rId3" Type="http://schemas.openxmlformats.org/officeDocument/2006/relationships/control" Target="../activeX/activeX6.xml"/><Relationship Id="rId7" Type="http://schemas.openxmlformats.org/officeDocument/2006/relationships/control" Target="../activeX/activeX10.xml"/><Relationship Id="rId12" Type="http://schemas.openxmlformats.org/officeDocument/2006/relationships/control" Target="../activeX/activeX15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9.xml"/><Relationship Id="rId11" Type="http://schemas.openxmlformats.org/officeDocument/2006/relationships/control" Target="../activeX/activeX14.xml"/><Relationship Id="rId5" Type="http://schemas.openxmlformats.org/officeDocument/2006/relationships/control" Target="../activeX/activeX8.xml"/><Relationship Id="rId15" Type="http://schemas.openxmlformats.org/officeDocument/2006/relationships/image" Target="../media/image24.gif"/><Relationship Id="rId10" Type="http://schemas.openxmlformats.org/officeDocument/2006/relationships/control" Target="../activeX/activeX13.xml"/><Relationship Id="rId4" Type="http://schemas.openxmlformats.org/officeDocument/2006/relationships/control" Target="../activeX/activeX7.xml"/><Relationship Id="rId9" Type="http://schemas.openxmlformats.org/officeDocument/2006/relationships/control" Target="../activeX/activeX12.xml"/><Relationship Id="rId14" Type="http://schemas.openxmlformats.org/officeDocument/2006/relationships/image" Target="../media/image1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3/3e/Pitot_principle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//upload.wikimedia.org/wikipedia/commons/3/3e/Pitot_principle.png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//upload.wikimedia.org/wikipedia/commons/3/3e/Pitot_principle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060848"/>
            <a:ext cx="9144000" cy="364502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b="0" dirty="0" smtClean="0">
                <a:solidFill>
                  <a:schemeClr val="tx1"/>
                </a:solidFill>
              </a:rPr>
              <a:t>1 Кавитация</a:t>
            </a:r>
            <a:br>
              <a:rPr lang="ru-RU" sz="4000" b="0" dirty="0" smtClean="0">
                <a:solidFill>
                  <a:schemeClr val="tx1"/>
                </a:solidFill>
              </a:rPr>
            </a:br>
            <a:r>
              <a:rPr lang="ru-RU" sz="4000" b="0" dirty="0" smtClean="0">
                <a:solidFill>
                  <a:schemeClr val="tx1"/>
                </a:solidFill>
              </a:rPr>
              <a:t>2</a:t>
            </a:r>
            <a:r>
              <a:rPr lang="ru-RU" sz="4000" b="0" dirty="0" smtClean="0">
                <a:solidFill>
                  <a:srgbClr val="FF0000"/>
                </a:solidFill>
              </a:rPr>
              <a:t>Измерение скорости с помощью трубки</a:t>
            </a:r>
            <a:r>
              <a:rPr lang="en-US" sz="4000" b="0" dirty="0" smtClean="0">
                <a:solidFill>
                  <a:srgbClr val="FF0000"/>
                </a:solidFill>
              </a:rPr>
              <a:t> </a:t>
            </a:r>
            <a:r>
              <a:rPr lang="ru-RU" sz="4000" b="0" dirty="0" smtClean="0">
                <a:solidFill>
                  <a:srgbClr val="FF0000"/>
                </a:solidFill>
              </a:rPr>
              <a:t>Пито и  Пито и </a:t>
            </a:r>
            <a:r>
              <a:rPr lang="ru-RU" sz="4000" b="0" dirty="0" err="1" smtClean="0">
                <a:solidFill>
                  <a:srgbClr val="FF0000"/>
                </a:solidFill>
              </a:rPr>
              <a:t>Прантля</a:t>
            </a:r>
            <a:r>
              <a:rPr lang="ru-RU" sz="4000" b="0" dirty="0" smtClean="0">
                <a:solidFill>
                  <a:srgbClr val="FF0000"/>
                </a:solidFill>
              </a:rPr>
              <a:t/>
            </a:r>
            <a:br>
              <a:rPr lang="ru-RU" sz="4000" b="0" dirty="0" smtClean="0">
                <a:solidFill>
                  <a:srgbClr val="FF0000"/>
                </a:solidFill>
              </a:rPr>
            </a:br>
            <a:r>
              <a:rPr lang="ru-RU" sz="4000" b="0" dirty="0" smtClean="0">
                <a:solidFill>
                  <a:schemeClr val="tx1"/>
                </a:solidFill>
              </a:rPr>
              <a:t>2 Гидравлические сопротивления и потери напора при движении жидкости</a:t>
            </a:r>
            <a:br>
              <a:rPr lang="ru-RU" sz="4000" b="0" dirty="0" smtClean="0">
                <a:solidFill>
                  <a:schemeClr val="tx1"/>
                </a:solidFill>
              </a:rPr>
            </a:br>
            <a:endParaRPr lang="ru-RU" sz="4000" b="0" dirty="0">
              <a:solidFill>
                <a:schemeClr val="tx1"/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3528" y="404664"/>
            <a:ext cx="8458200" cy="12192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ГИДРАВЛИЧЕСКИЕ СОПРОТИВЛЕНИЯ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800" b="1" dirty="0" smtClean="0"/>
              <a:t>ПЛАН УРОКА: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476672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некоторых случаях при движении жидкости в закрытых руслах происходит явление, связанное с изменением агрегатного состояния жидкости, т.е. превращение ее в пар с выделением из жидкости растворенных в ней газов.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http://gidravl.narod.ru/4a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429000"/>
            <a:ext cx="648072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4a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4793083" cy="1709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9512" y="2132856"/>
            <a:ext cx="89644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абсолютное давление  в потоке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жидкости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достигает значения равного давлению насыщенных паров жидкости при данной температуре или значения равного давлению, при котором начинается выделение из нее растворимых газов, то в данном месте потока наблюдается интенсивное парообразование (кипение) и выделение газов,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такое явление называется кавитацией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708920"/>
            <a:ext cx="88204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b="1" dirty="0" smtClean="0">
                <a:solidFill>
                  <a:srgbClr val="FF0000"/>
                </a:solidFill>
              </a:rPr>
              <a:t>Измерение скорости с помощью трубки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Пито и  Пито и </a:t>
            </a:r>
            <a:r>
              <a:rPr lang="ru-RU" sz="4000" b="1" dirty="0" err="1" smtClean="0">
                <a:solidFill>
                  <a:srgbClr val="FF0000"/>
                </a:solidFill>
              </a:rPr>
              <a:t>Прантля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6" name="Picture 12" descr="http://gidravl.narod.ru/3a22a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1" y="692696"/>
            <a:ext cx="9144001" cy="410445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5042118"/>
            <a:ext cx="8892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Для измерения скорости в точках потока широко используется работающая на принципе уравнения Бернулли трубка Пито загнутый конец которой направлен навстречу потоку. </a:t>
            </a:r>
            <a:endParaRPr lang="ru-RU" sz="2800" dirty="0"/>
          </a:p>
        </p:txBody>
      </p:sp>
    </p:spTree>
    <p:controls>
      <p:control spid="26632" name="DefaultOcx" r:id="rId2" imgW="914400" imgH="228600"/>
      <p:control spid="26633" name="HTMLHidden21" r:id="rId3" imgW="914400" imgH="228600"/>
      <p:control spid="26634" name="HTMLHidden22" r:id="rId4" imgW="914400" imgH="228600"/>
      <p:control spid="26635" name="HTMLHidden23" r:id="rId5" imgW="9144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5" descr="http://gidravl.narod.ru/3a22a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228958"/>
            <a:ext cx="6084168" cy="230092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2780928"/>
            <a:ext cx="8892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Пусть требуется измерить скорость жидкости в какой-то точке потока. Поместив конец трубки в указанную точку и составив уравнение Бернулли для сечения </a:t>
            </a:r>
            <a:r>
              <a:rPr lang="ru-RU" sz="2800" i="1" dirty="0" smtClean="0"/>
              <a:t>1-1</a:t>
            </a:r>
            <a:r>
              <a:rPr lang="ru-RU" sz="2800" dirty="0" smtClean="0"/>
              <a:t> и сечения, проходящего на уровне жидкости в трубке Пито получим </a:t>
            </a:r>
            <a:endParaRPr lang="ru-RU" sz="2800" dirty="0"/>
          </a:p>
        </p:txBody>
      </p:sp>
      <p:pic>
        <p:nvPicPr>
          <p:cNvPr id="28690" name="Picture 18" descr="http://gidravl.narod.ru/3a22.gi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536" y="5013176"/>
            <a:ext cx="8015720" cy="100811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83568" y="6093296"/>
            <a:ext cx="6666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где Н - столб жидкости в трубке Пито</a:t>
            </a:r>
            <a:endParaRPr lang="ru-RU" sz="2800" dirty="0"/>
          </a:p>
        </p:txBody>
      </p:sp>
    </p:spTree>
    <p:controls>
      <p:control spid="28673" name="DefaultOcx" r:id="rId2" imgW="914400" imgH="228600"/>
      <p:control spid="28674" name="HTMLHidden21" r:id="rId3" imgW="914400" imgH="228600"/>
      <p:control spid="28675" name="HTMLHidden22" r:id="rId4" imgW="914400" imgH="228600"/>
      <p:control spid="28679" name="HTMLHidden23" r:id="rId5" imgW="914400" imgH="228600"/>
      <p:control spid="28680" name="HTMLHidden24" r:id="rId6" imgW="914400" imgH="228600"/>
      <p:control spid="28681" name="HTMLHidden25" r:id="rId7" imgW="914400" imgH="228600"/>
      <p:control spid="28682" name="HTMLHidden26" r:id="rId8" imgW="914400" imgH="228600"/>
      <p:control spid="28685" name="HTMLHidden27" r:id="rId9" imgW="914400" imgH="228600"/>
      <p:control spid="28686" name="HTMLHidden28" r:id="rId10" imgW="914400" imgH="228600"/>
      <p:control spid="28687" name="HTMLHidden29" r:id="rId11" imgW="914400" imgH="228600"/>
      <p:control spid="28688" name="HTMLHidden210" r:id="rId12" imgW="9144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764704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учетом того что жидкость натекает на носик трубки с некими местными нарушениями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струтуры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потока, формула примет вид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1520" y="270892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636912"/>
            <a:ext cx="1371600" cy="742950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90488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378904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3861048"/>
            <a:ext cx="238125" cy="619125"/>
          </a:xfrm>
          <a:prstGeom prst="rect">
            <a:avLst/>
          </a:prstGeom>
          <a:noFill/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90488" y="3717032"/>
            <a:ext cx="9053512" cy="1200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коэффициент, который определяется опытным путем при тарировке трубки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20029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Гидинамическаяская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трубка Пито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Прантля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предназначена для определения местных скоростей в точках живого сечения напорного потока жидкости.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2771" name="Picture 3" descr="File:Pitot principl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636912"/>
            <a:ext cx="627869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222364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Принципиально она состоит из двух трубок одна из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которых-обычный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пьезометр, измеряющий пьезометрический напор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Р/Υ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, а другая трубка Пито , которая измеряет величину полного напора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Р/Υ +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3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3795" name="Picture 3" descr="File:Pitot principl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574" y="3861048"/>
            <a:ext cx="5520852" cy="2722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File:Pitot principl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4032448" cy="1988604"/>
          </a:xfrm>
          <a:prstGeom prst="rect">
            <a:avLst/>
          </a:prstGeom>
          <a:noFill/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941168"/>
            <a:ext cx="576064" cy="619125"/>
          </a:xfrm>
          <a:prstGeom prst="rect">
            <a:avLst/>
          </a:prstGeom>
          <a:noFill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2996952"/>
            <a:ext cx="1133475" cy="742950"/>
          </a:xfrm>
          <a:prstGeom prst="rect">
            <a:avLst/>
          </a:prstGeom>
          <a:noFill/>
        </p:spPr>
      </p:pic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2419291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Скорость определяется по формуле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90488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90488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179512" y="3789040"/>
            <a:ext cx="828092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разность уровней жидкости в пьезометре и трубке Пито,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90488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7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4941168"/>
            <a:ext cx="6038850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3528" y="1340768"/>
            <a:ext cx="8458200" cy="26349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5200" b="1" dirty="0" smtClean="0"/>
              <a:t>Гидравлические сопротивления и потери напора при движении жидкости</a:t>
            </a:r>
            <a:endParaRPr lang="ru-RU" sz="5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Уравнение неразрывности потока жидкости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    Из закона сохранения вещества и постоянства расхода вытекает </a:t>
            </a:r>
            <a:r>
              <a:rPr lang="ru-RU" sz="2800" i="1" dirty="0" smtClean="0"/>
              <a:t>уравнение неразрывности</a:t>
            </a:r>
            <a:r>
              <a:rPr lang="ru-RU" sz="2800" dirty="0" smtClean="0"/>
              <a:t> течений. Представим трубу с переменным живым сечением Расход жидкости через трубу в любом ее сечении постоянен, т.е. </a:t>
            </a:r>
            <a:r>
              <a:rPr lang="ru-RU" sz="2800" i="1" dirty="0" smtClean="0"/>
              <a:t>Q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=Q</a:t>
            </a:r>
            <a:r>
              <a:rPr lang="ru-RU" sz="2800" i="1" baseline="-25000" dirty="0" smtClean="0"/>
              <a:t>2</a:t>
            </a:r>
            <a:r>
              <a:rPr lang="ru-RU" sz="2800" i="1" dirty="0" smtClean="0"/>
              <a:t>= </a:t>
            </a:r>
            <a:r>
              <a:rPr lang="ru-RU" sz="2800" i="1" dirty="0" err="1" smtClean="0"/>
              <a:t>const</a:t>
            </a:r>
            <a:r>
              <a:rPr lang="ru-RU" sz="2800" dirty="0" smtClean="0"/>
              <a:t>, </a:t>
            </a:r>
          </a:p>
          <a:p>
            <a:endParaRPr lang="ru-RU" dirty="0"/>
          </a:p>
        </p:txBody>
      </p:sp>
      <p:pic>
        <p:nvPicPr>
          <p:cNvPr id="4" name="Рисунок 3" descr="http://gidravl.narod.ru/3a1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717032"/>
            <a:ext cx="4678139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67315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Потери удельного напора, входящие в уравнение Бернулли,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являются следствием того, что на движение жидкости влияют гидравлические сопротивления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4028001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Гидравлические сопротивления – силы трения, появляющиеся в жидкости при ее движении и вызывающие потери напора.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Рисунок 7" descr="http://gidravl.narod.ru/3a2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996952"/>
            <a:ext cx="633670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1560" y="404664"/>
            <a:ext cx="770485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Существует два вида потерь напора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2348880"/>
            <a:ext cx="3744416" cy="38884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2000" dirty="0" smtClean="0"/>
              <a:t>Потери напора, затрачиваемые на преодоление сопротивления трения, носят название </a:t>
            </a:r>
            <a:r>
              <a:rPr lang="ru-RU" sz="2000" b="1" dirty="0" smtClean="0">
                <a:solidFill>
                  <a:srgbClr val="C00000"/>
                </a:solidFill>
              </a:rPr>
              <a:t>потерь напора на трение или потерь напора по длине потока</a:t>
            </a:r>
            <a:r>
              <a:rPr lang="ru-RU" sz="2000" dirty="0" smtClean="0"/>
              <a:t> (линейные потери напора) и обозначаются через </a:t>
            </a:r>
            <a:r>
              <a:rPr lang="en-US" sz="2000" i="1" dirty="0" smtClean="0"/>
              <a:t>h</a:t>
            </a:r>
            <a:r>
              <a:rPr lang="ru-RU" sz="2000" i="1" baseline="-25000" dirty="0" smtClean="0"/>
              <a:t>тр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60032" y="2348880"/>
            <a:ext cx="3600400" cy="38884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Потери напора, вызываемые резким изменением конфигурации границ потока (затрачиваемые на преодоление сопротивления формы), называют </a:t>
            </a:r>
            <a:r>
              <a:rPr lang="ru-RU" b="1" dirty="0" smtClean="0">
                <a:solidFill>
                  <a:srgbClr val="C00000"/>
                </a:solidFill>
              </a:rPr>
              <a:t>местными потерями напора или потерями напора на местные сопротивления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и обозначают через </a:t>
            </a:r>
            <a:r>
              <a:rPr lang="en-US" i="1" dirty="0" smtClean="0"/>
              <a:t>h</a:t>
            </a:r>
            <a:r>
              <a:rPr lang="ru-RU" i="1" baseline="-25000" dirty="0" smtClean="0"/>
              <a:t>м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96752"/>
            <a:ext cx="8064896" cy="4834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 algn="ctr">
              <a:lnSpc>
                <a:spcPct val="80000"/>
              </a:lnSpc>
            </a:pPr>
            <a:r>
              <a:rPr lang="ru-RU" sz="4800" dirty="0" smtClean="0"/>
              <a:t>Таким образом, потери напора при движении жидкости складываются из потерь напора на трение и потерь на местные сопротивления, т.е.</a:t>
            </a:r>
          </a:p>
          <a:p>
            <a:pPr indent="365125" algn="ctr">
              <a:lnSpc>
                <a:spcPct val="80000"/>
              </a:lnSpc>
            </a:pPr>
            <a:endParaRPr lang="ru-RU" sz="4800" dirty="0" smtClean="0">
              <a:solidFill>
                <a:srgbClr val="C00000"/>
              </a:solidFill>
            </a:endParaRPr>
          </a:p>
          <a:p>
            <a:pPr indent="365125" algn="ctr">
              <a:lnSpc>
                <a:spcPct val="80000"/>
              </a:lnSpc>
            </a:pPr>
            <a:r>
              <a:rPr lang="ru-RU" sz="4800" dirty="0" smtClean="0">
                <a:solidFill>
                  <a:srgbClr val="C00000"/>
                </a:solidFill>
              </a:rPr>
              <a:t> </a:t>
            </a:r>
            <a:r>
              <a:rPr lang="en-US" sz="4800" i="1" dirty="0" err="1" smtClean="0">
                <a:solidFill>
                  <a:srgbClr val="C00000"/>
                </a:solidFill>
              </a:rPr>
              <a:t>h</a:t>
            </a:r>
            <a:r>
              <a:rPr lang="en-US" sz="4800" i="1" baseline="-25000" dirty="0" err="1" smtClean="0">
                <a:solidFill>
                  <a:srgbClr val="C00000"/>
                </a:solidFill>
              </a:rPr>
              <a:t>ω</a:t>
            </a:r>
            <a:r>
              <a:rPr lang="ru-RU" sz="4800" i="1" baseline="-25000" dirty="0" smtClean="0">
                <a:solidFill>
                  <a:srgbClr val="C00000"/>
                </a:solidFill>
              </a:rPr>
              <a:t> </a:t>
            </a:r>
            <a:r>
              <a:rPr lang="ru-RU" sz="4800" i="1" dirty="0" smtClean="0">
                <a:solidFill>
                  <a:srgbClr val="C00000"/>
                </a:solidFill>
              </a:rPr>
              <a:t>=</a:t>
            </a:r>
            <a:r>
              <a:rPr lang="ru-RU" sz="4800" dirty="0" smtClean="0">
                <a:solidFill>
                  <a:srgbClr val="C00000"/>
                </a:solidFill>
              </a:rPr>
              <a:t> </a:t>
            </a:r>
            <a:r>
              <a:rPr lang="en-US" sz="4800" i="1" dirty="0" smtClean="0">
                <a:solidFill>
                  <a:srgbClr val="C00000"/>
                </a:solidFill>
              </a:rPr>
              <a:t>h</a:t>
            </a:r>
            <a:r>
              <a:rPr lang="ru-RU" sz="4800" i="1" baseline="-25000" dirty="0" err="1" smtClean="0">
                <a:solidFill>
                  <a:srgbClr val="C00000"/>
                </a:solidFill>
              </a:rPr>
              <a:t>тр</a:t>
            </a:r>
            <a:r>
              <a:rPr lang="ru-RU" sz="4800" i="1" dirty="0" smtClean="0">
                <a:solidFill>
                  <a:srgbClr val="C00000"/>
                </a:solidFill>
              </a:rPr>
              <a:t> + </a:t>
            </a:r>
            <a:r>
              <a:rPr lang="en-US" sz="4800" i="1" dirty="0" smtClean="0">
                <a:solidFill>
                  <a:srgbClr val="C00000"/>
                </a:solidFill>
              </a:rPr>
              <a:t>h</a:t>
            </a:r>
            <a:r>
              <a:rPr lang="ru-RU" sz="4800" i="1" baseline="-25000" dirty="0" smtClean="0">
                <a:solidFill>
                  <a:srgbClr val="C00000"/>
                </a:solidFill>
              </a:rPr>
              <a:t>м</a:t>
            </a:r>
            <a:r>
              <a:rPr lang="ru-RU" sz="4800" baseline="-25000" dirty="0" smtClean="0">
                <a:solidFill>
                  <a:srgbClr val="C00000"/>
                </a:solidFill>
              </a:rPr>
              <a:t> </a:t>
            </a:r>
            <a:endParaRPr lang="ru-RU" sz="4800" baseline="-25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0" y="980728"/>
            <a:ext cx="702027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Величина потерь энергии по длине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будет зависеть: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 длины трубопровода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 диаметра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состояния внутренней  поверхности (шероховатости),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-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физических параметров жидкости [плотности (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ρ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вязкости (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 и скорости движения жидкости (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)].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Связь давления и скорости в потоке - Законы Архимеда и Паска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24744"/>
            <a:ext cx="399593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3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smtClean="0">
                <a:ln>
                  <a:noFill/>
                </a:ln>
                <a:solidFill>
                  <a:srgbClr val="666655"/>
                </a:solidFill>
                <a:effectLst/>
                <a:latin typeface="Arial" pitchFamily="34" charset="0"/>
              </a:rPr>
              <a:t>  </a:t>
            </a:r>
            <a:r>
              <a:rPr kumimoji="0" lang="ru-RU" sz="26700" b="0" i="1" u="none" strike="noStrike" cap="none" normalizeH="0" baseline="0" smtClean="0">
                <a:ln>
                  <a:noFill/>
                </a:ln>
                <a:solidFill>
                  <a:srgbClr val="666655"/>
                </a:solidFill>
                <a:effectLst/>
                <a:latin typeface="Arial" pitchFamily="34" charset="0"/>
              </a:rPr>
              <a:t/>
            </a:r>
            <a:br>
              <a:rPr kumimoji="0" lang="ru-RU" sz="26700" b="0" i="1" u="none" strike="noStrike" cap="none" normalizeH="0" baseline="0" smtClean="0">
                <a:ln>
                  <a:noFill/>
                </a:ln>
                <a:solidFill>
                  <a:srgbClr val="666655"/>
                </a:solidFill>
                <a:effectLst/>
                <a:latin typeface="Arial" pitchFamily="34" charset="0"/>
              </a:rPr>
            </a:br>
            <a:endParaRPr kumimoji="0" lang="ru-RU" sz="1800" b="0" i="1" u="none" strike="noStrike" cap="none" normalizeH="0" baseline="0" smtClean="0">
              <a:ln>
                <a:noFill/>
              </a:ln>
              <a:solidFill>
                <a:srgbClr val="666655"/>
              </a:solidFill>
              <a:effectLst/>
              <a:latin typeface="Arial" pitchFamily="34" charset="0"/>
            </a:endParaRPr>
          </a:p>
        </p:txBody>
      </p:sp>
      <p:pic>
        <p:nvPicPr>
          <p:cNvPr id="77827" name="Picture 3" descr="Рис. 7. Схематическое изображение неровностей, получаемых на поверхности обработки: а, б - риски, в - неровности разрушения, г - неровности упругого восстановления по годовым слоям древесины, д - структурные неровности; Н - высота неровност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4257675" cy="4238625"/>
          </a:xfrm>
          <a:prstGeom prst="rect">
            <a:avLst/>
          </a:prstGeom>
          <a:noFill/>
        </p:spPr>
      </p:pic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4932040" y="2348880"/>
            <a:ext cx="39604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Шероховатость трубопровода характеризуется высотой неровностей (выступов )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м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4211960" y="980728"/>
            <a:ext cx="475252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Величина местных потерь напора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будет зависеть: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 параметров жидкости (плотности и вязкости),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скорости жидкости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геометрического диаметра потока.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Связь давления и скорости в потоке - Законы Архимеда и Паска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399593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0" y="764704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Потери напора по длине определяются по формуле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Дарси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Вейсбаха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для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круглоцилиндрических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труб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для труб любого сечения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251520" y="5301208"/>
          <a:ext cx="4463950" cy="1339906"/>
        </p:xfrm>
        <a:graphic>
          <a:graphicData uri="http://schemas.openxmlformats.org/presentationml/2006/ole">
            <p:oleObj spid="_x0000_s79875" name="Формула" r:id="rId3" imgW="1523880" imgH="4572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652120" y="3284984"/>
            <a:ext cx="3491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/>
            <a:r>
              <a:rPr lang="ru-RU" sz="2800" dirty="0" smtClean="0"/>
              <a:t>где </a:t>
            </a:r>
            <a:r>
              <a:rPr lang="ru-RU" sz="2800" dirty="0" err="1" smtClean="0"/>
              <a:t>λ </a:t>
            </a:r>
            <a:r>
              <a:rPr lang="ru-RU" sz="2800" dirty="0" smtClean="0"/>
              <a:t>– коэффициент гидравлического трения (безразмерный)</a:t>
            </a:r>
            <a:endParaRPr lang="ru-RU" sz="2800" dirty="0"/>
          </a:p>
        </p:txBody>
      </p:sp>
      <p:graphicFrame>
        <p:nvGraphicFramePr>
          <p:cNvPr id="79876" name="Object 4" descr="Пергамент"/>
          <p:cNvGraphicFramePr>
            <a:graphicFrameLocks noChangeAspect="1"/>
          </p:cNvGraphicFramePr>
          <p:nvPr/>
        </p:nvGraphicFramePr>
        <p:xfrm>
          <a:off x="683568" y="2564904"/>
          <a:ext cx="2519363" cy="1431925"/>
        </p:xfrm>
        <a:graphic>
          <a:graphicData uri="http://schemas.openxmlformats.org/presentationml/2006/ole">
            <p:oleObj spid="_x0000_s79876" name="Microsoft Equation 3.0" r:id="rId4" imgW="7873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0" y="517803"/>
            <a:ext cx="91440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Потери напора в местных сопротивлениях определяются по формуле </a:t>
            </a:r>
            <a:r>
              <a:rPr lang="ru-RU" sz="2800" b="1" dirty="0" err="1" smtClean="0">
                <a:solidFill>
                  <a:srgbClr val="C00000"/>
                </a:solidFill>
              </a:rPr>
              <a:t>Вейсбаха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r>
              <a:rPr lang="ru-RU" sz="2400" dirty="0" smtClean="0"/>
              <a:t> </a:t>
            </a:r>
          </a:p>
          <a:p>
            <a:r>
              <a:rPr lang="en-US" sz="2400" dirty="0" smtClean="0"/>
              <a:t> 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800" dirty="0" smtClean="0"/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Где </a:t>
            </a:r>
            <a:r>
              <a:rPr lang="en-US" sz="2800" dirty="0" smtClean="0"/>
              <a:t>V</a:t>
            </a:r>
            <a:r>
              <a:rPr lang="ru-RU" sz="2800" dirty="0" smtClean="0"/>
              <a:t> – скорость движения жидкости в трубопроводе, обычно за </a:t>
            </a:r>
            <a:r>
              <a:rPr lang="ru-RU" sz="2800" dirty="0" err="1" smtClean="0"/>
              <a:t>сопротивленияем</a:t>
            </a:r>
            <a:r>
              <a:rPr lang="ru-RU" sz="2800" dirty="0" smtClean="0"/>
              <a:t>,</a:t>
            </a:r>
            <a:r>
              <a:rPr lang="en-US" sz="2800" dirty="0" smtClean="0"/>
              <a:t> </a:t>
            </a:r>
            <a:r>
              <a:rPr lang="ru-RU" sz="2800" dirty="0" smtClean="0"/>
              <a:t>при наличии специальной оговорки перед сопротивлением</a:t>
            </a:r>
          </a:p>
          <a:p>
            <a:pPr algn="just"/>
            <a:r>
              <a:rPr lang="ru-RU" sz="2800" i="1" dirty="0" smtClean="0"/>
              <a:t>       </a:t>
            </a:r>
            <a:r>
              <a:rPr lang="en-US" sz="2800" i="1" dirty="0" smtClean="0"/>
              <a:t>ξ</a:t>
            </a:r>
            <a:r>
              <a:rPr lang="ru-RU" sz="2800" i="1" dirty="0" smtClean="0"/>
              <a:t> – </a:t>
            </a:r>
            <a:r>
              <a:rPr lang="ru-RU" sz="2800" dirty="0" smtClean="0"/>
              <a:t>коэффициент местного сопротивления, зависит от вида сопротивления, режима движения жидкости, шероховатости стенок, а для арматуры от степени ее открытия.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0" y="184482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∑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0904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772816"/>
            <a:ext cx="466725" cy="599653"/>
          </a:xfrm>
          <a:prstGeom prst="rect">
            <a:avLst/>
          </a:prstGeom>
          <a:noFill/>
        </p:spPr>
      </p:pic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1979712" y="1844824"/>
            <a:ext cx="92340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v</a:t>
            </a:r>
            <a:r>
              <a:rPr kumimoji="0" lang="ru-RU" sz="3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0" y="1412776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определения коэффициента гидравлического трения (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λ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употребляют различные формулы в зависимости от режима движения жидкости (коэффициента 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Рейнольдса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954058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Ламинарное движение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Коэффициент гидравлического сопротивления для круглых труб определяют по формуле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λ 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64/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3a1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504056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615608" y="908720"/>
            <a:ext cx="35283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96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Здесь </a:t>
            </a:r>
          </a:p>
          <a:p>
            <a:pPr marL="0" marR="0" lvl="0" indent="396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ω</a:t>
            </a:r>
            <a:r>
              <a:rPr kumimoji="0" lang="ru-RU" sz="3600" b="1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υ</a:t>
            </a:r>
            <a:r>
              <a:rPr kumimoji="0" lang="ru-RU" sz="3600" b="1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= ω</a:t>
            </a:r>
            <a:r>
              <a:rPr kumimoji="0" lang="ru-RU" sz="3600" b="1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υ</a:t>
            </a:r>
            <a:r>
              <a:rPr kumimoji="0" lang="ru-RU" sz="3600" b="1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3644443"/>
            <a:ext cx="853244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Таким образом, если течение в трубе является сплошным и неразрывным, то уравнение неразрывности примет вид: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http://gidravl.narod.ru/3a13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085184"/>
            <a:ext cx="3257138" cy="1410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954355" y="5157192"/>
            <a:ext cx="377539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968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и</a:t>
            </a: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ли </a:t>
            </a:r>
          </a:p>
          <a:p>
            <a:pPr lvl="0" indent="396875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υ</a:t>
            </a:r>
            <a:r>
              <a:rPr kumimoji="0" lang="ru-RU" sz="4000" b="1" i="1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= ω</a:t>
            </a:r>
            <a:r>
              <a:rPr kumimoji="0" lang="ru-RU" sz="4000" b="1" i="1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υ</a:t>
            </a:r>
            <a:r>
              <a:rPr kumimoji="0" lang="ru-RU" sz="4000" b="1" i="1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lang="en-US" sz="4000" b="1" i="1" baseline="-30000" dirty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4000" b="1" i="1" dirty="0" smtClean="0">
                <a:latin typeface="Arial" pitchFamily="34" charset="0"/>
                <a:ea typeface="Times New Roman" pitchFamily="18" charset="0"/>
              </a:rPr>
              <a:t> /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ω</a:t>
            </a:r>
            <a:r>
              <a:rPr kumimoji="0" lang="ru-RU" sz="4000" b="1" i="1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1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0" y="569337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труб любого сечения по формуле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λ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А-коэффициент , численное значение которого зависит от формы поперечного сечения трубы, а число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Рейнольдса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определяется по формуле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νd</a:t>
            </a:r>
            <a:r>
              <a:rPr kumimoji="0" lang="ru-RU" sz="3600" b="1" i="0" u="none" strike="noStrike" cap="none" normalizeH="0" baseline="-30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экв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ν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0" y="836712"/>
            <a:ext cx="9144000" cy="567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Потери напора по длине труб при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ламинарном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движении определяются по формуле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 smtClean="0"/>
              <a:t>h</a:t>
            </a:r>
            <a:r>
              <a:rPr lang="ru-RU" sz="4400" dirty="0" smtClean="0"/>
              <a:t>л=32</a:t>
            </a:r>
            <a:r>
              <a:rPr lang="el-GR" sz="4400" dirty="0" smtClean="0"/>
              <a:t>ν </a:t>
            </a:r>
            <a:r>
              <a:rPr lang="en-US" sz="4400" dirty="0" err="1" smtClean="0"/>
              <a:t>vL</a:t>
            </a:r>
            <a:r>
              <a:rPr lang="ru-RU" sz="4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</a:t>
            </a:r>
            <a:r>
              <a:rPr lang="en-US" sz="44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gd</a:t>
            </a:r>
            <a:r>
              <a:rPr lang="ru-RU" sz="4400" baseline="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400" baseline="30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Где  </a:t>
            </a:r>
            <a:r>
              <a:rPr kumimoji="0" lang="el-GR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ν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–кинематическая вязкость жидкости;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aseline="30000" dirty="0" smtClean="0">
                <a:latin typeface="Calibri" pitchFamily="34" charset="0"/>
                <a:cs typeface="Times New Roman" pitchFamily="18" charset="0"/>
              </a:rPr>
              <a:t>        v – </a:t>
            </a:r>
            <a:r>
              <a:rPr lang="ru-RU" sz="4400" baseline="30000" dirty="0" smtClean="0">
                <a:latin typeface="Calibri" pitchFamily="34" charset="0"/>
                <a:cs typeface="Times New Roman" pitchFamily="18" charset="0"/>
              </a:rPr>
              <a:t>скорость</a:t>
            </a:r>
            <a:r>
              <a:rPr lang="ru-RU" sz="44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Calibri" pitchFamily="34" charset="0"/>
                <a:cs typeface="Times New Roman" pitchFamily="18" charset="0"/>
              </a:rPr>
              <a:t>движения жидкости;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Calibri" pitchFamily="34" charset="0"/>
                <a:cs typeface="Times New Roman" pitchFamily="18" charset="0"/>
              </a:rPr>
              <a:t>        </a:t>
            </a:r>
            <a:r>
              <a:rPr lang="en-US" sz="3200" dirty="0" smtClean="0">
                <a:latin typeface="Calibri" pitchFamily="34" charset="0"/>
                <a:cs typeface="Times New Roman" pitchFamily="18" charset="0"/>
              </a:rPr>
              <a:t>L – </a:t>
            </a:r>
            <a:r>
              <a:rPr lang="ru-RU" sz="3200" dirty="0" smtClean="0">
                <a:latin typeface="Calibri" pitchFamily="34" charset="0"/>
                <a:cs typeface="Times New Roman" pitchFamily="18" charset="0"/>
              </a:rPr>
              <a:t>длина трубопровода;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Calibri" pitchFamily="34" charset="0"/>
                <a:cs typeface="Times New Roman" pitchFamily="18" charset="0"/>
              </a:rPr>
              <a:t>         </a:t>
            </a:r>
            <a:r>
              <a:rPr lang="en-US" sz="3200" dirty="0" smtClean="0">
                <a:latin typeface="Calibri" pitchFamily="34" charset="0"/>
                <a:cs typeface="Times New Roman" pitchFamily="18" charset="0"/>
              </a:rPr>
              <a:t>d</a:t>
            </a:r>
            <a:r>
              <a:rPr lang="ru-RU" sz="3200" dirty="0" smtClean="0">
                <a:latin typeface="Calibri" pitchFamily="34" charset="0"/>
                <a:cs typeface="Times New Roman" pitchFamily="18" charset="0"/>
              </a:rPr>
              <a:t> – диаметр трубопровода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13285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 теоретическая формула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Пуазейля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в соответствии с ней потери напора прямо  пропорциональны  скорости  и не зависят от шероховатости трубы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980728"/>
            <a:ext cx="4968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 smtClean="0"/>
              <a:t>H</a:t>
            </a:r>
            <a:r>
              <a:rPr lang="ru-RU" sz="4400" baseline="-25000" dirty="0" err="1" smtClean="0"/>
              <a:t>тр</a:t>
            </a:r>
            <a:r>
              <a:rPr lang="ru-RU" sz="4400" baseline="-25000" dirty="0" smtClean="0"/>
              <a:t>    </a:t>
            </a:r>
            <a:r>
              <a:rPr lang="ru-RU" sz="4400" dirty="0" smtClean="0"/>
              <a:t>= </a:t>
            </a:r>
            <a:r>
              <a:rPr lang="ru-RU" sz="5400" dirty="0" smtClean="0"/>
              <a:t>32</a:t>
            </a:r>
            <a:r>
              <a:rPr lang="el-GR" sz="5400" dirty="0" smtClean="0"/>
              <a:t>ν </a:t>
            </a:r>
            <a:r>
              <a:rPr lang="en-US" sz="5400" dirty="0" err="1" smtClean="0"/>
              <a:t>vL</a:t>
            </a:r>
            <a:r>
              <a:rPr lang="ru-RU" sz="5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</a:t>
            </a:r>
            <a:r>
              <a:rPr lang="en-US" sz="54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gd</a:t>
            </a:r>
            <a:r>
              <a:rPr lang="ru-RU" sz="5400" baseline="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0" y="810191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Турбулентное  движение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таком движении коэффициент гидравлического трения (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входящий в уравнение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Дарси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зависит от двух безразмерных параметров : </a:t>
            </a:r>
          </a:p>
          <a:p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Числа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Рейнольдса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относительной шероховатости </a:t>
            </a:r>
            <a:endParaRPr lang="ru-RU" sz="36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36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sz="3600" dirty="0" smtClean="0">
                <a:latin typeface="Calibri" pitchFamily="34" charset="0"/>
                <a:cs typeface="Times New Roman" pitchFamily="18" charset="0"/>
              </a:rPr>
              <a:t>Где </a:t>
            </a:r>
            <a:r>
              <a:rPr lang="en-US" sz="3600" dirty="0" smtClean="0"/>
              <a:t>k</a:t>
            </a:r>
            <a:r>
              <a:rPr lang="ru-RU" sz="3600" dirty="0" smtClean="0"/>
              <a:t> –высота бугорков </a:t>
            </a:r>
            <a:r>
              <a:rPr lang="ru-RU" sz="3600" dirty="0" err="1" smtClean="0"/>
              <a:t>шероховатости,м</a:t>
            </a:r>
            <a:endParaRPr lang="ru-RU" sz="3600" dirty="0" smtClean="0"/>
          </a:p>
          <a:p>
            <a:r>
              <a:rPr lang="ru-RU" sz="3600" dirty="0" smtClean="0"/>
              <a:t>      </a:t>
            </a:r>
            <a:r>
              <a:rPr lang="en-US" sz="3600" dirty="0" smtClean="0"/>
              <a:t>d</a:t>
            </a:r>
            <a:r>
              <a:rPr lang="ru-RU" sz="3600" dirty="0" smtClean="0"/>
              <a:t>- внутренний диаметр </a:t>
            </a:r>
            <a:r>
              <a:rPr lang="ru-RU" sz="3600" dirty="0" err="1" smtClean="0"/>
              <a:t>трубы,м</a:t>
            </a:r>
            <a:endParaRPr lang="ru-RU" sz="36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0" y="55395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График зависимости между числом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Рейнольдса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относительной шероховатостью  был разработан  И.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Никурадзе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1933г.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4" descr="Без имени-1"/>
          <p:cNvPicPr>
            <a:picLocks noChangeAspect="1" noChangeArrowheads="1"/>
          </p:cNvPicPr>
          <p:nvPr/>
        </p:nvPicPr>
        <p:blipFill>
          <a:blip r:embed="rId2" cstate="print"/>
          <a:srcRect l="58344" t="27867" r="7988" b="44775"/>
          <a:stretch>
            <a:fillRect/>
          </a:stretch>
        </p:blipFill>
        <p:spPr>
          <a:xfrm>
            <a:off x="539552" y="1988840"/>
            <a:ext cx="7237413" cy="453548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Без имени-1"/>
          <p:cNvPicPr>
            <a:picLocks noChangeAspect="1" noChangeArrowheads="1"/>
          </p:cNvPicPr>
          <p:nvPr/>
        </p:nvPicPr>
        <p:blipFill>
          <a:blip r:embed="rId2" cstate="print"/>
          <a:srcRect l="58344" t="27867" r="7988" b="44775"/>
          <a:stretch>
            <a:fillRect/>
          </a:stretch>
        </p:blipFill>
        <p:spPr>
          <a:xfrm>
            <a:off x="467544" y="836712"/>
            <a:ext cx="7237413" cy="4535488"/>
          </a:xfrm>
          <a:prstGeom prst="rect">
            <a:avLst/>
          </a:prstGeom>
          <a:noFill/>
          <a:ln/>
        </p:spPr>
      </p:pic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0" y="544522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линия ламинарного движения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– линия гидравлически гладких труб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lll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линия вполне шероховатых труб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88924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Трубы, в которых коэффициент гидравлического трения </a:t>
            </a:r>
            <a:r>
              <a:rPr lang="ru-RU" sz="3200" dirty="0" err="1" smtClean="0"/>
              <a:t>λ </a:t>
            </a:r>
            <a:r>
              <a:rPr lang="ru-RU" sz="3200" dirty="0" smtClean="0"/>
              <a:t>не зависит от вязкости жидкости (числа </a:t>
            </a:r>
            <a:r>
              <a:rPr lang="ru-RU" sz="3200" dirty="0" err="1" smtClean="0"/>
              <a:t>Рейнольдса</a:t>
            </a:r>
            <a:r>
              <a:rPr lang="ru-RU" sz="3200" dirty="0" smtClean="0"/>
              <a:t>), а зависит только от относительной шероховатости, называют вполне шероховатыми.</a:t>
            </a:r>
          </a:p>
          <a:p>
            <a:pPr algn="just"/>
            <a:r>
              <a:rPr lang="ru-RU" sz="3200" dirty="0" smtClean="0"/>
              <a:t>Трубы, в которых коэффициент гидравлического трения </a:t>
            </a:r>
            <a:r>
              <a:rPr lang="ru-RU" sz="3200" dirty="0" err="1" smtClean="0"/>
              <a:t>λ </a:t>
            </a:r>
            <a:r>
              <a:rPr lang="ru-RU" sz="3200" dirty="0" smtClean="0"/>
              <a:t>вовсе не зависит от шероховатости стенок, , а зависит только от числа </a:t>
            </a:r>
            <a:r>
              <a:rPr lang="ru-RU" sz="3200" dirty="0" err="1" smtClean="0"/>
              <a:t>Рейнольдса</a:t>
            </a:r>
            <a:r>
              <a:rPr lang="ru-RU" sz="3200" dirty="0" smtClean="0"/>
              <a:t>, называют гидравлически гладкими.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2564904"/>
            <a:ext cx="2042142" cy="918964"/>
          </a:xfrm>
          <a:prstGeom prst="rect">
            <a:avLst/>
          </a:prstGeom>
          <a:noFill/>
        </p:spPr>
      </p:pic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941168"/>
            <a:ext cx="2725173" cy="990972"/>
          </a:xfrm>
          <a:prstGeom prst="rect">
            <a:avLst/>
          </a:prstGeom>
          <a:noFill/>
        </p:spPr>
      </p:pic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0" y="1385864"/>
            <a:ext cx="9144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Для гидравлически гладких труб справедлива формула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Блазиуса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1" y="3690120"/>
            <a:ext cx="9144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Для вполне шероховатых  труб справедлива формула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Шифринсона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536" y="2492896"/>
            <a:ext cx="8458200" cy="2371328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Опыты </a:t>
            </a:r>
            <a:r>
              <a:rPr lang="ru-RU" sz="7200" dirty="0" err="1" smtClean="0">
                <a:solidFill>
                  <a:srgbClr val="FF0000"/>
                </a:solidFill>
              </a:rPr>
              <a:t>Рейнольдса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Потери энергии (уменьшение гидравлического напора) </a:t>
            </a:r>
            <a:r>
              <a:rPr lang="ru-RU" sz="2800" dirty="0" smtClean="0"/>
              <a:t>зависят от режимов движения жидкости</a:t>
            </a:r>
            <a:endParaRPr lang="ru-RU" sz="2800" dirty="0"/>
          </a:p>
        </p:txBody>
      </p:sp>
      <p:pic>
        <p:nvPicPr>
          <p:cNvPr id="3" name="Рисунок 2" descr="http://gidravl.narod.ru/4a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6505584" cy="29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020272" y="1628800"/>
            <a:ext cx="21237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опыты по этому вопросу были проведены </a:t>
            </a:r>
            <a:r>
              <a:rPr lang="ru-RU" sz="2400" dirty="0" err="1"/>
              <a:t>Рейнольдсом</a:t>
            </a:r>
            <a:r>
              <a:rPr lang="ru-RU" sz="2400" dirty="0"/>
              <a:t> в 1883 г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" y="505324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 рисунке изображена установка, аналогичная той, на которой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Рейнольдс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производил свои опыты.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4a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77686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211960" y="9087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29969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573" y="3789040"/>
            <a:ext cx="90974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/>
              <a:t>Первый случай движения </a:t>
            </a:r>
            <a:r>
              <a:rPr lang="ru-RU" sz="2800" b="1" i="1" dirty="0" smtClean="0"/>
              <a:t>жидкости -</a:t>
            </a:r>
            <a:r>
              <a:rPr lang="ru-RU" sz="2800" i="1" dirty="0">
                <a:solidFill>
                  <a:srgbClr val="FF0000"/>
                </a:solidFill>
              </a:rPr>
              <a:t>ламинарный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4365104"/>
            <a:ext cx="689977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/>
              <a:t>Второй случай движения </a:t>
            </a:r>
            <a:r>
              <a:rPr lang="ru-RU" sz="2800" b="1" i="1" dirty="0" smtClean="0"/>
              <a:t>жидкости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- турбулентный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79512" y="445895"/>
            <a:ext cx="856895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Переход от ламинарного режима к турбулентному наблюдается при определенной скорости движения жидкости.</a:t>
            </a:r>
          </a:p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Эта скорость называется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критической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υ </a:t>
            </a:r>
            <a:r>
              <a:rPr kumimoji="0" lang="ru-RU" sz="3200" b="1" i="1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кр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http://gidravl.narod.ru/4a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348880"/>
            <a:ext cx="2376264" cy="1222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3568" y="3707740"/>
            <a:ext cx="74888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где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ν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- кинематическая вязкость;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- безразмерный коэффициент;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- внутренний диаметр трубы.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Входящий в эту формулу безразмерный коэффициент </a:t>
            </a:r>
            <a:r>
              <a:rPr lang="ru-RU" sz="2800" i="1" dirty="0" err="1"/>
              <a:t>k</a:t>
            </a:r>
            <a:r>
              <a:rPr lang="ru-RU" sz="2800" dirty="0"/>
              <a:t>, одинаков для всех жидкостей и газов, а также для любых диаметров труб. Этот коэффициент называется </a:t>
            </a:r>
            <a:r>
              <a:rPr lang="ru-RU" sz="2800" i="1" dirty="0">
                <a:solidFill>
                  <a:srgbClr val="FF0000"/>
                </a:solidFill>
              </a:rPr>
              <a:t>критическим числом </a:t>
            </a:r>
            <a:r>
              <a:rPr lang="ru-RU" sz="2800" i="1" dirty="0" err="1">
                <a:solidFill>
                  <a:srgbClr val="FF0000"/>
                </a:solidFill>
              </a:rPr>
              <a:t>Рейнольдса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Re</a:t>
            </a:r>
            <a:r>
              <a:rPr lang="ru-RU" sz="2800" baseline="-25000" dirty="0" err="1">
                <a:solidFill>
                  <a:srgbClr val="FF0000"/>
                </a:solidFill>
              </a:rPr>
              <a:t>кр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и определяется следующим образом</a:t>
            </a:r>
          </a:p>
        </p:txBody>
      </p:sp>
      <p:pic>
        <p:nvPicPr>
          <p:cNvPr id="3" name="Рисунок 2" descr="http://gidravl.narod.ru/4a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636912"/>
            <a:ext cx="2304256" cy="117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71703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96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 показывает опыт, для труб круглого сечения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Re</a:t>
            </a:r>
            <a:r>
              <a:rPr kumimoji="0" lang="ru-RU" sz="28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примерно равно 2300.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414908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Re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&lt;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Re</a:t>
            </a:r>
            <a:r>
              <a:rPr kumimoji="0" lang="ru-RU" sz="28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течение является ламинарным, а при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Re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&gt;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Re</a:t>
            </a:r>
            <a:r>
              <a:rPr kumimoji="0" lang="ru-RU" sz="28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течение является турбулентным. </a:t>
            </a:r>
          </a:p>
          <a:p>
            <a:pPr marL="0" marR="0" lvl="0" indent="396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 при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Re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= 2300…4000 имеет место переходная, критическая область.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5013176"/>
            <a:ext cx="8686800" cy="1184825"/>
          </a:xfrm>
        </p:spPr>
        <p:txBody>
          <a:bodyPr>
            <a:noAutofit/>
          </a:bodyPr>
          <a:lstStyle/>
          <a:p>
            <a:r>
              <a:rPr lang="ru-RU" sz="8000" b="1" dirty="0" smtClean="0"/>
              <a:t>Кавитация</a:t>
            </a:r>
            <a:r>
              <a:rPr lang="ru-RU" sz="8000" dirty="0" smtClean="0"/>
              <a:t/>
            </a:r>
            <a:br>
              <a:rPr lang="ru-RU" sz="8000" dirty="0" smtClean="0"/>
            </a:br>
            <a:endParaRPr lang="ru-RU" sz="8000" dirty="0"/>
          </a:p>
        </p:txBody>
      </p:sp>
      <p:pic>
        <p:nvPicPr>
          <p:cNvPr id="4" name="Рисунок 3" descr="http://gidravl.narod.ru/4a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72008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1058</TotalTime>
  <Words>1055</Words>
  <Application>Microsoft Office PowerPoint</Application>
  <PresentationFormat>Экран (4:3)</PresentationFormat>
  <Paragraphs>124</Paragraphs>
  <Slides>37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37</vt:i4>
      </vt:variant>
    </vt:vector>
  </HeadingPairs>
  <TitlesOfParts>
    <vt:vector size="40" baseType="lpstr">
      <vt:lpstr>Поток</vt:lpstr>
      <vt:lpstr>Формула</vt:lpstr>
      <vt:lpstr>Microsoft Equation 3.0</vt:lpstr>
      <vt:lpstr> 1 Кавитация 2Измерение скорости с помощью трубки Пито и  Пито и Прантля 2 Гидравлические сопротивления и потери напора при движении жидкости </vt:lpstr>
      <vt:lpstr>Уравнение неразрывности потока жидкости</vt:lpstr>
      <vt:lpstr>Слайд 3</vt:lpstr>
      <vt:lpstr>Слайд 4</vt:lpstr>
      <vt:lpstr>Слайд 5</vt:lpstr>
      <vt:lpstr>Слайд 6</vt:lpstr>
      <vt:lpstr>Слайд 7</vt:lpstr>
      <vt:lpstr>Слайд 8</vt:lpstr>
      <vt:lpstr>Кавитация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avanesyan</cp:lastModifiedBy>
  <cp:revision>83</cp:revision>
  <dcterms:created xsi:type="dcterms:W3CDTF">2015-02-12T13:06:07Z</dcterms:created>
  <dcterms:modified xsi:type="dcterms:W3CDTF">2021-04-06T09:58:38Z</dcterms:modified>
</cp:coreProperties>
</file>