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69"/>
  </p:notesMasterIdLst>
  <p:sldIdLst>
    <p:sldId id="853" r:id="rId2"/>
    <p:sldId id="772" r:id="rId3"/>
    <p:sldId id="464" r:id="rId4"/>
    <p:sldId id="295" r:id="rId5"/>
    <p:sldId id="465" r:id="rId6"/>
    <p:sldId id="474" r:id="rId7"/>
    <p:sldId id="475" r:id="rId8"/>
    <p:sldId id="467" r:id="rId9"/>
    <p:sldId id="477" r:id="rId10"/>
    <p:sldId id="469" r:id="rId11"/>
    <p:sldId id="471" r:id="rId12"/>
    <p:sldId id="487" r:id="rId13"/>
    <p:sldId id="514" r:id="rId14"/>
    <p:sldId id="470" r:id="rId15"/>
    <p:sldId id="488" r:id="rId16"/>
    <p:sldId id="489" r:id="rId17"/>
    <p:sldId id="490" r:id="rId18"/>
    <p:sldId id="491" r:id="rId19"/>
    <p:sldId id="846" r:id="rId20"/>
    <p:sldId id="493" r:id="rId21"/>
    <p:sldId id="851" r:id="rId22"/>
    <p:sldId id="845" r:id="rId23"/>
    <p:sldId id="809" r:id="rId24"/>
    <p:sldId id="810" r:id="rId25"/>
    <p:sldId id="812" r:id="rId26"/>
    <p:sldId id="811" r:id="rId27"/>
    <p:sldId id="813" r:id="rId28"/>
    <p:sldId id="848" r:id="rId29"/>
    <p:sldId id="849" r:id="rId30"/>
    <p:sldId id="814" r:id="rId31"/>
    <p:sldId id="815" r:id="rId32"/>
    <p:sldId id="816" r:id="rId33"/>
    <p:sldId id="850" r:id="rId34"/>
    <p:sldId id="852" r:id="rId35"/>
    <p:sldId id="496" r:id="rId36"/>
    <p:sldId id="486" r:id="rId37"/>
    <p:sldId id="498" r:id="rId38"/>
    <p:sldId id="497" r:id="rId39"/>
    <p:sldId id="499" r:id="rId40"/>
    <p:sldId id="482" r:id="rId41"/>
    <p:sldId id="483" r:id="rId42"/>
    <p:sldId id="479" r:id="rId43"/>
    <p:sldId id="478" r:id="rId44"/>
    <p:sldId id="485" r:id="rId45"/>
    <p:sldId id="502" r:id="rId46"/>
    <p:sldId id="639" r:id="rId47"/>
    <p:sldId id="503" r:id="rId48"/>
    <p:sldId id="519" r:id="rId49"/>
    <p:sldId id="458" r:id="rId50"/>
    <p:sldId id="500" r:id="rId51"/>
    <p:sldId id="455" r:id="rId52"/>
    <p:sldId id="507" r:id="rId53"/>
    <p:sldId id="466" r:id="rId54"/>
    <p:sldId id="548" r:id="rId55"/>
    <p:sldId id="847" r:id="rId56"/>
    <p:sldId id="448" r:id="rId57"/>
    <p:sldId id="508" r:id="rId58"/>
    <p:sldId id="510" r:id="rId59"/>
    <p:sldId id="509" r:id="rId60"/>
    <p:sldId id="577" r:id="rId61"/>
    <p:sldId id="484" r:id="rId62"/>
    <p:sldId id="844" r:id="rId63"/>
    <p:sldId id="480" r:id="rId64"/>
    <p:sldId id="761" r:id="rId65"/>
    <p:sldId id="472" r:id="rId66"/>
    <p:sldId id="513" r:id="rId67"/>
    <p:sldId id="771" r:id="rId6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" initials="A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66FF"/>
    <a:srgbClr val="C1EFFF"/>
    <a:srgbClr val="FF6600"/>
    <a:srgbClr val="ABE9FF"/>
    <a:srgbClr val="009644"/>
    <a:srgbClr val="CC00CC"/>
    <a:srgbClr val="005DA2"/>
    <a:srgbClr val="4B5834"/>
    <a:srgbClr val="87871D"/>
    <a:srgbClr val="EE93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86" autoAdjust="0"/>
    <p:restoredTop sz="99821" autoAdjust="0"/>
  </p:normalViewPr>
  <p:slideViewPr>
    <p:cSldViewPr>
      <p:cViewPr>
        <p:scale>
          <a:sx n="66" d="100"/>
          <a:sy n="66" d="100"/>
        </p:scale>
        <p:origin x="-1356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0F4A82-1BBA-4657-864F-4FC09618B5E3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8D397-F940-47CA-BE73-DC8A778F4CD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93451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1</a:t>
            </a:fld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42692" name="Номер слайда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DA32C68-18F7-4921-BB72-54FACBF051D2}" type="slidenum">
              <a:rPr lang="ru-RU" sz="1200">
                <a:latin typeface="Calibri" pitchFamily="34" charset="0"/>
              </a:rPr>
              <a:pPr algn="r"/>
              <a:t>4</a:t>
            </a:fld>
            <a:endParaRPr lang="ru-RU" sz="1200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28D397-F940-47CA-BE73-DC8A778F4CDD}" type="slidenum">
              <a:rPr lang="ru-RU" smtClean="0"/>
              <a:pPr/>
              <a:t>53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7BEA076-BF9E-4CA3-8DF4-94D08D2A4707}" type="datetimeFigureOut">
              <a:rPr lang="ru-RU" smtClean="0"/>
              <a:pPr/>
              <a:t>04.04.2021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C6BAA9B1-AE0F-46CB-BF4C-698A9A7AB1A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ransition>
    <p:wheel spokes="1"/>
  </p:transition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slide" Target="slide4.xml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png"/><Relationship Id="rId4" Type="http://schemas.openxmlformats.org/officeDocument/2006/relationships/image" Target="../media/image7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33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gif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jpeg"/><Relationship Id="rId3" Type="http://schemas.openxmlformats.org/officeDocument/2006/relationships/slide" Target="slide4.xml"/><Relationship Id="rId7" Type="http://schemas.openxmlformats.org/officeDocument/2006/relationships/image" Target="../media/image4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4.jpe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5.xml"/><Relationship Id="rId4" Type="http://schemas.openxmlformats.org/officeDocument/2006/relationships/image" Target="../media/image55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6.gif"/><Relationship Id="rId4" Type="http://schemas.openxmlformats.org/officeDocument/2006/relationships/image" Target="../media/image52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57.jpeg"/><Relationship Id="rId7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jpeg"/><Relationship Id="rId4" Type="http://schemas.openxmlformats.org/officeDocument/2006/relationships/image" Target="../media/image6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eg"/><Relationship Id="rId5" Type="http://schemas.openxmlformats.org/officeDocument/2006/relationships/image" Target="../media/image7.gif"/><Relationship Id="rId4" Type="http://schemas.openxmlformats.org/officeDocument/2006/relationships/image" Target="../media/image6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slide" Target="slide14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jpeg"/><Relationship Id="rId5" Type="http://schemas.openxmlformats.org/officeDocument/2006/relationships/image" Target="../media/image66.png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7" Type="http://schemas.openxmlformats.org/officeDocument/2006/relationships/image" Target="../media/image72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jpeg"/><Relationship Id="rId5" Type="http://schemas.openxmlformats.org/officeDocument/2006/relationships/image" Target="../media/image70.gif"/><Relationship Id="rId4" Type="http://schemas.openxmlformats.org/officeDocument/2006/relationships/image" Target="../media/image6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5.jpeg"/><Relationship Id="rId5" Type="http://schemas.openxmlformats.org/officeDocument/2006/relationships/image" Target="../media/image74.jpeg"/><Relationship Id="rId4" Type="http://schemas.openxmlformats.org/officeDocument/2006/relationships/image" Target="../media/image73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5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7.jpeg"/><Relationship Id="rId4" Type="http://schemas.openxmlformats.org/officeDocument/2006/relationships/image" Target="../media/image76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9.jpeg"/><Relationship Id="rId4" Type="http://schemas.openxmlformats.org/officeDocument/2006/relationships/image" Target="../media/image7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81.jpe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6.jpeg"/><Relationship Id="rId3" Type="http://schemas.openxmlformats.org/officeDocument/2006/relationships/slide" Target="slide4.xml"/><Relationship Id="rId7" Type="http://schemas.openxmlformats.org/officeDocument/2006/relationships/image" Target="../media/image85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4.jpeg"/><Relationship Id="rId5" Type="http://schemas.openxmlformats.org/officeDocument/2006/relationships/image" Target="../media/image83.jpeg"/><Relationship Id="rId4" Type="http://schemas.openxmlformats.org/officeDocument/2006/relationships/image" Target="../media/image82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9.png"/><Relationship Id="rId5" Type="http://schemas.openxmlformats.org/officeDocument/2006/relationships/image" Target="../media/image88.jpeg"/><Relationship Id="rId4" Type="http://schemas.openxmlformats.org/officeDocument/2006/relationships/image" Target="../media/image7.gi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93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gif"/><Relationship Id="rId5" Type="http://schemas.openxmlformats.org/officeDocument/2006/relationships/image" Target="../media/image91.jpeg"/><Relationship Id="rId4" Type="http://schemas.openxmlformats.org/officeDocument/2006/relationships/image" Target="../media/image9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49.xml"/><Relationship Id="rId3" Type="http://schemas.openxmlformats.org/officeDocument/2006/relationships/image" Target="../media/image6.gif"/><Relationship Id="rId7" Type="http://schemas.openxmlformats.org/officeDocument/2006/relationships/slide" Target="slide8.xml"/><Relationship Id="rId12" Type="http://schemas.openxmlformats.org/officeDocument/2006/relationships/slide" Target="slide48.xml"/><Relationship Id="rId2" Type="http://schemas.openxmlformats.org/officeDocument/2006/relationships/notesSlide" Target="../notesSlides/notesSlide2.xml"/><Relationship Id="rId16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slide" Target="slide6.xml"/><Relationship Id="rId11" Type="http://schemas.openxmlformats.org/officeDocument/2006/relationships/slide" Target="slide44.xml"/><Relationship Id="rId5" Type="http://schemas.openxmlformats.org/officeDocument/2006/relationships/slide" Target="slide5.xml"/><Relationship Id="rId15" Type="http://schemas.openxmlformats.org/officeDocument/2006/relationships/slide" Target="slide65.xml"/><Relationship Id="rId10" Type="http://schemas.openxmlformats.org/officeDocument/2006/relationships/slide" Target="slide35.xml"/><Relationship Id="rId4" Type="http://schemas.openxmlformats.org/officeDocument/2006/relationships/slide" Target="slide3.xml"/><Relationship Id="rId9" Type="http://schemas.openxmlformats.org/officeDocument/2006/relationships/slide" Target="slide14.xml"/><Relationship Id="rId14" Type="http://schemas.openxmlformats.org/officeDocument/2006/relationships/slide" Target="slide6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gif"/><Relationship Id="rId5" Type="http://schemas.openxmlformats.org/officeDocument/2006/relationships/image" Target="../media/image95.gif"/><Relationship Id="rId4" Type="http://schemas.openxmlformats.org/officeDocument/2006/relationships/image" Target="../media/image94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7.jpeg"/><Relationship Id="rId4" Type="http://schemas.openxmlformats.org/officeDocument/2006/relationships/image" Target="../media/image96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10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gif"/><Relationship Id="rId5" Type="http://schemas.openxmlformats.org/officeDocument/2006/relationships/image" Target="../media/image99.jpeg"/><Relationship Id="rId4" Type="http://schemas.openxmlformats.org/officeDocument/2006/relationships/image" Target="../media/image98.jpe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9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gif"/><Relationship Id="rId5" Type="http://schemas.openxmlformats.org/officeDocument/2006/relationships/image" Target="../media/image102.jpeg"/><Relationship Id="rId4" Type="http://schemas.openxmlformats.org/officeDocument/2006/relationships/image" Target="../media/image101.gif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jpeg"/><Relationship Id="rId3" Type="http://schemas.openxmlformats.org/officeDocument/2006/relationships/image" Target="../media/image7.gif"/><Relationship Id="rId7" Type="http://schemas.openxmlformats.org/officeDocument/2006/relationships/image" Target="../media/image4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gif"/><Relationship Id="rId5" Type="http://schemas.openxmlformats.org/officeDocument/2006/relationships/image" Target="../media/image105.png"/><Relationship Id="rId4" Type="http://schemas.openxmlformats.org/officeDocument/2006/relationships/image" Target="../media/image10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0.jpeg"/><Relationship Id="rId5" Type="http://schemas.openxmlformats.org/officeDocument/2006/relationships/image" Target="../media/image109.jpeg"/><Relationship Id="rId4" Type="http://schemas.openxmlformats.org/officeDocument/2006/relationships/image" Target="../media/image108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jpeg"/><Relationship Id="rId2" Type="http://schemas.openxmlformats.org/officeDocument/2006/relationships/image" Target="../media/image111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5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4.jpeg"/><Relationship Id="rId4" Type="http://schemas.openxmlformats.org/officeDocument/2006/relationships/image" Target="../media/image113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7" Type="http://schemas.openxmlformats.org/officeDocument/2006/relationships/image" Target="../media/image119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8.png"/><Relationship Id="rId5" Type="http://schemas.openxmlformats.org/officeDocument/2006/relationships/slide" Target="slide4.xml"/><Relationship Id="rId4" Type="http://schemas.openxmlformats.org/officeDocument/2006/relationships/image" Target="../media/image11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4.gif"/><Relationship Id="rId4" Type="http://schemas.openxmlformats.org/officeDocument/2006/relationships/image" Target="../media/image8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image" Target="../media/image122.pn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gif"/><Relationship Id="rId5" Type="http://schemas.openxmlformats.org/officeDocument/2006/relationships/image" Target="../media/image121.jpeg"/><Relationship Id="rId4" Type="http://schemas.openxmlformats.org/officeDocument/2006/relationships/image" Target="../media/image120.jpe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123.jpe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25.jpe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image" Target="../media/image12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9.gif"/><Relationship Id="rId5" Type="http://schemas.openxmlformats.org/officeDocument/2006/relationships/slide" Target="slide5.xml"/><Relationship Id="rId4" Type="http://schemas.openxmlformats.org/officeDocument/2006/relationships/image" Target="../media/image7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jpe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1.jpeg"/><Relationship Id="rId4" Type="http://schemas.openxmlformats.org/officeDocument/2006/relationships/slide" Target="slide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33.gif"/><Relationship Id="rId7" Type="http://schemas.openxmlformats.org/officeDocument/2006/relationships/slide" Target="slide4.xml"/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jpeg"/><Relationship Id="rId5" Type="http://schemas.openxmlformats.org/officeDocument/2006/relationships/image" Target="../media/image135.jpeg"/><Relationship Id="rId4" Type="http://schemas.openxmlformats.org/officeDocument/2006/relationships/image" Target="../media/image134.jpeg"/></Relationships>
</file>

<file path=ppt/slides/_rels/slide5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gif"/><Relationship Id="rId3" Type="http://schemas.openxmlformats.org/officeDocument/2006/relationships/image" Target="../media/image133.gif"/><Relationship Id="rId7" Type="http://schemas.openxmlformats.org/officeDocument/2006/relationships/slide" Target="slide4.xml"/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9.gif"/><Relationship Id="rId5" Type="http://schemas.openxmlformats.org/officeDocument/2006/relationships/image" Target="../media/image138.jpeg"/><Relationship Id="rId4" Type="http://schemas.openxmlformats.org/officeDocument/2006/relationships/image" Target="../media/image137.jpeg"/><Relationship Id="rId9" Type="http://schemas.openxmlformats.org/officeDocument/2006/relationships/image" Target="../media/image14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gif"/><Relationship Id="rId7" Type="http://schemas.openxmlformats.org/officeDocument/2006/relationships/image" Target="../media/image7.gif"/><Relationship Id="rId2" Type="http://schemas.openxmlformats.org/officeDocument/2006/relationships/image" Target="../media/image132.gif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42.png"/><Relationship Id="rId4" Type="http://schemas.openxmlformats.org/officeDocument/2006/relationships/image" Target="../media/image14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3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slide" Target="slide4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5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6.png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7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8.gif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8.gif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49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slide" Target="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slide" Target="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WordArt 7"/>
          <p:cNvSpPr>
            <a:spLocks noChangeArrowheads="1" noChangeShapeType="1" noTextEdit="1"/>
          </p:cNvSpPr>
          <p:nvPr/>
        </p:nvSpPr>
        <p:spPr bwMode="auto">
          <a:xfrm>
            <a:off x="1643042" y="2214554"/>
            <a:ext cx="6572296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80000"/>
              </a:lnSpc>
            </a:pPr>
            <a:endParaRPr lang="ru-RU" sz="3600" b="1" kern="10" dirty="0">
              <a:ln w="28575">
                <a:solidFill>
                  <a:sysClr val="windowText" lastClr="000000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357126" y="0"/>
            <a:ext cx="8786874" cy="72276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«Новороссийский колледж строительства и экономики»  </a:t>
            </a:r>
            <a:r>
              <a:rPr lang="ru-RU" sz="2000" b="1" dirty="0" smtClean="0">
                <a:ln w="1905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(ГАПОУ КК «НКСЭ»)</a:t>
            </a:r>
            <a:endParaRPr lang="ru-RU" sz="2000" b="1" dirty="0" smtClean="0">
              <a:ln w="1905">
                <a:solidFill>
                  <a:sysClr val="windowText" lastClr="000000"/>
                </a:solidFill>
              </a:ln>
              <a:solidFill>
                <a:srgbClr val="FFC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22" name="Text Box 10"/>
          <p:cNvSpPr txBox="1">
            <a:spLocks noChangeArrowheads="1"/>
          </p:cNvSpPr>
          <p:nvPr/>
        </p:nvSpPr>
        <p:spPr bwMode="auto">
          <a:xfrm>
            <a:off x="0" y="5857892"/>
            <a:ext cx="9144000" cy="7725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  <a:spcBef>
                <a:spcPts val="0"/>
              </a:spcBef>
              <a:defRPr/>
            </a:pPr>
            <a:r>
              <a:rPr lang="ru-RU" sz="26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Материал подготовлен </a:t>
            </a:r>
            <a:r>
              <a:rPr lang="ru-RU" sz="26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cs typeface="Arial" pitchFamily="34" charset="0"/>
              </a:rPr>
              <a:t>кандидатом технических наук Кузьминой Ириной Викторовной </a:t>
            </a:r>
            <a:endParaRPr lang="ru-RU" sz="26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2" descr="Новости Белгорода - Ежедневная лента новостей о событиях в Белгороде и области. Белгородские новости: политика, экономика, куль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94925"/>
            <a:ext cx="3857652" cy="2462267"/>
          </a:xfrm>
          <a:prstGeom prst="rect">
            <a:avLst/>
          </a:prstGeom>
          <a:noFill/>
        </p:spPr>
      </p:pic>
      <p:pic>
        <p:nvPicPr>
          <p:cNvPr id="11" name="Picture 21" descr="химик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4133502"/>
            <a:ext cx="914400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539552" y="1556792"/>
            <a:ext cx="7920880" cy="155734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70000"/>
              </a:lnSpc>
            </a:pPr>
            <a:r>
              <a:rPr lang="ru-RU" sz="3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Тема «</a:t>
            </a: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Знакомство с химической лабораторией</a:t>
            </a:r>
            <a:r>
              <a:rPr lang="ru-RU" sz="38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»</a:t>
            </a:r>
          </a:p>
          <a:p>
            <a:pPr algn="ctr">
              <a:lnSpc>
                <a:spcPct val="70000"/>
              </a:lnSpc>
            </a:pPr>
            <a:r>
              <a:rPr lang="ru-RU" sz="30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9D2349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(правила поведения, техника безопасности, химическая посуда)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2483768" y="5436513"/>
            <a:ext cx="3888432" cy="58477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2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2021 г.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49622" y="692696"/>
            <a:ext cx="8786874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>
              <a:lnSpc>
                <a:spcPct val="75000"/>
              </a:lnSpc>
            </a:pPr>
            <a:r>
              <a:rPr lang="ru-RU" sz="3600" b="1" dirty="0" smtClean="0">
                <a:ln w="11430">
                  <a:solidFill>
                    <a:sysClr val="windowText" lastClr="000000"/>
                  </a:solidFill>
                </a:ln>
                <a:solidFill>
                  <a:srgbClr val="FF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</a:rPr>
              <a:t>Дисциплины: «Химия» и «Естествознание – Химия»</a:t>
            </a:r>
          </a:p>
        </p:txBody>
      </p:sp>
      <p:sp>
        <p:nvSpPr>
          <p:cNvPr id="15" name="Управляющая кнопка: домой 14">
            <a:hlinkClick r:id="rId5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084650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6" name="Picture 2" descr="D:\23.05.13-домашние документы\Виртуальные лекции 28.07.11\Химия\Хим. лаборатория\kab-chem20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786190"/>
            <a:ext cx="4812628" cy="307181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4214810" y="4071942"/>
            <a:ext cx="4786346" cy="119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>
              <a:lnSpc>
                <a:spcPct val="85000"/>
              </a:lnSpc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Общее</a:t>
            </a:r>
            <a:r>
              <a:rPr lang="ru-RU" sz="2800" b="1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800" b="1" u="sng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 все века</a:t>
            </a:r>
            <a:r>
              <a:rPr lang="ru-RU" sz="2800" b="1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– главное в химической лаборатории – посуда. </a:t>
            </a:r>
            <a:r>
              <a:rPr lang="ru-RU" sz="2800" b="1" u="sng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800" dirty="0"/>
          </a:p>
        </p:txBody>
      </p:sp>
      <p:pic>
        <p:nvPicPr>
          <p:cNvPr id="10" name="Picture 1" descr="D:\23.05.13-домашние документы\Виртуальные лекции 28.07.11\Химия\Хим. лаборатория\посуда алхимиков\Химия_Картинка_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42908" y="214290"/>
            <a:ext cx="4709192" cy="3643338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  <a:sp3d>
            <a:bevelT prst="angle"/>
          </a:sp3d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214290"/>
            <a:ext cx="4714875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perspectiveHeroicExtremeLeftFacing"/>
            <a:lightRig rig="threePt" dir="t"/>
          </a:scene3d>
          <a:sp3d>
            <a:bevelT prst="angle"/>
          </a:sp3d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01" name="Picture 1" descr="Ris_6_Tools_290_458_72_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71802" y="71414"/>
            <a:ext cx="2762250" cy="4362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285720" y="4214818"/>
            <a:ext cx="8429684" cy="24729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Алхимические инструменты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: (по алфавиту) сосуд, мензурка, кривой выпуск,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капсуль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сплавниковый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фильтр с выпуском, капельница или пипетка, кривой слив, закрытый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омыватель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, фильтр газа,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отсеивалка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, сборник,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сжигатель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 с большим </a:t>
            </a:r>
            <a:r>
              <a:rPr lang="ru-RU" sz="2600" b="1" dirty="0" err="1" smtClean="0">
                <a:latin typeface="Arial" pitchFamily="34" charset="0"/>
                <a:cs typeface="Arial" pitchFamily="34" charset="0"/>
              </a:rPr>
              <a:t>выхлоповником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, сито или фильтр, форматор с малым сливом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6628" name="Picture 4" descr="2012 работы ломоносова в области хими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81090" y="1321578"/>
            <a:ext cx="6048364" cy="453627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7" name="Прямоугольник 6"/>
          <p:cNvSpPr/>
          <p:nvPr/>
        </p:nvSpPr>
        <p:spPr>
          <a:xfrm>
            <a:off x="285720" y="5857892"/>
            <a:ext cx="7072362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Фрагмент химической лаборатории Михаила Васильевича Ломоносова </a:t>
            </a:r>
            <a:endParaRPr lang="ru-RU" sz="2600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9" name="Picture 5" descr="D:\23.05.13-домашние документы\Виртуальные лекции 28.07.11\Химия\Основные законы\Ломоносов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1"/>
            <a:ext cx="1142976" cy="156016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26631" name="Picture 7" descr="Научно-исследовательская конференция школьников общеобразовательных учреждений Спировского района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93699" y="0"/>
            <a:ext cx="2678895" cy="2143116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2050" name="Picture 2" descr="ce454a&amp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674692"/>
            <a:ext cx="6286512" cy="51833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 descr="24207-1_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-24"/>
            <a:ext cx="3428992" cy="29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4643438" y="6380321"/>
            <a:ext cx="2900089" cy="4062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5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Музей в Мюнхене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214414" y="21379"/>
            <a:ext cx="728664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Химическая посуда в учебной лаборатории</a:t>
            </a:r>
            <a:endParaRPr lang="ru-RU" sz="3600" b="1" dirty="0" smtClean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1071546"/>
            <a:ext cx="8715436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3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Подробнее остановимся на химической посуде, с которой Вы будите работать </a:t>
            </a:r>
            <a:r>
              <a:rPr lang="ru-RU" sz="3100" b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в лаборатории</a:t>
            </a:r>
            <a:r>
              <a:rPr lang="ru-RU" sz="31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31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98306" name="Picture 2" descr="Лабораторное оборудование :.: Оборудование :.: Раздел 420 :.: Товары :.: InfoCompany.bi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395086"/>
            <a:ext cx="5286380" cy="3462913"/>
          </a:xfrm>
          <a:prstGeom prst="rect">
            <a:avLst/>
          </a:prstGeom>
          <a:noFill/>
        </p:spPr>
      </p:pic>
      <p:pic>
        <p:nvPicPr>
          <p:cNvPr id="10" name="Picture 6" descr="uchmarket.ru - наглядные пособия: Лоток с лабораторной посудой и принадлежностям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2428868"/>
            <a:ext cx="4396186" cy="271464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1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179296" y="285728"/>
            <a:ext cx="8530861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4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Образцы химической посуды</a:t>
            </a:r>
            <a:endParaRPr lang="ru-RU" sz="4400" b="1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211285" y="1036081"/>
            <a:ext cx="228940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Стаканы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16" descr="Информационная статья про лабораторную посуду из стекла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34" y="2500306"/>
            <a:ext cx="3810000" cy="2990850"/>
          </a:xfrm>
          <a:prstGeom prst="rect">
            <a:avLst/>
          </a:prstGeom>
          <a:noFill/>
        </p:spPr>
      </p:pic>
      <p:pic>
        <p:nvPicPr>
          <p:cNvPr id="20" name="Picture 8" descr="Мензурки Центральный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7752" y="1857364"/>
            <a:ext cx="1232329" cy="2000236"/>
          </a:xfrm>
          <a:prstGeom prst="rect">
            <a:avLst/>
          </a:prstGeom>
          <a:noFill/>
        </p:spPr>
      </p:pic>
      <p:pic>
        <p:nvPicPr>
          <p:cNvPr id="21" name="Picture 14" descr="Стакан лабораторный в Ростове-на-Дону от компании ПРОМКОМПЛЕКТ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4214818"/>
            <a:ext cx="1809750" cy="2162176"/>
          </a:xfrm>
          <a:prstGeom prst="rect">
            <a:avLst/>
          </a:prstGeom>
          <a:noFill/>
        </p:spPr>
      </p:pic>
      <p:pic>
        <p:nvPicPr>
          <p:cNvPr id="22" name="Picture 10" descr="Стакан низкий со шкалой 500 мл ПП в Екатеринбурге от компании Метрология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29454" y="1714488"/>
            <a:ext cx="1905000" cy="19050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91880" y="260648"/>
            <a:ext cx="2171779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Колбы 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42" name="Picture 2" descr="D:\23.05.13-домашние документы\Лаб. раб YES\Виртуальные лабораторные YES\Анимашки и картинки\Химия\Посуда\колбы\629d85d9688df64c91c2bf5760c686d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3857628"/>
            <a:ext cx="1552575" cy="1552575"/>
          </a:xfrm>
          <a:prstGeom prst="rect">
            <a:avLst/>
          </a:prstGeom>
          <a:noFill/>
        </p:spPr>
      </p:pic>
      <p:pic>
        <p:nvPicPr>
          <p:cNvPr id="61444" name="Picture 4" descr="Лабораторная посуда Фотография, картинки, изображения и сток-фотография без роялти. Image 8173370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428868"/>
            <a:ext cx="2643206" cy="2202673"/>
          </a:xfrm>
          <a:prstGeom prst="rect">
            <a:avLst/>
          </a:prstGeom>
          <a:noFill/>
        </p:spPr>
      </p:pic>
      <p:pic>
        <p:nvPicPr>
          <p:cNvPr id="61445" name="Picture 5" descr="D:\23.05.13-домашние документы\Лаб. раб YES\Виртуальные лабораторные YES\Анимашки и картинки\Химия\Посуда\колбы\668795i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1571612"/>
            <a:ext cx="2397124" cy="2061526"/>
          </a:xfrm>
          <a:prstGeom prst="rect">
            <a:avLst/>
          </a:prstGeom>
          <a:noFill/>
        </p:spPr>
      </p:pic>
      <p:sp>
        <p:nvSpPr>
          <p:cNvPr id="23" name="Прямоугольник 22"/>
          <p:cNvSpPr/>
          <p:nvPr/>
        </p:nvSpPr>
        <p:spPr>
          <a:xfrm>
            <a:off x="428596" y="3571876"/>
            <a:ext cx="2129687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4B5834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Конические </a:t>
            </a:r>
            <a:endParaRPr lang="ru-RU" sz="2500" dirty="0">
              <a:solidFill>
                <a:srgbClr val="4B5834"/>
              </a:solidFill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5572132" y="5429264"/>
            <a:ext cx="259410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Круглодонные</a:t>
            </a:r>
            <a:r>
              <a:rPr lang="ru-RU" sz="25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sz="2500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928926" y="4714884"/>
            <a:ext cx="2548198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5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Плоскодонная</a:t>
            </a:r>
            <a:r>
              <a:rPr lang="ru-RU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lang="ru-RU" dirty="0"/>
          </a:p>
        </p:txBody>
      </p:sp>
      <p:cxnSp>
        <p:nvCxnSpPr>
          <p:cNvPr id="27" name="Прямая со стрелкой 26"/>
          <p:cNvCxnSpPr/>
          <p:nvPr/>
        </p:nvCxnSpPr>
        <p:spPr>
          <a:xfrm rot="5400000" flipH="1" flipV="1">
            <a:off x="4606925" y="4607727"/>
            <a:ext cx="500860" cy="794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707904" y="229173"/>
            <a:ext cx="2574744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Пробирки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2466" name="Picture 2" descr="Стеклянная посуда 2 - Лабораторная посуда - Каталог товаров - Описание товаров - ООО &quot;НордЛаб&quot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282" y="1000108"/>
            <a:ext cx="2428892" cy="2775877"/>
          </a:xfrm>
          <a:prstGeom prst="rect">
            <a:avLst/>
          </a:prstGeom>
          <a:noFill/>
        </p:spPr>
      </p:pic>
      <p:pic>
        <p:nvPicPr>
          <p:cNvPr id="62468" name="Picture 4" descr="Стеклянная посуда 2 - Лабораторная посуда - Каталог товаров - Описание товаров - ООО &quot;НордЛаб&quot;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44" y="3857627"/>
            <a:ext cx="2500330" cy="2857521"/>
          </a:xfrm>
          <a:prstGeom prst="rect">
            <a:avLst/>
          </a:prstGeom>
          <a:noFill/>
        </p:spPr>
      </p:pic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14612" y="1643050"/>
            <a:ext cx="1885950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6373" name="Picture 5" descr="http://chemistry-chemists.com/N6_2011/U7/Probirk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500174"/>
            <a:ext cx="3810000" cy="2638426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3643306" y="5929330"/>
            <a:ext cx="3786215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Пробирка 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Вюрца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ru-RU" sz="2400" b="1" dirty="0" err="1" smtClean="0">
                <a:latin typeface="Arial" pitchFamily="34" charset="0"/>
                <a:cs typeface="Arial" pitchFamily="34" charset="0"/>
              </a:rPr>
              <a:t>пробирка</a:t>
            </a: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 с отводом)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86374" name="Picture 6" descr="D:\23.05.13-домашние документы\Виртуальные лекции 28.07.11\Химия\Хим. лаборатория\хим. посуда\пробирки\Пробирка Вюрца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214942" y="4071942"/>
            <a:ext cx="701337" cy="1833562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899592" y="332656"/>
            <a:ext cx="7913898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Склянки и банки (для реактивов)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Picture 6" descr="Банка узкогорлая с притертой пробкой 500 мл (темная)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14414" y="1857364"/>
            <a:ext cx="1428760" cy="1428760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14810" y="1857364"/>
            <a:ext cx="2643206" cy="1847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76" y="5572140"/>
            <a:ext cx="1142976" cy="1214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" name="Прямоугольник 18"/>
          <p:cNvSpPr/>
          <p:nvPr/>
        </p:nvSpPr>
        <p:spPr>
          <a:xfrm>
            <a:off x="1357290" y="6143644"/>
            <a:ext cx="6072230" cy="772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85000"/>
              </a:lnSpc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Положение пробки при пользовании реактивами</a:t>
            </a:r>
            <a:endParaRPr lang="ru-RU" sz="25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1" name="Прямая со стрелкой 20"/>
          <p:cNvCxnSpPr>
            <a:endCxn id="10" idx="0"/>
          </p:cNvCxnSpPr>
          <p:nvPr/>
        </p:nvCxnSpPr>
        <p:spPr>
          <a:xfrm flipH="1">
            <a:off x="1928794" y="764704"/>
            <a:ext cx="408678" cy="1092660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>
            <a:off x="3995936" y="764704"/>
            <a:ext cx="648072" cy="115212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3995936" y="764704"/>
            <a:ext cx="2520280" cy="1080120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Прямоугольник 28"/>
          <p:cNvSpPr/>
          <p:nvPr/>
        </p:nvSpPr>
        <p:spPr>
          <a:xfrm>
            <a:off x="71438" y="3643314"/>
            <a:ext cx="8929718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Для проведения опытов вы будете использовать разные вещества –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реактивы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Твёрдые реактивы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хранят </a:t>
            </a: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в банках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с крышками или пробками, а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растворы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– </a:t>
            </a:r>
            <a:r>
              <a:rPr lang="ru-RU" sz="2800" b="1" u="sng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закрытых </a:t>
            </a:r>
            <a:r>
              <a:rPr lang="ru-RU" sz="28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склянках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>
            <a:off x="1214414" y="6500834"/>
            <a:ext cx="3071834" cy="0"/>
          </a:xfrm>
          <a:prstGeom prst="line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>
            <a:off x="2339752" y="764704"/>
            <a:ext cx="3168352" cy="122413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62"/>
            <a:ext cx="9144000" cy="64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32391"/>
            <a:ext cx="857256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Сделаем запись в тетради.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343301"/>
            <a:ext cx="4968552" cy="3605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532712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827584" y="1628800"/>
            <a:ext cx="5688632" cy="5760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899592" y="1628800"/>
            <a:ext cx="56192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Образцы химической посуды:</a:t>
            </a:r>
            <a:endParaRPr lang="ru-RU" sz="28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23.05.13-домашние документы\Мое фото 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261" y="214290"/>
            <a:ext cx="1956847" cy="2876550"/>
          </a:xfrm>
          <a:prstGeom prst="rect">
            <a:avLst/>
          </a:prstGeom>
          <a:noFill/>
        </p:spPr>
      </p:pic>
      <p:sp>
        <p:nvSpPr>
          <p:cNvPr id="6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домой 7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2285984" y="283862"/>
            <a:ext cx="6657975" cy="4696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32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Я, Кузьмина Ирина Викторовна, кандидат технических наук с большим опытом преподавания в высшей школе, НКСЭ и на подготовительных курсах. Много знаю, люблю свой предмет, обобщила полезную для Вас информацию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 дисциплинам 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«Химия» 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</a:t>
            </a: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«Естествознание»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.</a:t>
            </a:r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sz="3200" b="1" kern="10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2195736" y="404664"/>
            <a:ext cx="49026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Посуда из фарфора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4" descr="Медицинское оборудование и материалы в Кирове, Вятка Мед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0384" y="2243152"/>
            <a:ext cx="2042856" cy="2328856"/>
          </a:xfrm>
          <a:prstGeom prst="rect">
            <a:avLst/>
          </a:prstGeom>
          <a:noFill/>
        </p:spPr>
      </p:pic>
      <p:pic>
        <p:nvPicPr>
          <p:cNvPr id="12" name="Picture 2" descr="Для лаборатории и дома - пипетки, колба мерная, пробирка, спиртовка"/>
          <p:cNvPicPr>
            <a:picLocks noChangeAspect="1" noChangeArrowheads="1"/>
          </p:cNvPicPr>
          <p:nvPr/>
        </p:nvPicPr>
        <p:blipFill>
          <a:blip r:embed="rId4" cstate="print"/>
          <a:srcRect t="9392" b="11030"/>
          <a:stretch>
            <a:fillRect/>
          </a:stretch>
        </p:blipFill>
        <p:spPr bwMode="auto">
          <a:xfrm>
            <a:off x="142844" y="1484784"/>
            <a:ext cx="1357322" cy="1080120"/>
          </a:xfrm>
          <a:prstGeom prst="rect">
            <a:avLst/>
          </a:prstGeom>
          <a:noFill/>
        </p:spPr>
      </p:pic>
      <p:pic>
        <p:nvPicPr>
          <p:cNvPr id="65538" name="Picture 2" descr="D:\23.05.13-домашние документы\Лаб. раб YES\Виртуальные лабораторные YES\Анимашки и картинки\Химия\Посуда\104751_w640_h640_pictur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81422" y="1571612"/>
            <a:ext cx="5262578" cy="4802102"/>
          </a:xfrm>
          <a:prstGeom prst="rect">
            <a:avLst/>
          </a:prstGeom>
          <a:noFill/>
        </p:spPr>
      </p:pic>
      <p:sp>
        <p:nvSpPr>
          <p:cNvPr id="19" name="Управляющая кнопка: далее 18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Управляющая кнопка: домой 20">
            <a:hlinkClick r:id="rId6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2428860" y="5715016"/>
            <a:ext cx="1357322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Тигли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0" y="4572008"/>
            <a:ext cx="3357554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Ступки с пестиками 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-142908" y="5072074"/>
            <a:ext cx="4214810" cy="40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Чашка для выпаривания </a:t>
            </a:r>
          </a:p>
        </p:txBody>
      </p:sp>
      <p:cxnSp>
        <p:nvCxnSpPr>
          <p:cNvPr id="23" name="Прямая со стрелкой 22"/>
          <p:cNvCxnSpPr/>
          <p:nvPr/>
        </p:nvCxnSpPr>
        <p:spPr>
          <a:xfrm flipV="1">
            <a:off x="3143240" y="4143380"/>
            <a:ext cx="1428760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V="1">
            <a:off x="3571868" y="4929198"/>
            <a:ext cx="1143008" cy="10001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0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C:\Users\ikuzmina\Desktop\Неорганич. химия\Химия-картинки\Посуда\830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736018"/>
            <a:ext cx="7560840" cy="5573302"/>
          </a:xfrm>
          <a:prstGeom prst="rect">
            <a:avLst/>
          </a:prstGeom>
          <a:noFill/>
        </p:spPr>
      </p:pic>
      <p:sp>
        <p:nvSpPr>
          <p:cNvPr id="22" name="Управляющая кнопка: далее 2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Управляющая кнопка: домой 25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Прямоугольник 26"/>
          <p:cNvSpPr/>
          <p:nvPr/>
        </p:nvSpPr>
        <p:spPr>
          <a:xfrm>
            <a:off x="2123728" y="260648"/>
            <a:ext cx="4902689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Посуда из фарфора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4290"/>
            <a:ext cx="9144000" cy="64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Управляющая кнопка: далее 7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532712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357158" y="32391"/>
            <a:ext cx="857256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Сделаем запись в тетради.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1" y="2060848"/>
            <a:ext cx="5891061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813981" y="1556792"/>
            <a:ext cx="3614003" cy="4324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Посуда из фарфора: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9792" y="260648"/>
            <a:ext cx="5467897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51520" y="4062551"/>
            <a:ext cx="864096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Прибор (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аппарат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) </a:t>
            </a:r>
            <a:r>
              <a:rPr lang="ru-RU" sz="2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Киппа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1, 2, 3 – шарообразные резервуары;  4 – тубус с пробкой и стеклянной трубкой; 5 – кран;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6 – пробка;  7 – предохранительная склянка;   8, 9– </a:t>
            </a:r>
            <a:r>
              <a:rPr lang="ru-RU" sz="2800" b="1" dirty="0" err="1" smtClean="0">
                <a:latin typeface="Arial" pitchFamily="34" charset="0"/>
                <a:cs typeface="Arial" pitchFamily="34" charset="0"/>
              </a:rPr>
              <a:t>промывалки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;   10 – приемник газа</a:t>
            </a:r>
            <a:endParaRPr 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Picture 2" descr="C:\Users\ikuzmina\Desktop\Неорганич. химия\Химия\Хим. лаборатория\хим. посуда\Склянка тищенко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8304" y="188640"/>
            <a:ext cx="1512168" cy="1296144"/>
          </a:xfrm>
          <a:prstGeom prst="rect">
            <a:avLst/>
          </a:prstGeom>
          <a:noFill/>
        </p:spPr>
      </p:pic>
      <p:pic>
        <p:nvPicPr>
          <p:cNvPr id="12" name="Picture 2" descr="C:\Users\ikuzmina\Desktop\Неорганич. химия\Химия\Хим. лаборатория\хим. посуда\Kipp's_apparatus-1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9552" y="260648"/>
            <a:ext cx="1872208" cy="35397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373369"/>
            <a:ext cx="5292080" cy="3484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116632"/>
            <a:ext cx="8784976" cy="32162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spcBef>
                <a:spcPct val="0"/>
              </a:spcBef>
              <a:spcAft>
                <a:spcPct val="0"/>
              </a:spcAft>
              <a:tabLst>
                <a:tab pos="6119813" algn="l"/>
              </a:tabLst>
            </a:pP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Аппарат </a:t>
            </a:r>
            <a:r>
              <a:rPr lang="ru-RU" sz="29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Киппа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состоит из трех резервуаров (рис. 7). Верхний резервуар (7) является шарообразной воронкой с длинным сужающимся концом. Резервуар (7) вставлен в средний резервуар (2) на шлифе. Над верхним резервуаром устанавливается предохранительная склянка (7). </a:t>
            </a:r>
            <a:endParaRPr lang="ru-RU" sz="29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C:\Users\ikuzmina\Desktop\Неорганич. химия\Химия\Хим. лаборатория\хим. посуда\Kipp's_apparatus-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36096" y="3318242"/>
            <a:ext cx="1872208" cy="353975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0783"/>
            <a:ext cx="5220072" cy="343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116632"/>
            <a:ext cx="8784976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19813" algn="l"/>
              </a:tabLst>
            </a:pPr>
            <a:r>
              <a:rPr lang="ru-RU" sz="2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Кусочки твердого вещества загружают в средний резервуар через тубус (4). После этого тубус закрывают пробкой, в которую вставлена стеклянная трубка с краном (5) для выхода и регулирования потока получаемого газа. При открытом кране жидкость проходит в нижний резервуар (3), а из него в средний (2).</a:t>
            </a:r>
            <a:endParaRPr lang="ru-RU" sz="29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 descr="C:\Users\ikuzmina\Desktop\Неорганич. химия\Химия\Хим. лаборатория\хим. посуда\1kipp_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3429000"/>
            <a:ext cx="2729339" cy="3356992"/>
          </a:xfrm>
          <a:prstGeom prst="rect">
            <a:avLst/>
          </a:prstGeom>
          <a:noFill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3969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2804395"/>
            <a:ext cx="6156176" cy="4053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79512" y="116632"/>
            <a:ext cx="8784976" cy="23237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119813" algn="l"/>
              </a:tabLst>
            </a:pPr>
            <a:r>
              <a:rPr lang="ru-RU" sz="29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Нижний резервуар также имеет пробку (6), через которую сливают отработанную жидкость. Выделяющийся газ при необходимости пропускают через промывные склянки (8, 9) и собирают в приемник (10).</a:t>
            </a:r>
            <a:endParaRPr lang="ru-RU" sz="29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ikuzmina\Desktop\Неорганич. химия\Химия-картинки\Реакции\анимашки\kip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780928"/>
            <a:ext cx="2247900" cy="18859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Прямоугольник 14"/>
          <p:cNvSpPr/>
          <p:nvPr/>
        </p:nvSpPr>
        <p:spPr>
          <a:xfrm>
            <a:off x="179512" y="116632"/>
            <a:ext cx="8784976" cy="115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>
              <a:lnSpc>
                <a:spcPct val="85000"/>
              </a:lnSpc>
            </a:pPr>
            <a:r>
              <a:rPr lang="ru-RU" sz="2700" b="1" u="sng" dirty="0" smtClean="0">
                <a:latin typeface="Arial" pitchFamily="34" charset="0"/>
                <a:cs typeface="Arial" pitchFamily="34" charset="0"/>
              </a:rPr>
              <a:t>Для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точного измерения объема </a:t>
            </a:r>
            <a:r>
              <a:rPr lang="ru-RU" sz="2700" b="1" u="sng" dirty="0" smtClean="0">
                <a:latin typeface="Arial" pitchFamily="34" charset="0"/>
                <a:cs typeface="Arial" pitchFamily="34" charset="0"/>
              </a:rPr>
              <a:t>служат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мерные колбы, цилиндры, стаканы, мерные пипетки и бюретки.</a:t>
            </a:r>
            <a:endParaRPr lang="ru-RU" sz="27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01" name="Picture 5" descr="C:\Users\ikuzmina\Desktop\Неорганич. химия\Химия\Хим. лаборатория\хим. посуда\колбы\-upload_files-images-doska-32_4291_8dd041b7305ef6a2675a3fb7d3737c09.jpg"/>
          <p:cNvPicPr>
            <a:picLocks noChangeAspect="1" noChangeArrowheads="1"/>
          </p:cNvPicPr>
          <p:nvPr/>
        </p:nvPicPr>
        <p:blipFill>
          <a:blip r:embed="rId3" cstate="print"/>
          <a:srcRect l="28980" r="33221"/>
          <a:stretch>
            <a:fillRect/>
          </a:stretch>
        </p:blipFill>
        <p:spPr bwMode="auto">
          <a:xfrm>
            <a:off x="251520" y="4869160"/>
            <a:ext cx="1133323" cy="198884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4" name="Рисунок 23" descr="Мерные колбы "/>
          <p:cNvPicPr/>
          <p:nvPr/>
        </p:nvPicPr>
        <p:blipFill>
          <a:blip r:embed="rId4" cstate="print"/>
          <a:srcRect t="7073" b="7073"/>
          <a:stretch>
            <a:fillRect/>
          </a:stretch>
        </p:blipFill>
        <p:spPr bwMode="auto">
          <a:xfrm>
            <a:off x="395536" y="1268760"/>
            <a:ext cx="4863811" cy="3024336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111" name="Picture 15" descr="C:\Users\ikuzmina\Desktop\Неорганич. химия\Химия-картинки\Посуда\12_27_1.jpg"/>
          <p:cNvPicPr>
            <a:picLocks noChangeAspect="1" noChangeArrowheads="1"/>
          </p:cNvPicPr>
          <p:nvPr/>
        </p:nvPicPr>
        <p:blipFill>
          <a:blip r:embed="rId5" cstate="print"/>
          <a:srcRect l="13460" r="10941" b="6312"/>
          <a:stretch>
            <a:fillRect/>
          </a:stretch>
        </p:blipFill>
        <p:spPr bwMode="auto">
          <a:xfrm>
            <a:off x="1619672" y="4797152"/>
            <a:ext cx="2448272" cy="2012607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7" name="Picture 2" descr="C:\Users\ikuzmina\Desktop\Неорганич. химия\Химия-картинки\Посуда\29_image_big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3968" y="4271814"/>
            <a:ext cx="3294504" cy="258618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8" name="Управляющая кнопка: далее 27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30" name="Управляющая кнопка: домой 29">
            <a:hlinkClick r:id="rId7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31" name="Picture 10"/>
          <p:cNvPicPr>
            <a:picLocks noChangeAspect="1" noChangeArrowheads="1"/>
          </p:cNvPicPr>
          <p:nvPr/>
        </p:nvPicPr>
        <p:blipFill>
          <a:blip r:embed="rId8" cstate="print"/>
          <a:srcRect r="24587"/>
          <a:stretch>
            <a:fillRect/>
          </a:stretch>
        </p:blipFill>
        <p:spPr bwMode="auto">
          <a:xfrm>
            <a:off x="5724128" y="980728"/>
            <a:ext cx="3119286" cy="350037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6370" name="Picture 2"/>
          <p:cNvPicPr>
            <a:picLocks noChangeAspect="1" noChangeArrowheads="1"/>
          </p:cNvPicPr>
          <p:nvPr/>
        </p:nvPicPr>
        <p:blipFill>
          <a:blip r:embed="rId4" cstate="print"/>
          <a:srcRect t="6586"/>
          <a:stretch>
            <a:fillRect/>
          </a:stretch>
        </p:blipFill>
        <p:spPr bwMode="auto">
          <a:xfrm>
            <a:off x="395536" y="404664"/>
            <a:ext cx="1254436" cy="556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179512" y="6021288"/>
            <a:ext cx="741682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Пипетки: а – Мора, б – градуированная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6" name="Рисунок 15" descr="Пипетки 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260648"/>
            <a:ext cx="5384800" cy="4119372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63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7" y="62626"/>
            <a:ext cx="1627381" cy="610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251520" y="6104909"/>
            <a:ext cx="648072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Бюретки с краном (г, </a:t>
            </a:r>
            <a:r>
              <a:rPr lang="ru-RU" sz="2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и зажимом (в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4107" name="Picture 11" descr="C:\Users\ikuzmina\Desktop\Неорганич. химия\Химия\Хим. лаборатория\хим. посуда\acidimetria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0"/>
            <a:ext cx="3810000" cy="5080000"/>
          </a:xfrm>
          <a:prstGeom prst="rect">
            <a:avLst/>
          </a:prstGeom>
          <a:noFill/>
        </p:spPr>
      </p:pic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 descr="Бюретка с автоматическим набором раствора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188640"/>
            <a:ext cx="134992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Прямоугольник 17"/>
          <p:cNvSpPr/>
          <p:nvPr/>
        </p:nvSpPr>
        <p:spPr>
          <a:xfrm>
            <a:off x="2123728" y="5373216"/>
            <a:ext cx="4572000" cy="7201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Бюретка с автоматическим набором раствора</a:t>
            </a:r>
            <a:endParaRPr lang="ru-RU" sz="2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Управляющая кнопка: домой 6">
            <a:hlinkClick r:id="rId2" action="ppaction://hlinksldjump" highlightClick="1"/>
          </p:cNvPr>
          <p:cNvSpPr/>
          <p:nvPr/>
        </p:nvSpPr>
        <p:spPr>
          <a:xfrm>
            <a:off x="1714480" y="1428736"/>
            <a:ext cx="720725" cy="720725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Блок-схема: процесс 8"/>
          <p:cNvSpPr>
            <a:spLocks noChangeArrowheads="1"/>
          </p:cNvSpPr>
          <p:nvPr/>
        </p:nvSpPr>
        <p:spPr bwMode="auto">
          <a:xfrm>
            <a:off x="2944813" y="1512888"/>
            <a:ext cx="5730875" cy="476250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Вернуться к содержанию</a:t>
            </a:r>
          </a:p>
        </p:txBody>
      </p:sp>
      <p:sp>
        <p:nvSpPr>
          <p:cNvPr id="11" name="Блок-схема: процесс 10"/>
          <p:cNvSpPr>
            <a:spLocks noChangeArrowheads="1"/>
          </p:cNvSpPr>
          <p:nvPr/>
        </p:nvSpPr>
        <p:spPr bwMode="auto">
          <a:xfrm>
            <a:off x="2944813" y="3789363"/>
            <a:ext cx="5730875" cy="8969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Для выхода из программы нажмите «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Esc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</a:t>
            </a:r>
            <a:r>
              <a:rPr lang="en-US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клавиатуре</a:t>
            </a:r>
          </a:p>
        </p:txBody>
      </p:sp>
      <p:sp>
        <p:nvSpPr>
          <p:cNvPr id="12" name="Блок-схема: процесс 11"/>
          <p:cNvSpPr>
            <a:spLocks noChangeArrowheads="1"/>
          </p:cNvSpPr>
          <p:nvPr/>
        </p:nvSpPr>
        <p:spPr bwMode="auto">
          <a:xfrm>
            <a:off x="2944813" y="2276475"/>
            <a:ext cx="5730875" cy="1223963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Переход к тому действию, о котором гласит надпись, выделенная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вишневым или желтым цветом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598" name="Прямоугольник 12"/>
          <p:cNvSpPr>
            <a:spLocks noChangeArrowheads="1"/>
          </p:cNvSpPr>
          <p:nvPr/>
        </p:nvSpPr>
        <p:spPr bwMode="auto">
          <a:xfrm>
            <a:off x="684213" y="2339471"/>
            <a:ext cx="2124075" cy="1089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Справочная таблица</a:t>
            </a:r>
          </a:p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Вернемся к опыту 2</a:t>
            </a:r>
            <a:endParaRPr lang="ru-RU" b="1" u="sng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428728" y="3786190"/>
            <a:ext cx="928694" cy="928694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</a:t>
            </a:r>
            <a:endParaRPr lang="ru-RU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Управляющая кнопка: назад 3">
            <a:hlinkClick r:id="" action="ppaction://noaction" highlightClick="1"/>
          </p:cNvPr>
          <p:cNvSpPr/>
          <p:nvPr/>
        </p:nvSpPr>
        <p:spPr>
          <a:xfrm>
            <a:off x="1357290" y="521495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Управляющая кнопка: далее 4">
            <a:hlinkClick r:id="" action="ppaction://noaction" highlightClick="1"/>
          </p:cNvPr>
          <p:cNvSpPr/>
          <p:nvPr/>
        </p:nvSpPr>
        <p:spPr>
          <a:xfrm>
            <a:off x="2071670" y="521495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Блок-схема: процесс 13"/>
          <p:cNvSpPr>
            <a:spLocks noChangeArrowheads="1"/>
          </p:cNvSpPr>
          <p:nvPr/>
        </p:nvSpPr>
        <p:spPr bwMode="auto">
          <a:xfrm>
            <a:off x="2944813" y="4941888"/>
            <a:ext cx="5730875" cy="935037"/>
          </a:xfrm>
          <a:prstGeom prst="flowChartProcess">
            <a:avLst/>
          </a:prstGeom>
          <a:solidFill>
            <a:srgbClr val="FFFF00"/>
          </a:solidFill>
          <a:ln w="19050" algn="ctr">
            <a:solidFill>
              <a:srgbClr val="4F7480"/>
            </a:solidFill>
            <a:miter lim="800000"/>
            <a:headEnd/>
            <a:tailEnd/>
          </a:ln>
        </p:spPr>
        <p:txBody>
          <a:bodyPr anchor="ctr"/>
          <a:lstStyle/>
          <a:p>
            <a:pPr algn="ctr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Кнопки для перемещения вперед и назад по </a:t>
            </a:r>
            <a:r>
              <a:rPr lang="ru-RU" sz="2500" b="1" dirty="0" smtClean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материалу занятий</a:t>
            </a:r>
            <a:endParaRPr lang="ru-RU" sz="2500" b="1" dirty="0">
              <a:ln w="1905">
                <a:solidFill>
                  <a:schemeClr val="tx1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94609" name="WordArt 17"/>
          <p:cNvSpPr>
            <a:spLocks noChangeArrowheads="1" noChangeShapeType="1" noTextEdit="1"/>
          </p:cNvSpPr>
          <p:nvPr/>
        </p:nvSpPr>
        <p:spPr bwMode="auto">
          <a:xfrm>
            <a:off x="1403648" y="260648"/>
            <a:ext cx="6713537" cy="9334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Инструкция по использованию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kern="10" dirty="0">
                <a:ln w="1905">
                  <a:solidFill>
                    <a:schemeClr val="tx1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Impact"/>
              </a:rPr>
              <a:t> интерфейса</a:t>
            </a:r>
          </a:p>
        </p:txBody>
      </p:sp>
      <p:sp>
        <p:nvSpPr>
          <p:cNvPr id="1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0" name="Управляющая кнопка: домой 1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188640"/>
            <a:ext cx="1512168" cy="5670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72008" y="5877272"/>
            <a:ext cx="33478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Бюретки с краном (г, </a:t>
            </a:r>
            <a:r>
              <a:rPr lang="ru-RU" sz="2600" b="1" dirty="0" err="1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д</a:t>
            </a: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) и зажимом (в</a:t>
            </a:r>
            <a:r>
              <a:rPr lang="ru-RU" sz="2600" b="1" dirty="0" smtClean="0">
                <a:latin typeface="Arial" pitchFamily="34" charset="0"/>
                <a:cs typeface="Arial" pitchFamily="34" charset="0"/>
              </a:rPr>
              <a:t>)</a:t>
            </a:r>
          </a:p>
        </p:txBody>
      </p:sp>
      <p:pic>
        <p:nvPicPr>
          <p:cNvPr id="189441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260648"/>
            <a:ext cx="3168352" cy="35971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Прямоугольник 12"/>
          <p:cNvSpPr/>
          <p:nvPr/>
        </p:nvSpPr>
        <p:spPr>
          <a:xfrm>
            <a:off x="2483768" y="3933056"/>
            <a:ext cx="5135191" cy="11726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600" b="1" dirty="0" smtClean="0">
                <a:latin typeface="Arial" pitchFamily="34" charset="0"/>
                <a:ea typeface="Times New Roman"/>
                <a:cs typeface="Arial" pitchFamily="34" charset="0"/>
              </a:rPr>
              <a:t>Бескрановые бюретки: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а – со  стеклянной бусиной;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6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 – с зажимом</a:t>
            </a:r>
            <a:r>
              <a:rPr lang="ru-RU" sz="2600" b="1" dirty="0" smtClean="0">
                <a:latin typeface="Arial" pitchFamily="34" charset="0"/>
                <a:ea typeface="Times New Roman"/>
                <a:cs typeface="Arial" pitchFamily="34" charset="0"/>
              </a:rPr>
              <a:t>  </a:t>
            </a:r>
            <a:endParaRPr lang="ru-RU" sz="26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12" name="Рисунок 11" descr="Зажим Мора 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732240" y="476672"/>
            <a:ext cx="2065412" cy="1412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6732240" y="1988840"/>
            <a:ext cx="2230098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Зажим Мора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84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692696"/>
            <a:ext cx="4368485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683568" y="2852936"/>
            <a:ext cx="7632848" cy="1255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800" b="1" dirty="0" smtClean="0">
                <a:latin typeface="Arial" pitchFamily="34" charset="0"/>
                <a:ea typeface="Times New Roman"/>
                <a:cs typeface="Arial" pitchFamily="34" charset="0"/>
              </a:rPr>
              <a:t>Отсчет уровня жидкости по мениску: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800" b="1" dirty="0" smtClean="0">
                <a:latin typeface="Arial" pitchFamily="34" charset="0"/>
                <a:ea typeface="Times New Roman"/>
                <a:cs typeface="Arial" pitchFamily="34" charset="0"/>
              </a:rPr>
              <a:t> а –  жидкость смачивает стекло; </a:t>
            </a:r>
          </a:p>
          <a:p>
            <a:pPr marL="388620" indent="-457200" algn="ctr">
              <a:lnSpc>
                <a:spcPct val="90000"/>
              </a:lnSpc>
              <a:spcAft>
                <a:spcPts val="0"/>
              </a:spcAft>
            </a:pPr>
            <a:r>
              <a:rPr lang="ru-RU" sz="2800" b="1" dirty="0" smtClean="0">
                <a:latin typeface="Arial" pitchFamily="34" charset="0"/>
                <a:ea typeface="Times New Roman"/>
                <a:cs typeface="Arial" pitchFamily="34" charset="0"/>
              </a:rPr>
              <a:t>  б – жидкость не смачивает стекло</a:t>
            </a:r>
            <a:endParaRPr lang="ru-RU" sz="28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87393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3768" y="404664"/>
            <a:ext cx="3683964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11560" y="2420888"/>
            <a:ext cx="828092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Бюксы: </a:t>
            </a:r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с внутренним (а) и наружным (б) шлифом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122" name="Picture 2" descr="C:\Users\ikuzmina\Desktop\Неорганич. химия\Химия-картинки\Посуда\Buks_Shlif.gif"/>
          <p:cNvPicPr>
            <a:picLocks noChangeAspect="1" noChangeArrowheads="1"/>
          </p:cNvPicPr>
          <p:nvPr/>
        </p:nvPicPr>
        <p:blipFill>
          <a:blip r:embed="rId5" cstate="print"/>
          <a:srcRect l="13110" t="6048" r="12602" b="3233"/>
          <a:stretch>
            <a:fillRect/>
          </a:stretch>
        </p:blipFill>
        <p:spPr bwMode="auto">
          <a:xfrm>
            <a:off x="323528" y="3429000"/>
            <a:ext cx="1224136" cy="2160240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123" name="Picture 3" descr="C:\Users\ikuzmina\Desktop\Неорганич. химия\Химия-картинки\Посуда\5_schott_stakan_sb_20_0.jpg"/>
          <p:cNvPicPr>
            <a:picLocks noChangeAspect="1" noChangeArrowheads="1"/>
          </p:cNvPicPr>
          <p:nvPr/>
        </p:nvPicPr>
        <p:blipFill>
          <a:blip r:embed="rId6" cstate="print"/>
          <a:srcRect l="4641" t="28654" r="4641" b="5975"/>
          <a:stretch>
            <a:fillRect/>
          </a:stretch>
        </p:blipFill>
        <p:spPr bwMode="auto">
          <a:xfrm>
            <a:off x="1691680" y="4211706"/>
            <a:ext cx="3672408" cy="2646294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4" name="Прямоугольник 13"/>
          <p:cNvSpPr/>
          <p:nvPr/>
        </p:nvSpPr>
        <p:spPr>
          <a:xfrm>
            <a:off x="3419872" y="476672"/>
            <a:ext cx="216024" cy="18722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5" name="Picture 7" descr="C:\Users\ikuzmina\Desktop\Неорганич. химия\Химия-картинки\Посуда\prod-39819-4da4358c51fd5.jpg"/>
          <p:cNvPicPr>
            <a:picLocks noChangeAspect="1" noChangeArrowheads="1"/>
          </p:cNvPicPr>
          <p:nvPr/>
        </p:nvPicPr>
        <p:blipFill>
          <a:blip r:embed="rId7" cstate="print"/>
          <a:srcRect l="19760" r="27084"/>
          <a:stretch>
            <a:fillRect/>
          </a:stretch>
        </p:blipFill>
        <p:spPr bwMode="auto">
          <a:xfrm>
            <a:off x="2555776" y="388887"/>
            <a:ext cx="1080121" cy="2032001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5126" name="Picture 6" descr="C:\Users\ikuzmina\Desktop\Неорганич. химия\Химия-картинки\Посуда\шустера-500x500.jpg"/>
          <p:cNvPicPr>
            <a:picLocks noChangeAspect="1" noChangeArrowheads="1"/>
          </p:cNvPicPr>
          <p:nvPr/>
        </p:nvPicPr>
        <p:blipFill>
          <a:blip r:embed="rId4" cstate="print"/>
          <a:srcRect l="6048" r="6257" b="3233"/>
          <a:stretch>
            <a:fillRect/>
          </a:stretch>
        </p:blipFill>
        <p:spPr bwMode="auto">
          <a:xfrm>
            <a:off x="179512" y="116632"/>
            <a:ext cx="2414518" cy="2664296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6146" name="Picture 2" descr="C:\Users\ikuzmina\Desktop\Неорганич. химия\Химия-картинки\Посуда\kat_kapelnitsy01.jpg"/>
          <p:cNvPicPr>
            <a:picLocks noChangeAspect="1" noChangeArrowheads="1"/>
          </p:cNvPicPr>
          <p:nvPr/>
        </p:nvPicPr>
        <p:blipFill>
          <a:blip r:embed="rId5" cstate="print"/>
          <a:srcRect l="24485" t="19760" r="23068" b="15981"/>
          <a:stretch>
            <a:fillRect/>
          </a:stretch>
        </p:blipFill>
        <p:spPr bwMode="auto">
          <a:xfrm>
            <a:off x="6300192" y="188640"/>
            <a:ext cx="2664296" cy="2448272"/>
          </a:xfrm>
          <a:prstGeom prst="round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16" name="Прямоугольник 15"/>
          <p:cNvSpPr/>
          <p:nvPr/>
        </p:nvSpPr>
        <p:spPr>
          <a:xfrm>
            <a:off x="107504" y="6093296"/>
            <a:ext cx="7344816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Склянки для растворов «капельницы»</a:t>
            </a:r>
            <a:endParaRPr lang="ru-RU" sz="26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Рисунок 16" descr="Химическая лаборатория "/>
          <p:cNvPicPr/>
          <p:nvPr/>
        </p:nvPicPr>
        <p:blipFill>
          <a:blip r:embed="rId6" cstate="print"/>
          <a:srcRect b="26375"/>
          <a:stretch>
            <a:fillRect/>
          </a:stretch>
        </p:blipFill>
        <p:spPr bwMode="auto">
          <a:xfrm>
            <a:off x="2123728" y="2708920"/>
            <a:ext cx="6096000" cy="336612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131840" y="5589240"/>
            <a:ext cx="2712730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600" b="1" dirty="0" smtClean="0">
                <a:latin typeface="Arial" pitchFamily="34" charset="0"/>
                <a:cs typeface="Arial" pitchFamily="34" charset="0"/>
              </a:rPr>
              <a:t>Чашечки Петри</a:t>
            </a:r>
            <a:endParaRPr lang="ru-RU" sz="26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47" name="Picture 3" descr="C:\Users\ikuzmina\Desktop\Неорганич. химия\Химия-картинки\Посуда\Cell_Culture_Dish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33021" y="1628800"/>
            <a:ext cx="3684747" cy="2448272"/>
          </a:xfrm>
          <a:prstGeom prst="rect">
            <a:avLst/>
          </a:prstGeom>
          <a:noFill/>
        </p:spPr>
      </p:pic>
      <p:pic>
        <p:nvPicPr>
          <p:cNvPr id="6148" name="Picture 4" descr="C:\Users\ikuzmina\Desktop\Неорганич. химия\Химия-картинки\Посуда\5308_1_big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404664"/>
            <a:ext cx="3276600" cy="35814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3307" y="7141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241435" y="285728"/>
            <a:ext cx="8406597" cy="66787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4400" b="1" dirty="0" smtClean="0">
                <a:ln w="18415" cmpd="sng">
                  <a:solidFill>
                    <a:srgbClr val="0070C0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Лабораторное оборудование</a:t>
            </a:r>
            <a:endParaRPr lang="ru-RU" sz="4400" b="1" dirty="0">
              <a:ln w="18415" cmpd="sng">
                <a:solidFill>
                  <a:srgbClr val="0070C0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3108" y="1036081"/>
            <a:ext cx="541263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Лабораторный штатив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9" name="Picture 4" descr="D:\23.05.13-домашние документы\Виртуальные лекции 28.07.11\Химия\Хим. лаборатория\shtativ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991" y="881068"/>
            <a:ext cx="1797365" cy="2833684"/>
          </a:xfrm>
          <a:prstGeom prst="rect">
            <a:avLst/>
          </a:prstGeom>
          <a:noFill/>
        </p:spPr>
      </p:pic>
      <p:pic>
        <p:nvPicPr>
          <p:cNvPr id="20" name="Рисунок 19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3929067"/>
            <a:ext cx="1857356" cy="2928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Прямоугольник 20"/>
          <p:cNvSpPr/>
          <p:nvPr/>
        </p:nvSpPr>
        <p:spPr>
          <a:xfrm>
            <a:off x="1928794" y="1571612"/>
            <a:ext cx="7143768" cy="46835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Лабораторный штатив </a:t>
            </a:r>
            <a:r>
              <a:rPr lang="ru-RU" sz="27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предназначен для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крепления посуды, приборов при выполнении опытов. Он состоит из чугунной подставки 1, в которую ввинчен металлический стержень 2. Подставка придаёт штативу устойчивость. На стержне с помощью муфт 3 укрепляют кольцо 4 и лапку 5.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Лапка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снабжена винтом 6, позволяющим </a:t>
            </a:r>
            <a:r>
              <a:rPr lang="ru-RU" sz="2700" b="1" u="sng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укреплять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в штативе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пробирку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или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колбу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Кольцо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используют для укрепления в штативе 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воронки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27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чашки для выпаривания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и т. д.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4" descr="Правила техники безопасности в кабинете химии. Правила обращения с реактивами. Обращение с нагревательными приборами. Нагревание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3240" y="0"/>
            <a:ext cx="4800600" cy="6858000"/>
          </a:xfrm>
          <a:prstGeom prst="rect">
            <a:avLst/>
          </a:prstGeom>
          <a:noFill/>
        </p:spPr>
      </p:pic>
      <p:pic>
        <p:nvPicPr>
          <p:cNvPr id="7" name="Picture 2" descr="D:\23.05.13-домашние документы\Виртуальные лекции 28.07.11\Химия\ТБ\штатив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833836"/>
            <a:ext cx="3428992" cy="5024164"/>
          </a:xfrm>
          <a:prstGeom prst="rect">
            <a:avLst/>
          </a:prstGeom>
          <a:noFill/>
        </p:spPr>
      </p:pic>
      <p:sp>
        <p:nvSpPr>
          <p:cNvPr id="10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домой 13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3307" y="7141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1979712" y="260648"/>
            <a:ext cx="5638082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Штативы для пробирок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1" name="Picture 2" descr="Химическая посуда и лабораторные принадлежности (часть-2) &quot; ALLDAY - народный сайт о дизайне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643050"/>
            <a:ext cx="2928958" cy="2079560"/>
          </a:xfrm>
          <a:prstGeom prst="rect">
            <a:avLst/>
          </a:prstGeom>
          <a:noFill/>
        </p:spPr>
      </p:pic>
      <p:pic>
        <p:nvPicPr>
          <p:cNvPr id="12" name="Picture 4" descr="Для лаборатории и дома - пипетки, колба мерная, пробирка, спиртовк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85786" y="5000636"/>
            <a:ext cx="1552575" cy="1552576"/>
          </a:xfrm>
          <a:prstGeom prst="rect">
            <a:avLst/>
          </a:prstGeom>
          <a:noFill/>
        </p:spPr>
      </p:pic>
      <p:pic>
        <p:nvPicPr>
          <p:cNvPr id="22" name="Picture 12" descr="Цилиндр 250мл, на стеклянном основании,, купить в Екатеринбурге - Пульс це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14678" y="3357562"/>
            <a:ext cx="1905000" cy="1428750"/>
          </a:xfrm>
          <a:prstGeom prst="rect">
            <a:avLst/>
          </a:prstGeom>
          <a:noFill/>
        </p:spPr>
      </p:pic>
      <p:pic>
        <p:nvPicPr>
          <p:cNvPr id="23" name="Picture 8" descr="Кюветы, купить в Москве - Пульс це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357818" y="4929198"/>
            <a:ext cx="1905000" cy="1428750"/>
          </a:xfrm>
          <a:prstGeom prst="rect">
            <a:avLst/>
          </a:prstGeom>
          <a:noFill/>
        </p:spPr>
      </p:pic>
      <p:pic>
        <p:nvPicPr>
          <p:cNvPr id="24" name="Picture 10" descr="Лабораторная посуда в Тюмени - предложения ООО Лабораторный Мир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86512" y="2285992"/>
            <a:ext cx="1905000" cy="142875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285720" y="570689"/>
            <a:ext cx="8643998" cy="9294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0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Пробирку</a:t>
            </a:r>
            <a:r>
              <a:rPr lang="ru-RU" sz="32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2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закрепляют в держателе</a:t>
            </a: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верхней третьей части пробирки.</a:t>
            </a:r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7" name="Picture 7" descr="D:\23.05.13-домашние документы\Виртуальные лекции 28.07.11\Химия\Хим. лаборатория\img512_54413_1_en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71934" y="2786058"/>
            <a:ext cx="2464611" cy="3286148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6858016" y="3500438"/>
            <a:ext cx="19482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Держатель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19" name="Прямая со стрелкой 18"/>
          <p:cNvCxnSpPr/>
          <p:nvPr/>
        </p:nvCxnSpPr>
        <p:spPr>
          <a:xfrm rot="10800000" flipV="1">
            <a:off x="5500694" y="3929066"/>
            <a:ext cx="1643074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3929058" y="6215082"/>
            <a:ext cx="198477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Спиртовка  </a:t>
            </a:r>
            <a:endParaRPr lang="ru-RU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cxnSp>
        <p:nvCxnSpPr>
          <p:cNvPr id="22" name="Прямая со стрелкой 21"/>
          <p:cNvCxnSpPr/>
          <p:nvPr/>
        </p:nvCxnSpPr>
        <p:spPr>
          <a:xfrm rot="16200000" flipH="1">
            <a:off x="4964909" y="5965049"/>
            <a:ext cx="500066" cy="285752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Рисунок 24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29454" y="4643446"/>
            <a:ext cx="1343025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Прямая со стрелкой 25"/>
          <p:cNvCxnSpPr/>
          <p:nvPr/>
        </p:nvCxnSpPr>
        <p:spPr>
          <a:xfrm rot="5400000" flipH="1" flipV="1">
            <a:off x="7358082" y="4429132"/>
            <a:ext cx="1143008" cy="142876"/>
          </a:xfrm>
          <a:prstGeom prst="straightConnector1">
            <a:avLst/>
          </a:prstGeom>
          <a:ln w="28575">
            <a:solidFill>
              <a:srgbClr val="FF0000"/>
            </a:solidFill>
            <a:headEnd type="arrow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6561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2000240"/>
            <a:ext cx="3414353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23307" y="71414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987824" y="260648"/>
            <a:ext cx="2758127" cy="5355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Спиртовка </a:t>
            </a:r>
            <a:endParaRPr lang="ru-RU" sz="36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2" name="Picture 2" descr="D:\23.05.13-домашние документы\Виртуальные лекции 28.07.11\Химия\Хим. лаборатория\хим. посуда\spirtovk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1428736"/>
            <a:ext cx="2857488" cy="2275120"/>
          </a:xfrm>
          <a:prstGeom prst="rect">
            <a:avLst/>
          </a:prstGeom>
          <a:noFill/>
        </p:spPr>
      </p:pic>
      <p:pic>
        <p:nvPicPr>
          <p:cNvPr id="23" name="Picture 6" descr="лабораторная лампа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1" y="3714752"/>
            <a:ext cx="4190995" cy="3143247"/>
          </a:xfrm>
          <a:prstGeom prst="rect">
            <a:avLst/>
          </a:prstGeom>
          <a:noFill/>
        </p:spPr>
      </p:pic>
      <p:pic>
        <p:nvPicPr>
          <p:cNvPr id="72713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18526" y="5357826"/>
            <a:ext cx="196020" cy="357190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76044" y="2071679"/>
            <a:ext cx="4796550" cy="33575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21" name="WordArt 5"/>
          <p:cNvSpPr>
            <a:spLocks noChangeArrowheads="1" noChangeShapeType="1" noTextEdit="1"/>
          </p:cNvSpPr>
          <p:nvPr/>
        </p:nvSpPr>
        <p:spPr bwMode="auto">
          <a:xfrm>
            <a:off x="2916238" y="260350"/>
            <a:ext cx="4465637" cy="571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Impact"/>
              </a:rPr>
              <a:t>Содержание</a:t>
            </a:r>
          </a:p>
        </p:txBody>
      </p:sp>
      <p:pic>
        <p:nvPicPr>
          <p:cNvPr id="495624" name="Picture 8" descr="читатель 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1009650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3000364" y="5072074"/>
            <a:ext cx="1847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2400" b="1" u="sng" dirty="0">
              <a:solidFill>
                <a:srgbClr val="3333CC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012840"/>
            <a:ext cx="8715436" cy="5036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 indent="-266700" algn="just">
              <a:lnSpc>
                <a:spcPct val="85000"/>
              </a:lnSpc>
              <a:buClr>
                <a:srgbClr val="C00000"/>
              </a:buClr>
            </a:pPr>
            <a:r>
              <a:rPr lang="ru-RU" sz="2700" b="1" dirty="0" smtClean="0">
                <a:ln w="1905"/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4" action="ppaction://hlinksldjump"/>
              </a:rPr>
              <a:t>Инструкция по использованию интерфейса</a:t>
            </a:r>
            <a:endParaRPr lang="ru-RU" sz="2700" b="1" dirty="0" smtClean="0">
              <a:ln w="1905"/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46088" indent="-446088" algn="just">
              <a:lnSpc>
                <a:spcPct val="85000"/>
              </a:lnSpc>
            </a:pP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5" action="ppaction://hlinksldjump"/>
              </a:rPr>
              <a:t>Приемы обращения с лабораторным оборудованием и основы безопасности при работе в химическом кабинете.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6" action="ppaction://hlinksldjump"/>
              </a:rPr>
              <a:t>Правила поведения в химической лаборатории.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7" action="ppaction://hlinksldjump"/>
              </a:rPr>
              <a:t>Химическая лаборатория сегодня и в прошлые века.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8" action="ppaction://hlinksldjump"/>
              </a:rPr>
              <a:t>Химическая посуд</a:t>
            </a:r>
            <a:r>
              <a:rPr lang="ru-RU" sz="2700" b="1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8" action="ppaction://hlinksldjump"/>
              </a:rPr>
              <a:t>а.</a:t>
            </a:r>
            <a:r>
              <a:rPr lang="ru-RU" sz="2700" b="1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  <a:hlinkClick r:id="rId9" action="ppaction://hlinksldjump"/>
              </a:rPr>
              <a:t>Химическая посуда в учебной лаборатории.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10" action="ppaction://hlinksldjump"/>
              </a:rPr>
              <a:t>Лабораторное оборудование.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latin typeface="Arial" pitchFamily="34" charset="0"/>
                <a:cs typeface="Arial" pitchFamily="34" charset="0"/>
                <a:hlinkClick r:id="rId11" action="ppaction://hlinksldjump"/>
              </a:rPr>
              <a:t>Обращение с реактивами.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2" action="ppaction://hlinksldjump"/>
              </a:rPr>
              <a:t>Правила техники безопасности труда в кабинете химии.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  <a:hlinkClick r:id="rId13" action="ppaction://hlinksldjump"/>
              </a:rPr>
              <a:t>Меры предосторожности.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kern="10" dirty="0" smtClean="0">
                <a:latin typeface="Arial"/>
                <a:cs typeface="Arial"/>
                <a:hlinkClick r:id="rId14" action="ppaction://hlinksldjump"/>
              </a:rPr>
              <a:t>Проверим, как Вы поняли и запомнили  пройденный материал.</a:t>
            </a:r>
            <a:r>
              <a:rPr lang="ru-RU" sz="2700" b="1" kern="10" dirty="0" smtClean="0">
                <a:latin typeface="Arial"/>
                <a:cs typeface="Arial"/>
              </a:rPr>
              <a:t>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  <a:hlinkClick r:id="rId15" action="ppaction://hlinksldjump"/>
              </a:rPr>
              <a:t>Использованные источники.</a:t>
            </a:r>
            <a:endParaRPr lang="ru-RU" sz="2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5" name="Управляющая кнопка: домой 14">
            <a:hlinkClick r:id="rId16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4" descr="seo: продвижение, раскрутка сайтов, инструменты seo - Комплект таблиц. Химия. Инструктивные таблицы (13 таблиц) - Панно - Издел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979687" y="0"/>
            <a:ext cx="4806891" cy="6858000"/>
          </a:xfrm>
          <a:prstGeom prst="rect">
            <a:avLst/>
          </a:prstGeom>
          <a:noFill/>
        </p:spPr>
      </p:pic>
      <p:pic>
        <p:nvPicPr>
          <p:cNvPr id="9232" name="Picture 16" descr="D:\23.05.13-домашние документы\Теория горения и взрыва\Анимашки\Горение\спички\feuer00101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9492775">
            <a:off x="2434249" y="5242028"/>
            <a:ext cx="628650" cy="714375"/>
          </a:xfrm>
          <a:prstGeom prst="rect">
            <a:avLst/>
          </a:prstGeom>
          <a:noFill/>
        </p:spPr>
      </p:pic>
      <p:pic>
        <p:nvPicPr>
          <p:cNvPr id="10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71736" y="5668980"/>
            <a:ext cx="142876" cy="260350"/>
          </a:xfrm>
          <a:prstGeom prst="rect">
            <a:avLst/>
          </a:prstGeom>
          <a:noFill/>
        </p:spPr>
      </p:pic>
      <p:pic>
        <p:nvPicPr>
          <p:cNvPr id="11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7620" y="5643578"/>
            <a:ext cx="142876" cy="260350"/>
          </a:xfrm>
          <a:prstGeom prst="rect">
            <a:avLst/>
          </a:prstGeom>
          <a:noFill/>
        </p:spPr>
      </p:pic>
      <p:pic>
        <p:nvPicPr>
          <p:cNvPr id="14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5643578"/>
            <a:ext cx="142876" cy="260350"/>
          </a:xfrm>
          <a:prstGeom prst="rect">
            <a:avLst/>
          </a:prstGeom>
          <a:noFill/>
        </p:spPr>
      </p:pic>
      <p:pic>
        <p:nvPicPr>
          <p:cNvPr id="15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57818" y="3857628"/>
            <a:ext cx="142876" cy="260350"/>
          </a:xfrm>
          <a:prstGeom prst="rect">
            <a:avLst/>
          </a:prstGeom>
          <a:noFill/>
        </p:spPr>
      </p:pic>
      <p:pic>
        <p:nvPicPr>
          <p:cNvPr id="16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4331452">
            <a:off x="3825683" y="5713100"/>
            <a:ext cx="160071" cy="291683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500198" cy="2028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Прямоугольник 13"/>
          <p:cNvSpPr/>
          <p:nvPr/>
        </p:nvSpPr>
        <p:spPr>
          <a:xfrm>
            <a:off x="142844" y="1785926"/>
            <a:ext cx="8858312" cy="2564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Зажгите спиртовку и рассмотрите, какое строение имеет пламя. Обратите внимание: оно неоднородно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В нижней части 1 оно тёмное, наименее горячее. Более горячей является часть 2, а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самая высокая температура 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пламени </a:t>
            </a:r>
            <a:r>
              <a:rPr lang="ru-RU" sz="2700" b="1" u="sng" dirty="0" smtClean="0">
                <a:latin typeface="Arial" pitchFamily="34" charset="0"/>
                <a:cs typeface="Arial" pitchFamily="34" charset="0"/>
              </a:rPr>
              <a:t>в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зоне 3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, поэтому </a:t>
            </a:r>
            <a:r>
              <a:rPr lang="ru-RU" sz="2700" b="1" u="sng" dirty="0" smtClean="0">
                <a:latin typeface="Arial" pitchFamily="34" charset="0"/>
                <a:cs typeface="Arial" pitchFamily="34" charset="0"/>
              </a:rPr>
              <a:t>именно в верхней части пламени следует вести нагревание</a:t>
            </a:r>
            <a:r>
              <a:rPr lang="ru-RU" sz="27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533959" y="285728"/>
            <a:ext cx="725288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Строение пламени спиртовки</a:t>
            </a:r>
          </a:p>
        </p:txBody>
      </p:sp>
      <p:pic>
        <p:nvPicPr>
          <p:cNvPr id="16" name="Picture 12" descr="Илья пророк и чудо Благодатного Огня. - Страница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57620" y="4071942"/>
            <a:ext cx="3571900" cy="2333643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1142976" y="6438654"/>
            <a:ext cx="5649111" cy="41934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5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 – газовая горелка, б – спиртовка</a:t>
            </a:r>
            <a:endParaRPr lang="ru-RU" sz="25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14" name="Picture 18" descr="ХИМИЯ. Инструктивные таблицы. ООО &quot;Новация&quot;, г.Тюмень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406" y="0"/>
            <a:ext cx="4800600" cy="6858000"/>
          </a:xfrm>
          <a:prstGeom prst="rect">
            <a:avLst/>
          </a:prstGeom>
          <a:noFill/>
        </p:spPr>
      </p:pic>
      <p:pic>
        <p:nvPicPr>
          <p:cNvPr id="4115" name="Picture 19" descr="D:\23.05.13-домашние документы\Лаб. раб YES\Виртуальные лабораторные YES\Анимашки и картинки\Химия\Посуда\Предотвращает прямой контакт открытого пламени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64" y="0"/>
            <a:ext cx="2381235" cy="1785926"/>
          </a:xfrm>
          <a:prstGeom prst="rect">
            <a:avLst/>
          </a:prstGeom>
          <a:noFill/>
        </p:spPr>
      </p:pic>
      <p:pic>
        <p:nvPicPr>
          <p:cNvPr id="10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00100" y="1882766"/>
            <a:ext cx="142876" cy="260350"/>
          </a:xfrm>
          <a:prstGeom prst="rect">
            <a:avLst/>
          </a:prstGeom>
          <a:noFill/>
        </p:spPr>
      </p:pic>
      <p:pic>
        <p:nvPicPr>
          <p:cNvPr id="11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1928802"/>
            <a:ext cx="142876" cy="260350"/>
          </a:xfrm>
          <a:prstGeom prst="rect">
            <a:avLst/>
          </a:prstGeom>
          <a:noFill/>
        </p:spPr>
      </p:pic>
      <p:pic>
        <p:nvPicPr>
          <p:cNvPr id="14" name="Picture 1" descr="D:\23.05.13-домашние документы\Виртуальные лекции 28.07.11\Химия\ТБ\1_73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572132" y="3714752"/>
            <a:ext cx="1862033" cy="3143248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86314" y="1643050"/>
            <a:ext cx="4143372" cy="19759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cs typeface="Arial" pitchFamily="34" charset="0"/>
              </a:rPr>
              <a:t>Металлическая сетка предотвращает прямой контакт открытого пламени и колбы, пробирки или фарфоровой чашечки</a:t>
            </a:r>
            <a:endParaRPr lang="ru-RU" sz="2400" b="1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5572132" y="3714752"/>
            <a:ext cx="2000264" cy="114300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>
            <a:endCxn id="14" idx="3"/>
          </p:cNvCxnSpPr>
          <p:nvPr/>
        </p:nvCxnSpPr>
        <p:spPr>
          <a:xfrm flipV="1">
            <a:off x="5357818" y="5286376"/>
            <a:ext cx="2076347" cy="107158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43702" y="4286256"/>
            <a:ext cx="142876" cy="260350"/>
          </a:xfrm>
          <a:prstGeom prst="rect">
            <a:avLst/>
          </a:prstGeom>
          <a:noFill/>
        </p:spPr>
      </p:pic>
      <p:pic>
        <p:nvPicPr>
          <p:cNvPr id="17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00760" y="5500702"/>
            <a:ext cx="142876" cy="26035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 descr="D:\23.05.13-домашние документы\Лаб. раб YES\Виртуальные лабораторные YES\Анимашки и картинки\Химия\Посуда\30r2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00958" y="2214554"/>
            <a:ext cx="1143000" cy="1905000"/>
          </a:xfrm>
          <a:prstGeom prst="rect">
            <a:avLst/>
          </a:prstGeom>
          <a:noFill/>
        </p:spPr>
      </p:pic>
      <p:pic>
        <p:nvPicPr>
          <p:cNvPr id="3082" name="Picture 10" descr="Химия. Инструктивные таблицы (20 таблиц) двусторонние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99592" y="20494"/>
            <a:ext cx="4786254" cy="6837506"/>
          </a:xfrm>
          <a:prstGeom prst="rect">
            <a:avLst/>
          </a:prstGeom>
          <a:noFill/>
        </p:spPr>
      </p:pic>
      <p:pic>
        <p:nvPicPr>
          <p:cNvPr id="3074" name="Picture 2" descr="D:\23.05.13-домашние документы\Лаб. раб YES\Виртуальные лабораторные YES\Анимашки и картинки\Химия\Реакции\анимашки\44R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5074" y="4929198"/>
            <a:ext cx="1019175" cy="1905000"/>
          </a:xfrm>
          <a:prstGeom prst="rect">
            <a:avLst/>
          </a:prstGeom>
          <a:noFill/>
        </p:spPr>
      </p:pic>
      <p:pic>
        <p:nvPicPr>
          <p:cNvPr id="10" name="Picture 9" descr="D:\23.05.13-домашние документы\Лаб. раб YES\Виртуальные лабораторные YES\Анимашки и картинки\Огонь\light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3768" y="3109444"/>
            <a:ext cx="214884" cy="3915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641583" y="285728"/>
            <a:ext cx="8002383" cy="7201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48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ea typeface="Times New Roman" pitchFamily="18" charset="0"/>
                <a:cs typeface="Arial" pitchFamily="34" charset="0"/>
              </a:rPr>
              <a:t>Обращение с реактивами</a:t>
            </a:r>
            <a:endParaRPr lang="ru-RU" sz="4800" b="1" dirty="0" smtClean="0">
              <a:ln w="10541" cmpd="sng">
                <a:solidFill>
                  <a:srgbClr val="C00000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42844" y="1015361"/>
            <a:ext cx="8858312" cy="327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выполнения опытов нужно брать вещества небольшими дозами. Для твёрдых веществ это примерно 1/4 ложечки, а для жидкости – 1–2 см</a:t>
            </a:r>
            <a:r>
              <a:rPr lang="ru-RU" sz="2700" b="1" baseline="30000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lang="ru-RU" sz="2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Пробки от посуды необходимо класть на стол только в перевёрнутом виде.</a:t>
            </a:r>
            <a:endParaRPr lang="ru-RU" sz="2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/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оставлять склянки и банки с веществами открытыми. Взяв для проведения опыта вещество из склянки, надо сразу закрыть её пробкой и поставить на место.</a:t>
            </a:r>
            <a:endParaRPr lang="ru-RU" sz="2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58" y="4357694"/>
            <a:ext cx="6667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6457950"/>
            <a:ext cx="25717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0" descr="пипетка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7158" y="5572140"/>
            <a:ext cx="104775" cy="96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43570" y="5429264"/>
            <a:ext cx="1162050" cy="120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7" descr="SDC1289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500166" y="4357694"/>
            <a:ext cx="3292475" cy="2470150"/>
          </a:xfrm>
          <a:prstGeom prst="rect">
            <a:avLst/>
          </a:prstGeom>
          <a:noFill/>
        </p:spPr>
      </p:pic>
      <p:sp>
        <p:nvSpPr>
          <p:cNvPr id="21" name="Скругленный прямоугольник 20"/>
          <p:cNvSpPr/>
          <p:nvPr/>
        </p:nvSpPr>
        <p:spPr>
          <a:xfrm>
            <a:off x="5643570" y="4500570"/>
            <a:ext cx="2357454" cy="500066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677046" y="4500570"/>
            <a:ext cx="2252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1 см</a:t>
            </a:r>
            <a:r>
              <a:rPr lang="ru-RU" sz="2800" b="1" baseline="30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3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= 1 мл</a:t>
            </a:r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214282" y="1071546"/>
            <a:ext cx="8786874" cy="3270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 startAt="4"/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Вещество, оставшееся неиспользованным,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нельзя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выливать или высыпать обратно в посуду, из которой оно было взято.</a:t>
            </a:r>
            <a:endParaRPr lang="ru-RU" sz="2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lvl="0" indent="-3429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 startAt="4"/>
            </a:pPr>
            <a:r>
              <a:rPr lang="ru-RU" sz="27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Пользоваться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можно</a:t>
            </a:r>
            <a:r>
              <a:rPr lang="ru-RU" sz="27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только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реактивами, имеющими этикетки и стоящими на вашем столе.</a:t>
            </a:r>
          </a:p>
          <a:p>
            <a:pPr marL="342900" lvl="0" indent="-3429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 startAt="4"/>
            </a:pPr>
            <a:r>
              <a:rPr lang="ru-RU" sz="27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Твёрдые вещества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 брать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 баночек только сухой фарфоровой ложечкой или шпателем.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14" name="Picture 4" descr="Лабораторная посуда Simax - Simax.ru, Лабораторная посуда Si…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286256"/>
            <a:ext cx="1370202" cy="928694"/>
          </a:xfrm>
          <a:prstGeom prst="rect">
            <a:avLst/>
          </a:prstGeom>
          <a:noFill/>
        </p:spPr>
      </p:pic>
      <p:pic>
        <p:nvPicPr>
          <p:cNvPr id="15" name="Picture 8" descr="Купить: Шпатель-ложечка ПП для лабораторных работ (42859) в …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7554" y="4214818"/>
            <a:ext cx="1905000" cy="1905000"/>
          </a:xfrm>
          <a:prstGeom prst="rect">
            <a:avLst/>
          </a:prstGeom>
          <a:noFill/>
        </p:spPr>
      </p:pic>
      <p:pic>
        <p:nvPicPr>
          <p:cNvPr id="16" name="Picture 2" descr="&quot;Ложка лабораторная, нержавеющая сталь 18/10 L=170 D=1 тип 1 (3360)&quot;, Металлическая посуда и изделия Bochem, лабораторное оборуд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" y="4357694"/>
            <a:ext cx="2491972" cy="2500306"/>
          </a:xfrm>
          <a:prstGeom prst="rect">
            <a:avLst/>
          </a:prstGeom>
          <a:noFill/>
        </p:spPr>
      </p:pic>
      <p:cxnSp>
        <p:nvCxnSpPr>
          <p:cNvPr id="18" name="Прямая со стрелкой 17"/>
          <p:cNvCxnSpPr/>
          <p:nvPr/>
        </p:nvCxnSpPr>
        <p:spPr>
          <a:xfrm>
            <a:off x="2285984" y="4214818"/>
            <a:ext cx="1428760" cy="114300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rot="5400000">
            <a:off x="6000760" y="4143380"/>
            <a:ext cx="1000132" cy="42862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2500298" y="6137803"/>
            <a:ext cx="4857784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Металлические лабораторные ложечки или шпатели</a:t>
            </a:r>
            <a:endParaRPr lang="ru-RU" sz="2400" dirty="0"/>
          </a:p>
        </p:txBody>
      </p:sp>
      <p:cxnSp>
        <p:nvCxnSpPr>
          <p:cNvPr id="25" name="Прямая со стрелкой 24"/>
          <p:cNvCxnSpPr/>
          <p:nvPr/>
        </p:nvCxnSpPr>
        <p:spPr>
          <a:xfrm rot="10800000">
            <a:off x="2214546" y="6500834"/>
            <a:ext cx="5000660" cy="1588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 стрелкой 28"/>
          <p:cNvCxnSpPr/>
          <p:nvPr/>
        </p:nvCxnSpPr>
        <p:spPr>
          <a:xfrm rot="10800000" flipV="1">
            <a:off x="4643438" y="3929066"/>
            <a:ext cx="2000264" cy="857256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varson.ru/images/SprInstr_jpeg_for_site2009/6ObraschenieTvVesches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680586" cy="6858000"/>
          </a:xfrm>
          <a:prstGeom prst="rect">
            <a:avLst/>
          </a:prstGeom>
          <a:noFill/>
        </p:spPr>
      </p:pic>
      <p:pic>
        <p:nvPicPr>
          <p:cNvPr id="2050" name="Picture 2" descr="D:\23.05.13-домашние документы\Виртуальные лекции 28.07.11\Химия\ТБ\7ObrZhidVes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66952" y="5183"/>
            <a:ext cx="4677048" cy="6852817"/>
          </a:xfrm>
          <a:prstGeom prst="rect">
            <a:avLst/>
          </a:prstGeom>
          <a:noFill/>
        </p:spPr>
      </p:pic>
      <p:sp>
        <p:nvSpPr>
          <p:cNvPr id="7" name="Управляющая кнопка: далее 6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Управляющая кнопка: назад 7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9" name="Управляющая кнопка: домой 8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42844" y="1071546"/>
            <a:ext cx="8786874" cy="2211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lvl="0" indent="-3635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Наливать раствор или насыпать твёрдое вещество в пробирку следует осторожно,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предварительно проверив, не разбито ли у пробирки дно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и не имеет ли она трещин.</a:t>
            </a:r>
            <a:endParaRPr lang="ru-RU" sz="2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63538" lvl="0" indent="-363538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 startAt="7"/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Проводить опыты следует только в чистой лабораторной посуде.</a:t>
            </a:r>
            <a:endParaRPr lang="ru-RU" sz="2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6802" name="Picture 2" descr="D:\23.05.13-домашние документы\Лаб. раб YES\Виртуальные лабораторные YES\Анимашки и картинки\Химия\Посуда\probirki_tsentrifuzhnye_graduirovannye-250x2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3571876"/>
            <a:ext cx="2381250" cy="2381250"/>
          </a:xfrm>
          <a:prstGeom prst="rect">
            <a:avLst/>
          </a:prstGeom>
          <a:noFill/>
        </p:spPr>
      </p:pic>
      <p:pic>
        <p:nvPicPr>
          <p:cNvPr id="76803" name="Picture 3" descr="D:\23.05.13-домашние документы\Лаб. раб YES\Виртуальные лабораторные YES\Анимашки и картинки\Химия\Посуда\01_00031973_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00166" y="3429000"/>
            <a:ext cx="2911106" cy="280194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00219" y="928670"/>
            <a:ext cx="4286425" cy="5929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142844" y="71414"/>
            <a:ext cx="9001156" cy="11518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Познакомимся с предупреждающими знаками, которые встречаются на плакатах в химических лабораториях.</a:t>
            </a:r>
            <a:endParaRPr lang="ru-RU" sz="27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14282" y="1071546"/>
            <a:ext cx="8786874" cy="26561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работе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постоянно 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следить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 тем,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чтобы реактивы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(особенно кислоты и щёлочи)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попадали на руки и одежду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AutoNum type="arabicPeriod"/>
            </a:pP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Наливая раствор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следует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снимать пробиркой со склянки последнюю каплю реактива во избежание попадания жидкости на халат (одежду) или обувь.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3494" name="Picture 6" descr="D:\23.05.13-домашние документы\Виртуальные лекции 28.07.11\Химия\Поведение в хим. лаб\8634.detaile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500570"/>
            <a:ext cx="3099036" cy="2357429"/>
          </a:xfrm>
          <a:prstGeom prst="rect">
            <a:avLst/>
          </a:prstGeom>
          <a:noFill/>
        </p:spPr>
      </p:pic>
      <p:cxnSp>
        <p:nvCxnSpPr>
          <p:cNvPr id="14" name="Прямая соединительная линия 13"/>
          <p:cNvCxnSpPr/>
          <p:nvPr/>
        </p:nvCxnSpPr>
        <p:spPr>
          <a:xfrm>
            <a:off x="500034" y="4429132"/>
            <a:ext cx="2357454" cy="221457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V="1">
            <a:off x="0" y="4643446"/>
            <a:ext cx="3143240" cy="1785938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Прямоугольник 14"/>
          <p:cNvSpPr/>
          <p:nvPr/>
        </p:nvSpPr>
        <p:spPr>
          <a:xfrm>
            <a:off x="444494" y="214290"/>
            <a:ext cx="8342348" cy="76944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spc="50" dirty="0" smtClean="0">
                <a:ln w="11430">
                  <a:solidFill>
                    <a:srgbClr val="FF0000"/>
                  </a:solidFill>
                </a:ln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 Black" pitchFamily="34" charset="0"/>
                <a:ea typeface="Times New Roman" pitchFamily="18" charset="0"/>
                <a:cs typeface="Times New Roman" pitchFamily="18" charset="0"/>
              </a:rPr>
              <a:t>Меры предосторожности</a:t>
            </a:r>
            <a:endParaRPr lang="ru-RU" sz="4400" b="1" spc="50" dirty="0" smtClean="0">
              <a:ln w="11430">
                <a:solidFill>
                  <a:srgbClr val="FF0000"/>
                </a:solidFill>
              </a:ln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450436"/>
            <a:ext cx="2928958" cy="1682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Управляющая кнопка: домой 19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4143372" y="6066389"/>
            <a:ext cx="335758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Кислоты могут разъедать одежду</a:t>
            </a:r>
            <a:endParaRPr lang="ru-RU" sz="24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86050" y="3857628"/>
            <a:ext cx="2000264" cy="17055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9745" name="Picture 1" descr="D:\23.05.13-домашние документы\Виртуальные лекции 28.07.11\Химия\Хим. лаборатория\хим. посуда\Sodium_hydroxide_burn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43768" y="3429000"/>
            <a:ext cx="1078267" cy="857256"/>
          </a:xfrm>
          <a:prstGeom prst="rect">
            <a:avLst/>
          </a:prstGeom>
          <a:noFill/>
        </p:spPr>
      </p:pic>
      <p:sp>
        <p:nvSpPr>
          <p:cNvPr id="25" name="Прямоугольник 24"/>
          <p:cNvSpPr/>
          <p:nvPr/>
        </p:nvSpPr>
        <p:spPr>
          <a:xfrm>
            <a:off x="6643703" y="4286256"/>
            <a:ext cx="2357454" cy="9787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Попадание щелочи на руку</a:t>
            </a:r>
            <a:endParaRPr lang="ru-RU" sz="2400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8" name="Rectangle 1"/>
          <p:cNvSpPr>
            <a:spLocks noChangeArrowheads="1"/>
          </p:cNvSpPr>
          <p:nvPr/>
        </p:nvSpPr>
        <p:spPr bwMode="auto">
          <a:xfrm>
            <a:off x="285720" y="571480"/>
            <a:ext cx="8429684" cy="186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normalizeH="0" baseline="0" dirty="0" smtClean="0">
                <a:ln w="1905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Приемы обращения с лабораторным оборудованием и основы безопасности при работе в химическом кабинете</a:t>
            </a:r>
            <a:endParaRPr kumimoji="0" lang="ru-RU" sz="3600" b="1" i="0" u="none" strike="noStrike" normalizeH="0" baseline="0" dirty="0" smtClean="0">
              <a:ln w="1905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6082" name="Picture 2" descr="D:\23.05.13-домашние документы\Лаб. раб YES\Виртуальные лабораторные YES\Анимашки и картинки\Люди\Химики\химик 1.gif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3071810"/>
            <a:ext cx="1238250" cy="1238250"/>
          </a:xfrm>
          <a:prstGeom prst="rect">
            <a:avLst/>
          </a:prstGeom>
          <a:noFill/>
        </p:spPr>
      </p:pic>
      <p:pic>
        <p:nvPicPr>
          <p:cNvPr id="46083" name="Picture 3" descr="D:\23.05.13-домашние документы\Лаб. раб YES\Виртуальные лабораторные YES\Анимашки и картинки\Люди\Химики\химик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14480" y="5072074"/>
            <a:ext cx="914400" cy="1238250"/>
          </a:xfrm>
          <a:prstGeom prst="rect">
            <a:avLst/>
          </a:prstGeom>
          <a:noFill/>
        </p:spPr>
      </p:pic>
      <p:pic>
        <p:nvPicPr>
          <p:cNvPr id="46084" name="Picture 4" descr="D:\23.05.13-домашние документы\Лаб. раб YES\Виртуальные лабораторные YES\Анимашки и картинки\Люди\Химики\химик 7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6512" y="5214950"/>
            <a:ext cx="1143000" cy="1428750"/>
          </a:xfrm>
          <a:prstGeom prst="rect">
            <a:avLst/>
          </a:prstGeom>
          <a:noFill/>
        </p:spPr>
      </p:pic>
      <p:pic>
        <p:nvPicPr>
          <p:cNvPr id="46086" name="Picture 6" descr="D:\23.05.13-домашние документы\Виртуальные лекции 28.07.11\Химия\Хим. лаборатория\69374153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50" y="3071810"/>
            <a:ext cx="3381382" cy="2536037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332656"/>
            <a:ext cx="8786874" cy="3388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 startAt="3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нагревании и кипячении растворов в пробирке необходимо пользоваться держателем и следить за тем, чтобы отверстие пробирки было обращено в сторону от вас и соседей.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457200" lvl="0" indent="-457200" algn="just" eaLnBrk="0" fontAlgn="base" hangingPunct="0">
              <a:lnSpc>
                <a:spcPct val="85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Font typeface="+mj-lt"/>
              <a:buAutoNum type="arabicPeriod" startAt="3"/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наклоняться над сосудом, в котором нагревается жидкость, особенно с осадком, во избежание попадания брызг в лицо и глаза.</a:t>
            </a: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81100" y="4643446"/>
            <a:ext cx="3462338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0" y="6000768"/>
            <a:ext cx="7429520" cy="746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Держатели для пробирок: а – деревянный; </a:t>
            </a:r>
          </a:p>
          <a:p>
            <a:pPr algn="ctr">
              <a:lnSpc>
                <a:spcPct val="85000"/>
              </a:lnSpc>
            </a:pPr>
            <a:r>
              <a:rPr lang="ru-RU" sz="2500" b="1" dirty="0" smtClean="0">
                <a:latin typeface="Arial" pitchFamily="34" charset="0"/>
                <a:cs typeface="Arial" pitchFamily="34" charset="0"/>
              </a:rPr>
              <a:t>б – металлический; в – тигельные щипцы</a:t>
            </a:r>
            <a:endParaRPr lang="ru-RU" sz="25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2" descr="Щипцы тигельные Лабораторная посуда стекло и оборудование ЛАБО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4643446"/>
            <a:ext cx="1919749" cy="1357322"/>
          </a:xfrm>
          <a:prstGeom prst="rect">
            <a:avLst/>
          </a:prstGeom>
          <a:noFill/>
        </p:spPr>
      </p:pic>
      <p:pic>
        <p:nvPicPr>
          <p:cNvPr id="4098" name="Picture 2" descr="D:\23.05.13-домашние документы\Лаб. раб YES\Виртуальные лабораторные YES\Анимашки и картинки\Химия\Реакции\анимашки\44R1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406" y="4071942"/>
            <a:ext cx="1019175" cy="1905000"/>
          </a:xfrm>
          <a:prstGeom prst="rect">
            <a:avLst/>
          </a:prstGeom>
          <a:noFill/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357950" y="3929066"/>
            <a:ext cx="2600325" cy="97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D:\23.05.13-домашние документы\Виртуальные лекции 28.07.11\Химия\Поведение в хим. лаб\0_98ed9_8c7e20e4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000108"/>
            <a:ext cx="7810519" cy="5857891"/>
          </a:xfrm>
          <a:prstGeom prst="rect">
            <a:avLst/>
          </a:prstGeom>
          <a:noFill/>
        </p:spPr>
      </p:pic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Прямоугольник 9"/>
          <p:cNvSpPr/>
          <p:nvPr/>
        </p:nvSpPr>
        <p:spPr>
          <a:xfrm>
            <a:off x="2500298" y="1500174"/>
            <a:ext cx="39786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5.</a:t>
            </a:r>
            <a:endParaRPr lang="ru-RU" sz="2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13" name="Прямая соединительная линия 12"/>
          <p:cNvCxnSpPr/>
          <p:nvPr/>
        </p:nvCxnSpPr>
        <p:spPr>
          <a:xfrm>
            <a:off x="6500826" y="1857364"/>
            <a:ext cx="785818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34818" name="Picture 2" descr="D:\23.05.13-домашние документы\Виртуальные лекции 28.07.11\Химия\Поведение в хим. лаб\1274208844_gen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5988"/>
            <a:ext cx="6096016" cy="4572012"/>
          </a:xfrm>
          <a:prstGeom prst="rect">
            <a:avLst/>
          </a:prstGeom>
          <a:noFill/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42844" y="620688"/>
            <a:ext cx="8856663" cy="133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447675" algn="just">
              <a:lnSpc>
                <a:spcPct val="90000"/>
              </a:lnSpc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6.</a:t>
            </a:r>
            <a:r>
              <a:rPr lang="ru-RU" sz="3000" b="1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 При </a:t>
            </a:r>
            <a:r>
              <a:rPr lang="ru-RU" sz="30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разбавлении концентрированных кислот</a:t>
            </a:r>
            <a:r>
              <a:rPr lang="ru-RU" sz="3000" b="1" dirty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0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особенно серной, медленно вливать кислоту в воду, а не наоборот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4819" name="Picture 3" descr="D:\23.05.13-домашние документы\Виртуальные лекции 28.07.11\Химия\Поведение в хим. лаб\img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43636" y="2928934"/>
            <a:ext cx="2810920" cy="1643074"/>
          </a:xfrm>
          <a:prstGeom prst="rect">
            <a:avLst/>
          </a:prstGeom>
          <a:noFill/>
        </p:spPr>
      </p:pic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214282" y="620688"/>
            <a:ext cx="871543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28650" lvl="0" indent="-6286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7.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ознакомления с запахом нельзя нюхать вещество прямо у горлышка сосуда, нужно ладонью руки направлять воздух от отверстия сосуда к носу.</a:t>
            </a:r>
            <a:endParaRPr lang="ru-RU" sz="3000" b="1" dirty="0" smtClean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3" descr="D:\23.05.13-домашние документы\Виртуальные лекции 28.07.11\Химия\Поведение в хим. лаб\p67_him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63758" y="2708920"/>
            <a:ext cx="5236634" cy="3927476"/>
          </a:xfrm>
          <a:prstGeom prst="rect">
            <a:avLst/>
          </a:prstGeom>
          <a:noFill/>
        </p:spPr>
      </p:pic>
      <p:sp>
        <p:nvSpPr>
          <p:cNvPr id="10" name="Управляющая кнопка: далее 9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домой 11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143380"/>
            <a:ext cx="1197421" cy="12144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9" name="Прямая соединительная линия 8"/>
          <p:cNvCxnSpPr/>
          <p:nvPr/>
        </p:nvCxnSpPr>
        <p:spPr>
          <a:xfrm flipV="1">
            <a:off x="285720" y="4071942"/>
            <a:ext cx="1714482" cy="1214445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rot="16200000" flipH="1">
            <a:off x="500047" y="4143368"/>
            <a:ext cx="1490658" cy="1204931"/>
          </a:xfrm>
          <a:prstGeom prst="line">
            <a:avLst/>
          </a:prstGeom>
          <a:ln w="254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891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00496" y="3976093"/>
            <a:ext cx="3429024" cy="2881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6" name="Picture 12" descr="пишу 1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Прямоугольник 16"/>
          <p:cNvSpPr/>
          <p:nvPr/>
        </p:nvSpPr>
        <p:spPr>
          <a:xfrm>
            <a:off x="214282" y="620688"/>
            <a:ext cx="8715436" cy="28392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39750" lvl="0" indent="-539750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8.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Нельзя</a:t>
            </a:r>
            <a:r>
              <a:rPr lang="ru-RU" sz="30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перемешивать жидкости (или другие вещества), закрывая отверстие пальцем. Вещество может разъесть или обжечь кожу.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Вещества в пробирке, колбе или стакане размешивают стеклянными палочками или пластмассовыми ложечками!</a:t>
            </a:r>
          </a:p>
        </p:txBody>
      </p:sp>
      <p:sp>
        <p:nvSpPr>
          <p:cNvPr id="21" name="Управляющая кнопка: далее 20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23" name="Управляющая кнопка: домой 22">
            <a:hlinkClick r:id="rId5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pic>
        <p:nvPicPr>
          <p:cNvPr id="103426" name="Picture 2" descr="D:\23.05.13-домашние документы\Лаб. раб YES\Виртуальные лабораторные YES\Анимашки и картинки\Химия\Посуда\колба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643174" y="5214950"/>
            <a:ext cx="533400" cy="114300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62"/>
            <a:ext cx="9144000" cy="64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32391"/>
            <a:ext cx="857256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Сделаем запись в тетради.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532712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899592" y="1412776"/>
            <a:ext cx="3528392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 defTabSz="895350">
              <a:lnSpc>
                <a:spcPct val="85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 работе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необходимо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постоянно </a:t>
            </a: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следить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за тем,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чтобы реактивы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 попадали на руки и одежду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</a:p>
          <a:p>
            <a:pPr lvl="0" indent="363538" algn="just" defTabSz="895350">
              <a:lnSpc>
                <a:spcPct val="85000"/>
              </a:lnSpc>
              <a:defRPr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Можно пользоваться реактивами только из банок и склянок с надписями.</a:t>
            </a:r>
          </a:p>
          <a:p>
            <a:pPr lvl="0" indent="363538" algn="just" defTabSz="895350">
              <a:lnSpc>
                <a:spcPct val="85000"/>
              </a:lnSpc>
              <a:defRPr/>
            </a:pPr>
            <a:r>
              <a:rPr lang="ru-RU" sz="2400" b="1" u="sng" dirty="0" smtClean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При разбавлении концентрированных кислот</a:t>
            </a:r>
            <a:r>
              <a:rPr lang="ru-RU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нужно медленно вливать кислоту в воду.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60032" y="1340768"/>
            <a:ext cx="3635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3538" algn="just" defTabSz="895350">
              <a:lnSpc>
                <a:spcPct val="85000"/>
              </a:lnSpc>
              <a:defRPr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Для ознакомления с запахом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 нужно ладонью руки направлять воздух от отверстия сосуда к носу.</a:t>
            </a:r>
          </a:p>
          <a:p>
            <a:pPr lvl="0" indent="363538" algn="just" defTabSz="895350">
              <a:lnSpc>
                <a:spcPct val="85000"/>
              </a:lnSpc>
              <a:defRPr/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Нельзя</a:t>
            </a:r>
            <a:r>
              <a:rPr lang="ru-RU" sz="2400" b="1" dirty="0" smtClean="0"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перемешивать вещества, закрывая отверстие пальцем.</a:t>
            </a:r>
            <a:endParaRPr lang="ru-RU" sz="24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14282" y="1142984"/>
            <a:ext cx="871543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30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Каждый должен знать и строго выполнять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техники безопасности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экономить реактивы и электроэнергию, беречь приборы и посуду, а также соблюдать порядок и дисциплину при работе в химической лаборатории.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1287035" y="-24"/>
            <a:ext cx="6462988" cy="10895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Правила поведения 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 химической лаборатории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66914" name="Picture 2" descr="D:\23.05.13-домашние документы\Виртуальные лекции 28.07.11\Химия\Хим. лаборатория\pr-khimija9-0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9058" y="3786190"/>
            <a:ext cx="3810027" cy="2857520"/>
          </a:xfrm>
          <a:prstGeom prst="rect">
            <a:avLst/>
          </a:prstGeom>
          <a:noFill/>
        </p:spPr>
      </p:pic>
      <p:sp>
        <p:nvSpPr>
          <p:cNvPr id="14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7" name="Picture 3" descr="D:\23.05.13-домашние документы\Виртуальные лекции 28.07.11\Химия\Хим. лаборатория\141509_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3857628"/>
            <a:ext cx="2786082" cy="2429464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1190621" y="142852"/>
            <a:ext cx="6738965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Оказание первой помощи</a:t>
            </a:r>
          </a:p>
        </p:txBody>
      </p:sp>
      <p:pic>
        <p:nvPicPr>
          <p:cNvPr id="60421" name="Picture 5" descr="врач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4450"/>
            <a:ext cx="1079500" cy="1062038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79388" y="1035050"/>
            <a:ext cx="8856662" cy="383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algn="just">
              <a:lnSpc>
                <a:spcPct val="85000"/>
              </a:lnSpc>
              <a:buClr>
                <a:srgbClr val="C00000"/>
              </a:buClr>
              <a:buFontTx/>
              <a:buAutoNum type="arabicPeriod"/>
            </a:pP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попадании концентрированной кислоты на руку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следует немедленно промыть ее сильной струей воды из крана. После промывки наложить повязку из ваты, смоченной 3%-ым раствором перманганата калия (из аптечки). При сильных ожогах после оказания первой помощи обратиться к врачу.</a:t>
            </a:r>
          </a:p>
          <a:p>
            <a:pPr marL="342900" indent="-342900" algn="just">
              <a:lnSpc>
                <a:spcPct val="85000"/>
              </a:lnSpc>
              <a:buClr>
                <a:srgbClr val="C00000"/>
              </a:buClr>
              <a:buFontTx/>
              <a:buAutoNum type="arabicPeriod"/>
            </a:pP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ожоге руки раствором крепких щелочей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обильно промыть ожог сильной струей воды, затем – слабым раствором уксусной кислоты и 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наложить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повязку, как и в первом случаев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6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3" name="Picture 7" descr="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-26988"/>
            <a:ext cx="1428750" cy="1238251"/>
          </a:xfrm>
          <a:prstGeom prst="rect">
            <a:avLst/>
          </a:prstGeom>
          <a:noFill/>
        </p:spPr>
      </p:pic>
      <p:pic>
        <p:nvPicPr>
          <p:cNvPr id="72706" name="Picture 2" descr="D:\23.05.13-домашние документы\Нефтегазсервис 03.03.13\Техника безопасности 2013\Несчастные случаи\Оказание помощи\Чужие материалы\ожоги\pervaja-dovrachebnaja-pomosch-pri-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5000636"/>
            <a:ext cx="1500198" cy="1500198"/>
          </a:xfrm>
          <a:prstGeom prst="rect">
            <a:avLst/>
          </a:prstGeom>
          <a:noFill/>
        </p:spPr>
      </p:pic>
      <p:pic>
        <p:nvPicPr>
          <p:cNvPr id="72707" name="Picture 3" descr="D:\23.05.13-домашние документы\Нефтегазсервис 03.03.13\Техника безопасности 2013\Несчастные случаи\Оказание помощи\Чужие материалы\ожоги\792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488" y="5000636"/>
            <a:ext cx="1875248" cy="1500198"/>
          </a:xfrm>
          <a:prstGeom prst="rect">
            <a:avLst/>
          </a:prstGeom>
          <a:noFill/>
        </p:spPr>
      </p:pic>
      <p:pic>
        <p:nvPicPr>
          <p:cNvPr id="72708" name="Picture 4" descr="D:\23.05.13-домашние документы\Нефтегазсервис 03.03.13\Техника безопасности 2013\Несчастные случаи\Оказание помощи\Чужие материалы\ожоги\41772ad8eb1492079f81274c31206d4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14942" y="5000636"/>
            <a:ext cx="2000264" cy="1500198"/>
          </a:xfrm>
          <a:prstGeom prst="rect">
            <a:avLst/>
          </a:prstGeom>
          <a:noFill/>
        </p:spPr>
      </p:pic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2" descr="пишу 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1190621" y="142852"/>
            <a:ext cx="6596089" cy="57150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Оказание первой помощи</a:t>
            </a:r>
          </a:p>
        </p:txBody>
      </p:sp>
      <p:pic>
        <p:nvPicPr>
          <p:cNvPr id="60421" name="Picture 5" descr="врач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4450"/>
            <a:ext cx="1079500" cy="1062038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79388" y="1124065"/>
            <a:ext cx="8856662" cy="1661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3"/>
            </a:pPr>
            <a:r>
              <a:rPr lang="ru-RU" sz="30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попадании брызг </a:t>
            </a:r>
            <a:r>
              <a:rPr lang="ru-RU" sz="30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кислоты или щелочи в глаза</a:t>
            </a:r>
            <a:r>
              <a:rPr lang="ru-RU" sz="30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немедленно промыть поврежденный глаз большим количеством воды и сразу обратиться к врачу</a:t>
            </a:r>
            <a:r>
              <a:rPr lang="ru-RU" sz="30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0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0423" name="Picture 7" descr="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-26988"/>
            <a:ext cx="1428750" cy="1238251"/>
          </a:xfrm>
          <a:prstGeom prst="rect">
            <a:avLst/>
          </a:prstGeom>
          <a:noFill/>
        </p:spPr>
      </p:pic>
      <p:pic>
        <p:nvPicPr>
          <p:cNvPr id="73730" name="Picture 2" descr="D:\23.05.13-домашние документы\Нефтегазсервис 03.03.13\Техника безопасности 2013\Несчастные случаи\Оказание помощи\Чужие материалы\глаза\7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2786058"/>
            <a:ext cx="2428892" cy="1927692"/>
          </a:xfrm>
          <a:prstGeom prst="rect">
            <a:avLst/>
          </a:prstGeom>
          <a:noFill/>
        </p:spPr>
      </p:pic>
      <p:pic>
        <p:nvPicPr>
          <p:cNvPr id="73731" name="Picture 3" descr="D:\23.05.13-домашние документы\Нефтегазсервис 03.03.13\Техника безопасности 2013\Несчастные случаи\Оказание помощи\Чужие материалы\глаза\8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00364" y="2786058"/>
            <a:ext cx="2071702" cy="1806717"/>
          </a:xfrm>
          <a:prstGeom prst="rect">
            <a:avLst/>
          </a:prstGeom>
          <a:noFill/>
        </p:spPr>
      </p:pic>
      <p:pic>
        <p:nvPicPr>
          <p:cNvPr id="73732" name="Picture 4" descr="D:\23.05.13-домашние документы\Нефтегазсервис 03.03.13\Техника безопасности 2013\Несчастные случаи\Оказание помощи\Чужие материалы\глаза\clip_image038_thumb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57488" y="4853008"/>
            <a:ext cx="2765388" cy="1790702"/>
          </a:xfrm>
          <a:prstGeom prst="rect">
            <a:avLst/>
          </a:prstGeom>
          <a:noFill/>
        </p:spPr>
      </p:pic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Управляющая кнопка: домой 10">
            <a:hlinkClick r:id="rId7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2" name="Picture 12" descr="пишу 1"/>
          <p:cNvPicPr>
            <a:picLocks noChangeAspect="1" noChangeArrowheads="1" noCrop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3733" name="Picture 5" descr="D:\23.05.13-домашние документы\Нефтегазсервис 03.03.13\Техника безопасности 2013\Несчастные случаи\Оказание помощи\Чужие материалы\ожоги\983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42844" y="4857760"/>
            <a:ext cx="2266950" cy="1752600"/>
          </a:xfrm>
          <a:prstGeom prst="rect">
            <a:avLst/>
          </a:prstGeom>
          <a:noFill/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WordArt 4"/>
          <p:cNvSpPr>
            <a:spLocks noChangeArrowheads="1" noChangeShapeType="1" noTextEdit="1"/>
          </p:cNvSpPr>
          <p:nvPr/>
        </p:nvSpPr>
        <p:spPr bwMode="auto">
          <a:xfrm>
            <a:off x="1190621" y="214290"/>
            <a:ext cx="6667527" cy="50006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kern="10" dirty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Оказание первой помощи</a:t>
            </a:r>
          </a:p>
        </p:txBody>
      </p:sp>
      <p:pic>
        <p:nvPicPr>
          <p:cNvPr id="60421" name="Picture 5" descr="врач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13" y="44450"/>
            <a:ext cx="1079500" cy="1062038"/>
          </a:xfrm>
          <a:prstGeom prst="rect">
            <a:avLst/>
          </a:prstGeom>
          <a:noFill/>
        </p:spPr>
      </p:pic>
      <p:sp>
        <p:nvSpPr>
          <p:cNvPr id="60422" name="Rectangle 6"/>
          <p:cNvSpPr>
            <a:spLocks noChangeArrowheads="1"/>
          </p:cNvSpPr>
          <p:nvPr/>
        </p:nvSpPr>
        <p:spPr bwMode="auto">
          <a:xfrm>
            <a:off x="179388" y="1035050"/>
            <a:ext cx="8856662" cy="328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265113" indent="-265113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4"/>
            </a:pP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ожоге кожи горячими предметами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обработайте пораженное место кожи холодной водой. Для этого подержите обожженный участок под холодной водой или приложите на этот участок что-нибудь холодное.</a:t>
            </a:r>
          </a:p>
          <a:p>
            <a:pPr marL="265113" indent="-265113" algn="just">
              <a:lnSpc>
                <a:spcPct val="85000"/>
              </a:lnSpc>
              <a:buClr>
                <a:srgbClr val="C00000"/>
              </a:buClr>
              <a:buFontTx/>
              <a:buAutoNum type="arabicPeriod" startAt="4"/>
            </a:pPr>
            <a:r>
              <a:rPr lang="ru-RU" sz="26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отравлении </a:t>
            </a:r>
            <a:r>
              <a:rPr lang="ru-RU" sz="26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газами (галогенами</a:t>
            </a:r>
            <a:r>
              <a:rPr lang="ru-RU" sz="2600" b="1" u="sng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сероводородом, оксидами </a:t>
            </a:r>
            <a:r>
              <a:rPr lang="ru-RU" sz="26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азота и др.)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600" b="1" dirty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пострадавшего вывести на воздух. Если самочувствие не улучшится, обратиться к врачу.</a:t>
            </a:r>
          </a:p>
        </p:txBody>
      </p:sp>
      <p:pic>
        <p:nvPicPr>
          <p:cNvPr id="60423" name="Picture 7" descr="15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-26988"/>
            <a:ext cx="1428750" cy="1238251"/>
          </a:xfrm>
          <a:prstGeom prst="rect">
            <a:avLst/>
          </a:prstGeom>
          <a:noFill/>
        </p:spPr>
      </p:pic>
      <p:pic>
        <p:nvPicPr>
          <p:cNvPr id="74756" name="Picture 4" descr="D:\23.05.13-домашние документы\Нефтегазсервис 03.03.13\Техника безопасности 2013\Несчастные случаи\Оказание помощи\Чужие материалы\ожоги\0007-004-Bolezni-kozh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2066" y="4357694"/>
            <a:ext cx="2928958" cy="2199861"/>
          </a:xfrm>
          <a:prstGeom prst="rect">
            <a:avLst/>
          </a:prstGeom>
          <a:noFill/>
        </p:spPr>
      </p:pic>
      <p:pic>
        <p:nvPicPr>
          <p:cNvPr id="74760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20" y="4323717"/>
            <a:ext cx="4500594" cy="2391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6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6" name="Picture 12" descr="пишу 1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1287035" y="-24"/>
            <a:ext cx="6462988" cy="1089529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Правила поведения 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 pitchFamily="34" charset="0"/>
                <a:cs typeface="Arial" pitchFamily="34" charset="0"/>
              </a:rPr>
              <a:t>в химической лаборатории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1142984"/>
            <a:ext cx="8786874" cy="19890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9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 лаборатории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разрешается 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работать  и приходить в верхней одежде. Сумки и портфели должны находиться в специально отведенном месте.</a:t>
            </a:r>
          </a:p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9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Рабочее место </a:t>
            </a:r>
            <a:r>
              <a:rPr lang="ru-RU" sz="29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надо содержать в чистоте</a:t>
            </a:r>
            <a:r>
              <a:rPr lang="ru-RU" sz="29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348" name="Picture 4" descr="D:\23.05.13-домашние документы\Виртуальные лекции 28.07.11\Химия\Хим. лаборатория\29132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00166" y="3286124"/>
            <a:ext cx="5214942" cy="3479344"/>
          </a:xfrm>
          <a:prstGeom prst="rect">
            <a:avLst/>
          </a:prstGeom>
          <a:noFill/>
        </p:spPr>
      </p:pic>
      <p:cxnSp>
        <p:nvCxnSpPr>
          <p:cNvPr id="11" name="Прямая соединительная линия 10"/>
          <p:cNvCxnSpPr/>
          <p:nvPr/>
        </p:nvCxnSpPr>
        <p:spPr>
          <a:xfrm flipV="1">
            <a:off x="2500298" y="4357694"/>
            <a:ext cx="1214446" cy="35719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единительная линия 14"/>
          <p:cNvCxnSpPr/>
          <p:nvPr/>
        </p:nvCxnSpPr>
        <p:spPr>
          <a:xfrm flipV="1">
            <a:off x="4357686" y="3857628"/>
            <a:ext cx="785818" cy="21431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572000" y="3857628"/>
            <a:ext cx="642942" cy="2857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643174" y="4357694"/>
            <a:ext cx="928694" cy="57150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62"/>
            <a:ext cx="9144000" cy="64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32391"/>
            <a:ext cx="857256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Сделаем запись в тетради.</a:t>
            </a:r>
          </a:p>
        </p:txBody>
      </p:sp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532712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95536" y="1484784"/>
            <a:ext cx="4032448" cy="51152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80000"/>
              </a:lnSpc>
              <a:buClr>
                <a:srgbClr val="C00000"/>
              </a:buClr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попадании реактивов на руку</a:t>
            </a:r>
            <a:r>
              <a:rPr lang="ru-RU" sz="24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следует немедленно промыть ее сильной струей воды из крана. При сильных ожогах после оказания первой помощи обратиться к врачу.</a:t>
            </a:r>
          </a:p>
          <a:p>
            <a:pPr indent="363538" algn="just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попадании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брызг кислоты или щелочи в глаза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– немедленно промыть поврежденный глаз большим количеством воды и сразу обратиться к врачу.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824536" y="1412776"/>
            <a:ext cx="3635896" cy="26037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3538" algn="just">
              <a:lnSpc>
                <a:spcPct val="85000"/>
              </a:lnSpc>
              <a:buClr>
                <a:srgbClr val="C00000"/>
              </a:buClr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ожоге кожи </a:t>
            </a: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горячими предметами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обработайте </a:t>
            </a:r>
            <a:r>
              <a:rPr lang="ru-RU" sz="2400" b="1" dirty="0" err="1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поражен-ное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место кожи холодной водой. </a:t>
            </a:r>
          </a:p>
          <a:p>
            <a:pPr indent="363538" algn="just">
              <a:lnSpc>
                <a:spcPct val="85000"/>
              </a:lnSpc>
              <a:buClr>
                <a:srgbClr val="C00000"/>
              </a:buClr>
              <a:defRPr/>
            </a:pPr>
            <a:r>
              <a:rPr lang="ru-RU" sz="24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При </a:t>
            </a:r>
            <a:r>
              <a:rPr lang="ru-RU" sz="24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отравлении газами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пострадавшего вывести на воздух.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571472" y="142852"/>
            <a:ext cx="8429684" cy="78581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3600" b="1" kern="1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Проверим, как Вы поняли и запомнили</a:t>
            </a:r>
          </a:p>
          <a:p>
            <a:pPr algn="ctr">
              <a:lnSpc>
                <a:spcPct val="85000"/>
              </a:lnSpc>
            </a:pPr>
            <a:r>
              <a:rPr lang="ru-RU" sz="3600" b="1" kern="1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пройденный материал</a:t>
            </a:r>
            <a:endParaRPr lang="ru-RU" sz="3600" b="1" kern="1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pic>
        <p:nvPicPr>
          <p:cNvPr id="62465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28927" y="5281384"/>
            <a:ext cx="2714644" cy="1505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179388" y="1052736"/>
            <a:ext cx="8856662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indent="452438"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Решите кроссворд</a:t>
            </a: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539750" indent="-539750"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– стеклянная посуда;</a:t>
            </a:r>
          </a:p>
          <a:p>
            <a:pPr marL="539750" indent="-539750"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– держатель пробирок, колб и т. д.;</a:t>
            </a:r>
          </a:p>
          <a:p>
            <a:pPr marL="539750" indent="-539750"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– стеклянная посуда;</a:t>
            </a:r>
          </a:p>
          <a:p>
            <a:pPr marL="539750" indent="-539750"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– лабораторное оборудование для нагрева пробирок, колб и т. д.;</a:t>
            </a:r>
          </a:p>
          <a:p>
            <a:pPr marL="539750" indent="-539750"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– керамическая химическая посуда для выпаривания;</a:t>
            </a:r>
          </a:p>
          <a:p>
            <a:pPr marL="539750" indent="-539750"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– химическая посуда для хранения растворов;</a:t>
            </a:r>
          </a:p>
          <a:p>
            <a:pPr marL="539750" indent="-539750" algn="just">
              <a:lnSpc>
                <a:spcPct val="85000"/>
              </a:lnSpc>
              <a:buClr>
                <a:srgbClr val="C00000"/>
              </a:buClr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 – … </a:t>
            </a:r>
            <a:r>
              <a:rPr lang="ru-RU" sz="28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(какая?)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ложка для сыпучих реактивов.    </a:t>
            </a: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86062"/>
            <a:ext cx="9144000" cy="64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4" name="Прямоугольник 13"/>
          <p:cNvSpPr/>
          <p:nvPr/>
        </p:nvSpPr>
        <p:spPr>
          <a:xfrm>
            <a:off x="357158" y="32391"/>
            <a:ext cx="8572560" cy="4585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Сделаем запись в тетради.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7400" y="3382300"/>
            <a:ext cx="4229096" cy="23327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532712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Управляющая кнопка: домой 14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611560" y="1484784"/>
            <a:ext cx="8064896" cy="7201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ct val="850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Приемы обращения с лабораторным оборудованием</a:t>
            </a:r>
            <a:endParaRPr lang="ru-RU" sz="24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51520" y="2132856"/>
            <a:ext cx="4536504" cy="4392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2204864"/>
            <a:ext cx="424847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5113" indent="-265113" algn="just">
              <a:lnSpc>
                <a:spcPct val="80000"/>
              </a:lnSpc>
              <a:buClr>
                <a:srgbClr val="C00000"/>
              </a:buClr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1 – стеклянная посуда;</a:t>
            </a:r>
          </a:p>
          <a:p>
            <a:pPr marL="265113" indent="-265113" algn="just">
              <a:lnSpc>
                <a:spcPct val="80000"/>
              </a:lnSpc>
              <a:buClr>
                <a:srgbClr val="C00000"/>
              </a:buClr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2 – держатель пробирок, колб и т. д.;</a:t>
            </a:r>
          </a:p>
          <a:p>
            <a:pPr marL="265113" indent="-265113" algn="just">
              <a:lnSpc>
                <a:spcPct val="80000"/>
              </a:lnSpc>
              <a:buClr>
                <a:srgbClr val="C00000"/>
              </a:buClr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3 – стеклянная посуда;</a:t>
            </a:r>
          </a:p>
          <a:p>
            <a:pPr marL="265113" indent="-265113" algn="just">
              <a:lnSpc>
                <a:spcPct val="80000"/>
              </a:lnSpc>
              <a:buClr>
                <a:srgbClr val="C00000"/>
              </a:buClr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4 – лабораторное оборудование для нагрева пробирок, колб и т. д.;</a:t>
            </a:r>
          </a:p>
          <a:p>
            <a:pPr marL="265113" indent="-265113" algn="just">
              <a:lnSpc>
                <a:spcPct val="80000"/>
              </a:lnSpc>
              <a:buClr>
                <a:srgbClr val="C00000"/>
              </a:buClr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5 – керамическая химическая посуда для выпаривания;</a:t>
            </a:r>
          </a:p>
          <a:p>
            <a:pPr marL="265113" indent="-265113" algn="just">
              <a:lnSpc>
                <a:spcPct val="80000"/>
              </a:lnSpc>
              <a:buClr>
                <a:srgbClr val="C00000"/>
              </a:buClr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6 – химическая посуда для хранения растворов;</a:t>
            </a:r>
          </a:p>
          <a:p>
            <a:pPr marL="265113" indent="-265113" algn="just">
              <a:lnSpc>
                <a:spcPct val="80000"/>
              </a:lnSpc>
              <a:buClr>
                <a:srgbClr val="C00000"/>
              </a:buClr>
            </a:pP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7 – … </a:t>
            </a:r>
            <a:r>
              <a:rPr lang="ru-RU" sz="2300" b="1" i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(какая?)</a:t>
            </a:r>
            <a:r>
              <a:rPr lang="ru-RU" sz="23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ложка для сыпучих реактивов.</a:t>
            </a:r>
            <a:endParaRPr lang="ru-RU" sz="2300" b="1" dirty="0">
              <a:latin typeface="Arial" pitchFamily="34" charset="0"/>
              <a:ea typeface="Times New Roman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8858312" cy="92869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3600" b="1" kern="1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Проверим, как Вы поняли и запомнили</a:t>
            </a:r>
          </a:p>
          <a:p>
            <a:pPr algn="ctr">
              <a:lnSpc>
                <a:spcPct val="85000"/>
              </a:lnSpc>
            </a:pPr>
            <a:r>
              <a:rPr lang="ru-RU" sz="3600" b="1" kern="10" dirty="0" smtClean="0">
                <a:ln w="11430">
                  <a:solidFill>
                    <a:sysClr val="windowText" lastClr="000000"/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/>
                <a:cs typeface="Arial"/>
              </a:rPr>
              <a:t> пройденный материал</a:t>
            </a:r>
            <a:endParaRPr lang="ru-RU" sz="3600" b="1" kern="10" dirty="0">
              <a:ln w="11430">
                <a:solidFill>
                  <a:sysClr val="windowText" lastClr="000000"/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06" y="1785926"/>
            <a:ext cx="8572560" cy="43304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Одной из форм проверки знаний является </a:t>
            </a:r>
            <a:r>
              <a:rPr lang="ru-RU" sz="27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тестовый опрос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ru-RU" sz="27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Будьте внимательны при прочтении вопросов!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 Правильных ответов может быть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несколько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если варианты ответа приведены рядом </a:t>
            </a:r>
            <a:r>
              <a:rPr lang="ru-RU" sz="27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квадратиками 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или </a:t>
            </a:r>
            <a:r>
              <a:rPr lang="ru-RU" sz="27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один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, если варианты ответа приведены рядом </a:t>
            </a:r>
            <a:r>
              <a:rPr lang="ru-RU" sz="2700" b="1" dirty="0" smtClean="0">
                <a:solidFill>
                  <a:srgbClr val="33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 кружочками</a:t>
            </a: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2700" b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indent="450000" algn="just">
              <a:lnSpc>
                <a:spcPct val="85000"/>
              </a:lnSpc>
            </a:pPr>
            <a:r>
              <a:rPr lang="ru-RU" sz="27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Не пытайтесь выучить последовательность вопросов и ответов: компьютер из 20 – 40  вопросов выбирает произвольные 15 – 20  (причем последовательность вариантов ответов также меняется). </a:t>
            </a:r>
            <a:endParaRPr lang="ru-RU" sz="2700" b="1" dirty="0">
              <a:solidFill>
                <a:schemeClr val="accent6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1071546"/>
            <a:ext cx="785818" cy="757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142844" y="4214818"/>
            <a:ext cx="8786842" cy="1452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000" algn="just">
              <a:lnSpc>
                <a:spcPct val="85000"/>
              </a:lnSpc>
            </a:pP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Если затрудняетесь ответить, вопрос можно пропустить, а затем вернуться и ответить. Если нажали на кнопку «</a:t>
            </a:r>
            <a:r>
              <a:rPr lang="ru-RU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Принять ответ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», </a:t>
            </a:r>
            <a:r>
              <a:rPr lang="ru-RU" sz="2600" b="1" u="sng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вернуться к этому вопросу </a:t>
            </a:r>
            <a:r>
              <a:rPr lang="ru-RU" sz="2600" b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нельзя</a:t>
            </a:r>
            <a:r>
              <a:rPr lang="ru-RU" sz="2600" b="1" dirty="0" smtClean="0">
                <a:solidFill>
                  <a:schemeClr val="accent6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</a:p>
        </p:txBody>
      </p:sp>
      <p:sp>
        <p:nvSpPr>
          <p:cNvPr id="1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01024" y="6286520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3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29520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4" name="Управляющая кнопка: домой 23">
            <a:hlinkClick r:id="rId2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44" y="142852"/>
            <a:ext cx="4136574" cy="3619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2" y="142852"/>
            <a:ext cx="4218217" cy="36909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Прямоугольник 11"/>
          <p:cNvSpPr/>
          <p:nvPr/>
        </p:nvSpPr>
        <p:spPr>
          <a:xfrm>
            <a:off x="5000628" y="1928802"/>
            <a:ext cx="21431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5000628" y="1571612"/>
            <a:ext cx="21431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000628" y="1285860"/>
            <a:ext cx="21431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5000628" y="928670"/>
            <a:ext cx="214314" cy="2143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42910" y="2071678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Овал 19"/>
          <p:cNvSpPr/>
          <p:nvPr/>
        </p:nvSpPr>
        <p:spPr>
          <a:xfrm>
            <a:off x="642910" y="1714488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642910" y="142873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Овал 21"/>
          <p:cNvSpPr/>
          <p:nvPr/>
        </p:nvSpPr>
        <p:spPr>
          <a:xfrm>
            <a:off x="642910" y="1071546"/>
            <a:ext cx="214314" cy="21431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00101" y="-24"/>
            <a:ext cx="778674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3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029850"/>
            <a:ext cx="88583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3538" indent="-363538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http://www.istpravda.ru/museums/3337/</a:t>
            </a:r>
          </a:p>
          <a:p>
            <a:pPr marL="363538" indent="-363538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http://www.stihi.ru/2013/08/04/5110</a:t>
            </a:r>
          </a:p>
          <a:p>
            <a:pPr marL="363538" indent="-363538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http://natiwa.ru/articles/czech/museum/musej-alhimii-v-prage.html</a:t>
            </a:r>
          </a:p>
          <a:p>
            <a:pPr marL="363538" indent="-363538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http://www.liveinternet.ru/users/4000579/post154853760/</a:t>
            </a:r>
          </a:p>
          <a:p>
            <a:pPr marL="363538" indent="-363538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http://travel-in-time.org/istoriya-izobreteniy/istoriya-alhimii-predshestvennitsyi-himii/</a:t>
            </a:r>
          </a:p>
          <a:p>
            <a:pPr marL="363538" indent="-363538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http://www.e-reading.mobi/chapter.php/1016083/23/Bolton_-_Misticheskaya_Praga.html</a:t>
            </a:r>
          </a:p>
          <a:p>
            <a:pPr marL="363538" indent="-363538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http://chemistry-chemists.com/N6_2011/U7/ChemistryAndChemists_6_2011-U7-8.html</a:t>
            </a:r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8" descr="002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0"/>
            <a:ext cx="714383" cy="714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1000101" y="-24"/>
            <a:ext cx="7786742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extrusionH="57150" contourW="12700">
              <a:bevelT w="25400" h="25400" prst="angle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ln w="28575">
                  <a:solidFill>
                    <a:srgbClr val="FF0000"/>
                  </a:solidFill>
                </a:ln>
                <a:solidFill>
                  <a:srgbClr val="FF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Использованные источники</a:t>
            </a:r>
            <a:endParaRPr lang="ru-RU" sz="3600" b="1" dirty="0">
              <a:ln w="28575">
                <a:solidFill>
                  <a:srgbClr val="FF0000"/>
                </a:solidFill>
              </a:ln>
              <a:solidFill>
                <a:srgbClr val="FF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42844" y="1058597"/>
            <a:ext cx="885831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8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http://toemigrate.com/blog/czechrepublic/muzej-alhimii-v-kutnoj-gore_-chehija.html</a:t>
            </a:r>
          </a:p>
          <a:p>
            <a:pPr marL="447675" indent="-447675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8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http://venividi.ru/node/25024</a:t>
            </a:r>
          </a:p>
          <a:p>
            <a:pPr marL="447675" indent="-447675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8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http://blackwarlock.ru/viewtopic.php?f=50&amp;t=6489&amp;js=1</a:t>
            </a:r>
          </a:p>
          <a:p>
            <a:pPr marL="447675" indent="-447675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8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http://cat.convdocs.org/docs/index-185887.html</a:t>
            </a:r>
          </a:p>
          <a:p>
            <a:pPr marL="447675" indent="-447675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8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http://referat.znate.ru/text/index-24207.html</a:t>
            </a:r>
          </a:p>
          <a:p>
            <a:pPr marL="447675" indent="-447675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8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http://einstein-virtuell.mpiwg-berlin.mpg.de/VEA/SC-1816523987_MOD-1475686711_SEQ-781896400_SL1239127538_en.html</a:t>
            </a:r>
          </a:p>
          <a:p>
            <a:pPr marL="447675" lvl="0" indent="-447675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8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http://www.bridgemanimages.com/en-GB/search</a:t>
            </a:r>
          </a:p>
          <a:p>
            <a:pPr marL="447675" indent="-447675" algn="just">
              <a:lnSpc>
                <a:spcPct val="85000"/>
              </a:lnSpc>
              <a:buClr>
                <a:srgbClr val="C00000"/>
              </a:buClr>
              <a:buFont typeface="+mj-lt"/>
              <a:buAutoNum type="arabicPeriod" startAt="8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http://www.sdelaysam-svoimirukami.ru/khimija/page/3/</a:t>
            </a:r>
          </a:p>
        </p:txBody>
      </p:sp>
      <p:sp>
        <p:nvSpPr>
          <p:cNvPr id="9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Управляющая кнопка: домой 15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3c2dec3b108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1052736"/>
            <a:ext cx="4511675" cy="444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8072462" y="6286520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Управляющая кнопка: домой 9">
            <a:hlinkClick r:id="rId3" action="ppaction://hlinksldjump" highlightClick="1"/>
          </p:cNvPr>
          <p:cNvSpPr/>
          <p:nvPr/>
        </p:nvSpPr>
        <p:spPr>
          <a:xfrm>
            <a:off x="8572528" y="6286520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2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3" name="Управляющая кнопка: домой 12">
            <a:hlinkClick r:id="rId2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214282" y="928670"/>
            <a:ext cx="8786874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Внимательно </a:t>
            </a:r>
            <a:r>
              <a:rPr lang="ru-RU" sz="30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слушайте и выполняйте</a:t>
            </a:r>
            <a:r>
              <a:rPr lang="ru-RU" sz="3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указания преподавателя!</a:t>
            </a:r>
          </a:p>
        </p:txBody>
      </p:sp>
      <p:pic>
        <p:nvPicPr>
          <p:cNvPr id="47111" name="Picture 7" descr="D:\23.05.13-домашние документы\Лаб. раб YES\Виртуальные лабораторные YES\Анимашки и картинки\Люди\Учителя\учитель 1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15206" y="1571612"/>
            <a:ext cx="1657350" cy="1819275"/>
          </a:xfrm>
          <a:prstGeom prst="rect">
            <a:avLst/>
          </a:prstGeom>
          <a:noFill/>
        </p:spPr>
      </p:pic>
      <p:pic>
        <p:nvPicPr>
          <p:cNvPr id="15" name="Picture 1" descr="D:\23.05.13-домашние документы\Виртуальные лекции 28.07.11\Химия\Поведение в хим. лаб\p10_l01p2p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00430" y="4214818"/>
            <a:ext cx="3524242" cy="2643182"/>
          </a:xfrm>
          <a:prstGeom prst="rect">
            <a:avLst/>
          </a:prstGeom>
          <a:noFill/>
        </p:spPr>
      </p:pic>
      <p:sp>
        <p:nvSpPr>
          <p:cNvPr id="16" name="Прямоугольник 15"/>
          <p:cNvSpPr/>
          <p:nvPr/>
        </p:nvSpPr>
        <p:spPr>
          <a:xfrm>
            <a:off x="214314" y="1928802"/>
            <a:ext cx="7000892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Категорически запрещается </a:t>
            </a:r>
            <a:r>
              <a:rPr lang="ru-RU" sz="3000" b="1" dirty="0" smtClean="0">
                <a:latin typeface="Arial" pitchFamily="34" charset="0"/>
                <a:cs typeface="Arial" pitchFamily="34" charset="0"/>
              </a:rPr>
              <a:t>проводить опыты, не относящиеся к данной работе, трогать вещества руками и пробовать их на вкус.</a:t>
            </a:r>
            <a:r>
              <a:rPr lang="ru-RU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  <a:p>
            <a:pPr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30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Не принимайте пищу в лаборатории! </a:t>
            </a:r>
            <a:endParaRPr lang="ru-RU" sz="3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Picture 12" descr="пишу 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пишу 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494713" y="5000636"/>
            <a:ext cx="649287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Управляющая кнопка: далее 15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Управляющая кнопка: домой 17">
            <a:hlinkClick r:id="rId3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-42173" y="92817"/>
            <a:ext cx="9121408" cy="989566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extrusionH="57150">
              <a:bevelT w="38100" h="38100" prst="slope"/>
            </a:sp3d>
          </a:bodyPr>
          <a:lstStyle/>
          <a:p>
            <a:pPr algn="ctr">
              <a:lnSpc>
                <a:spcPct val="80000"/>
              </a:lnSpc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Химическая лаборатория сегодня</a:t>
            </a:r>
          </a:p>
          <a:p>
            <a:pPr algn="ctr">
              <a:lnSpc>
                <a:spcPct val="80000"/>
              </a:lnSpc>
            </a:pPr>
            <a:r>
              <a:rPr lang="ru-RU" sz="3600" b="1" dirty="0" smtClean="0">
                <a:ln w="10541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cs typeface="Arial" pitchFamily="34" charset="0"/>
              </a:rPr>
              <a:t>и в прошлые века</a:t>
            </a:r>
            <a:endParaRPr lang="ru-RU" sz="3600" b="1" dirty="0">
              <a:ln w="10541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55298" name="Picture 2" descr="D:\23.05.13-домашние документы\Виртуальные лекции 28.07.11\Химия\Хим. лаборатория\kab-chem2001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57670"/>
            <a:ext cx="3917285" cy="2500330"/>
          </a:xfrm>
          <a:prstGeom prst="rect">
            <a:avLst/>
          </a:prstGeom>
          <a:noFill/>
        </p:spPr>
      </p:pic>
      <p:pic>
        <p:nvPicPr>
          <p:cNvPr id="55299" name="Picture 3" descr="D:\23.05.13-домашние документы\Виртуальные лекции 28.07.11\Химия\Алхимическая лаборатория\85305637_4085248_i_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7818" y="1071546"/>
            <a:ext cx="3571868" cy="2928932"/>
          </a:xfrm>
          <a:prstGeom prst="rect">
            <a:avLst/>
          </a:prstGeom>
          <a:noFill/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Front" fov="5100000">
              <a:rot lat="0" lon="2100000" rev="0"/>
            </a:camera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</p:pic>
      <p:pic>
        <p:nvPicPr>
          <p:cNvPr id="55300" name="Picture 4" descr="D:\23.05.13-домашние документы\Виртуальные лекции 28.07.11\Химия\Хим. лаборатория\посуда 18-19 века\0_6d354_6562ab33_-2-L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9288" y="1285860"/>
            <a:ext cx="3155720" cy="3416067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  <a:sp3d>
            <a:bevelT prst="angle"/>
          </a:sp3d>
        </p:spPr>
      </p:pic>
      <p:sp>
        <p:nvSpPr>
          <p:cNvPr id="14" name="Прямоугольник 13"/>
          <p:cNvSpPr/>
          <p:nvPr/>
        </p:nvSpPr>
        <p:spPr>
          <a:xfrm>
            <a:off x="5572132" y="4143380"/>
            <a:ext cx="3571868" cy="10341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ln w="11430">
                  <a:solidFill>
                    <a:srgbClr val="C00000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Средневековая алхимическая лаборатория</a:t>
            </a:r>
            <a:endParaRPr lang="ru-RU" sz="2400" b="1" dirty="0">
              <a:ln w="11430">
                <a:solidFill>
                  <a:srgbClr val="C00000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000496" y="5072074"/>
            <a:ext cx="4357718" cy="10341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lnSpc>
                <a:spcPct val="85000"/>
              </a:lnSpc>
            </a:pPr>
            <a:r>
              <a:rPr lang="ru-RU" sz="2400" b="1" dirty="0" smtClean="0">
                <a:ln w="11430">
                  <a:solidFill>
                    <a:srgbClr val="3366FF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Михаил Васильевич Ломоносов в лаборатории  (</a:t>
            </a:r>
            <a:r>
              <a:rPr lang="en-US" sz="2400" b="1" dirty="0" smtClean="0">
                <a:ln w="11430">
                  <a:solidFill>
                    <a:srgbClr val="3366FF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XVIII</a:t>
            </a:r>
            <a:r>
              <a:rPr lang="ru-RU" sz="2400" b="1" dirty="0" smtClean="0">
                <a:ln w="11430">
                  <a:solidFill>
                    <a:srgbClr val="3366FF"/>
                  </a:solidFill>
                </a:ln>
                <a:solidFill>
                  <a:sysClr val="windowText" lastClr="00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век)</a:t>
            </a:r>
            <a:endParaRPr lang="ru-RU" sz="2400" b="1" dirty="0">
              <a:ln w="11430">
                <a:solidFill>
                  <a:srgbClr val="3366FF"/>
                </a:solidFill>
              </a:ln>
              <a:solidFill>
                <a:sysClr val="windowText" lastClr="00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0" name="Прямая со стрелкой 19"/>
          <p:cNvCxnSpPr/>
          <p:nvPr/>
        </p:nvCxnSpPr>
        <p:spPr>
          <a:xfrm rot="16200000" flipV="1">
            <a:off x="3893339" y="4607727"/>
            <a:ext cx="857256" cy="35719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071934" y="6215082"/>
            <a:ext cx="1480663" cy="461665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00964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(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solidFill>
                  <a:srgbClr val="00964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X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00964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Х</a:t>
            </a:r>
            <a:r>
              <a:rPr lang="en-US" sz="2400" b="1" dirty="0" smtClean="0">
                <a:ln w="11430">
                  <a:solidFill>
                    <a:schemeClr val="tx1"/>
                  </a:solidFill>
                </a:ln>
                <a:solidFill>
                  <a:srgbClr val="00964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</a:t>
            </a:r>
            <a:r>
              <a:rPr lang="ru-RU" sz="2400" b="1" dirty="0" smtClean="0">
                <a:ln w="11430">
                  <a:solidFill>
                    <a:schemeClr val="tx1"/>
                  </a:solidFill>
                </a:ln>
                <a:solidFill>
                  <a:srgbClr val="009644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век)</a:t>
            </a:r>
            <a:endParaRPr lang="ru-RU" sz="2400" b="1" dirty="0">
              <a:ln w="11430">
                <a:solidFill>
                  <a:schemeClr val="tx1"/>
                </a:solidFill>
              </a:ln>
              <a:solidFill>
                <a:srgbClr val="009644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rot="10800000">
            <a:off x="3929058" y="6643710"/>
            <a:ext cx="1714512" cy="15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AutoShape 2" descr="Блог обо всем, что меняет и меняется. Блог Перемен (5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40964" name="AutoShape 4" descr="Блог обо всем, что меняет и меняется. Блог Перемен (51)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4" name="Picture 5" descr="D:\23.05.13-домашние документы\Виртуальные лекции 28.07.11\Химия\Алхимическая лаборатория\alchemy-laborator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3571876"/>
            <a:ext cx="4214842" cy="32243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pic>
        <p:nvPicPr>
          <p:cNvPr id="40969" name="Picture 9" descr="Приборы и оборудование для алхимии и спагирии (история). - Страница 2 - Форум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3786190"/>
            <a:ext cx="3381367" cy="253602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angle"/>
          </a:sp3d>
        </p:spPr>
      </p:pic>
      <p:sp>
        <p:nvSpPr>
          <p:cNvPr id="15" name="Управляющая кнопка: далее 11">
            <a:hlinkClick r:id="" action="ppaction://hlinkshowjump?jump=nextslide" highlightClick="1"/>
          </p:cNvPr>
          <p:cNvSpPr/>
          <p:nvPr/>
        </p:nvSpPr>
        <p:spPr>
          <a:xfrm>
            <a:off x="8064532" y="6318274"/>
            <a:ext cx="539750" cy="539750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6" name="Управляющая кнопка: назад 10">
            <a:hlinkClick r:id="" action="ppaction://hlinkshowjump?jump=previousslide" highlightClick="1"/>
          </p:cNvPr>
          <p:cNvSpPr/>
          <p:nvPr/>
        </p:nvSpPr>
        <p:spPr>
          <a:xfrm>
            <a:off x="7493028" y="6318274"/>
            <a:ext cx="539750" cy="539750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7" name="Управляющая кнопка: домой 16">
            <a:hlinkClick r:id="rId4" action="ppaction://hlinksldjump" highlightClick="1"/>
          </p:cNvPr>
          <p:cNvSpPr/>
          <p:nvPr/>
        </p:nvSpPr>
        <p:spPr>
          <a:xfrm>
            <a:off x="8604282" y="6318274"/>
            <a:ext cx="539750" cy="539750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142844" y="71414"/>
            <a:ext cx="8858312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2438" algn="just" fontAlgn="base">
              <a:lnSpc>
                <a:spcPct val="85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600" b="1" i="1" dirty="0" smtClean="0">
                <a:solidFill>
                  <a:srgbClr val="3366F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Вспомним</a:t>
            </a:r>
            <a:r>
              <a:rPr lang="ru-RU" sz="2600" b="1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</a:t>
            </a:r>
            <a:r>
              <a:rPr lang="ru-RU" sz="2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алхимия</a:t>
            </a:r>
            <a:r>
              <a:rPr lang="ru-RU" sz="2600" b="1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lang="ru-RU" sz="2600" b="1" u="sng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возникла в I веке н. э.</a:t>
            </a:r>
            <a:r>
              <a:rPr lang="ru-RU" sz="2600" b="1" dirty="0" smtClean="0">
                <a:solidFill>
                  <a:srgbClr val="2F2F2F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 в Александрии. Алхимики преследовали главным образом две цели. Во-первых, они хотели превратить более дешевые металлы, такие, как железо и свинец, в более ценные – золото и серебро; для этого они пытались найти некий «философский камень». И, во-вторых, они упорно искали некую магическую жидкость – «эликсир жизни» который мог бы продлить человеческую жизнь или даже сделать человека бессмертным.</a:t>
            </a:r>
            <a:endParaRPr lang="ru-RU" sz="2600" b="1" dirty="0" smtClean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346" name="Picture 2" descr="D:\23.05.13-домашние документы\Лаб. раб YES\Виртуальные лабораторные YES\Анимашки и картинки\Люди\Химики\алхимик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00570" y="4572008"/>
            <a:ext cx="1143000" cy="109537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16333</TotalTime>
  <Words>2068</Words>
  <Application>Microsoft Office PowerPoint</Application>
  <PresentationFormat>Экран (4:3)</PresentationFormat>
  <Paragraphs>184</Paragraphs>
  <Slides>67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Трек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user</cp:lastModifiedBy>
  <cp:revision>1877</cp:revision>
  <dcterms:created xsi:type="dcterms:W3CDTF">2009-11-04T17:47:55Z</dcterms:created>
  <dcterms:modified xsi:type="dcterms:W3CDTF">2021-04-04T14:12:28Z</dcterms:modified>
</cp:coreProperties>
</file>