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73"/>
  </p:notesMasterIdLst>
  <p:sldIdLst>
    <p:sldId id="1879" r:id="rId2"/>
    <p:sldId id="1880" r:id="rId3"/>
    <p:sldId id="464" r:id="rId4"/>
    <p:sldId id="295" r:id="rId5"/>
    <p:sldId id="1755" r:id="rId6"/>
    <p:sldId id="1822" r:id="rId7"/>
    <p:sldId id="1613" r:id="rId8"/>
    <p:sldId id="1626" r:id="rId9"/>
    <p:sldId id="1592" r:id="rId10"/>
    <p:sldId id="1606" r:id="rId11"/>
    <p:sldId id="1627" r:id="rId12"/>
    <p:sldId id="1614" r:id="rId13"/>
    <p:sldId id="1630" r:id="rId14"/>
    <p:sldId id="1616" r:id="rId15"/>
    <p:sldId id="1617" r:id="rId16"/>
    <p:sldId id="1618" r:id="rId17"/>
    <p:sldId id="1649" r:id="rId18"/>
    <p:sldId id="1651" r:id="rId19"/>
    <p:sldId id="1619" r:id="rId20"/>
    <p:sldId id="1593" r:id="rId21"/>
    <p:sldId id="1645" r:id="rId22"/>
    <p:sldId id="1646" r:id="rId23"/>
    <p:sldId id="1648" r:id="rId24"/>
    <p:sldId id="1588" r:id="rId25"/>
    <p:sldId id="1633" r:id="rId26"/>
    <p:sldId id="1631" r:id="rId27"/>
    <p:sldId id="1632" r:id="rId28"/>
    <p:sldId id="1639" r:id="rId29"/>
    <p:sldId id="1641" r:id="rId30"/>
    <p:sldId id="1890" r:id="rId31"/>
    <p:sldId id="1637" r:id="rId32"/>
    <p:sldId id="1653" r:id="rId33"/>
    <p:sldId id="1640" r:id="rId34"/>
    <p:sldId id="1655" r:id="rId35"/>
    <p:sldId id="1652" r:id="rId36"/>
    <p:sldId id="1659" r:id="rId37"/>
    <p:sldId id="1661" r:id="rId38"/>
    <p:sldId id="1660" r:id="rId39"/>
    <p:sldId id="1472" r:id="rId40"/>
    <p:sldId id="1670" r:id="rId41"/>
    <p:sldId id="1656" r:id="rId42"/>
    <p:sldId id="1657" r:id="rId43"/>
    <p:sldId id="1662" r:id="rId44"/>
    <p:sldId id="1663" r:id="rId45"/>
    <p:sldId id="1677" r:id="rId46"/>
    <p:sldId id="1665" r:id="rId47"/>
    <p:sldId id="1666" r:id="rId48"/>
    <p:sldId id="1667" r:id="rId49"/>
    <p:sldId id="1668" r:id="rId50"/>
    <p:sldId id="1669" r:id="rId51"/>
    <p:sldId id="1671" r:id="rId52"/>
    <p:sldId id="1672" r:id="rId53"/>
    <p:sldId id="1673" r:id="rId54"/>
    <p:sldId id="1674" r:id="rId55"/>
    <p:sldId id="1687" r:id="rId56"/>
    <p:sldId id="1678" r:id="rId57"/>
    <p:sldId id="1689" r:id="rId58"/>
    <p:sldId id="1679" r:id="rId59"/>
    <p:sldId id="1688" r:id="rId60"/>
    <p:sldId id="1690" r:id="rId61"/>
    <p:sldId id="1697" r:id="rId62"/>
    <p:sldId id="1695" r:id="rId63"/>
    <p:sldId id="1694" r:id="rId64"/>
    <p:sldId id="1692" r:id="rId65"/>
    <p:sldId id="1696" r:id="rId66"/>
    <p:sldId id="1698" r:id="rId67"/>
    <p:sldId id="1681" r:id="rId68"/>
    <p:sldId id="1699" r:id="rId69"/>
    <p:sldId id="1686" r:id="rId70"/>
    <p:sldId id="1707" r:id="rId71"/>
    <p:sldId id="1710" r:id="rId72"/>
    <p:sldId id="1709" r:id="rId73"/>
    <p:sldId id="1713" r:id="rId74"/>
    <p:sldId id="1714" r:id="rId75"/>
    <p:sldId id="1711" r:id="rId76"/>
    <p:sldId id="1826" r:id="rId77"/>
    <p:sldId id="1827" r:id="rId78"/>
    <p:sldId id="1840" r:id="rId79"/>
    <p:sldId id="1700" r:id="rId80"/>
    <p:sldId id="1703" r:id="rId81"/>
    <p:sldId id="1704" r:id="rId82"/>
    <p:sldId id="1715" r:id="rId83"/>
    <p:sldId id="1702" r:id="rId84"/>
    <p:sldId id="1828" r:id="rId85"/>
    <p:sldId id="1705" r:id="rId86"/>
    <p:sldId id="1706" r:id="rId87"/>
    <p:sldId id="1682" r:id="rId88"/>
    <p:sldId id="1718" r:id="rId89"/>
    <p:sldId id="1723" r:id="rId90"/>
    <p:sldId id="1724" r:id="rId91"/>
    <p:sldId id="1809" r:id="rId92"/>
    <p:sldId id="1719" r:id="rId93"/>
    <p:sldId id="1720" r:id="rId94"/>
    <p:sldId id="1726" r:id="rId95"/>
    <p:sldId id="1727" r:id="rId96"/>
    <p:sldId id="1728" r:id="rId97"/>
    <p:sldId id="1731" r:id="rId98"/>
    <p:sldId id="1732" r:id="rId99"/>
    <p:sldId id="1734" r:id="rId100"/>
    <p:sldId id="1739" r:id="rId101"/>
    <p:sldId id="1736" r:id="rId102"/>
    <p:sldId id="1735" r:id="rId103"/>
    <p:sldId id="1751" r:id="rId104"/>
    <p:sldId id="1740" r:id="rId105"/>
    <p:sldId id="1749" r:id="rId106"/>
    <p:sldId id="1757" r:id="rId107"/>
    <p:sldId id="1744" r:id="rId108"/>
    <p:sldId id="1841" r:id="rId109"/>
    <p:sldId id="1745" r:id="rId110"/>
    <p:sldId id="1758" r:id="rId111"/>
    <p:sldId id="1767" r:id="rId112"/>
    <p:sldId id="1794" r:id="rId113"/>
    <p:sldId id="1738" r:id="rId114"/>
    <p:sldId id="1759" r:id="rId115"/>
    <p:sldId id="1760" r:id="rId116"/>
    <p:sldId id="1729" r:id="rId117"/>
    <p:sldId id="1733" r:id="rId118"/>
    <p:sldId id="1761" r:id="rId119"/>
    <p:sldId id="1762" r:id="rId120"/>
    <p:sldId id="1789" r:id="rId121"/>
    <p:sldId id="1842" r:id="rId122"/>
    <p:sldId id="1843" r:id="rId123"/>
    <p:sldId id="1851" r:id="rId124"/>
    <p:sldId id="1844" r:id="rId125"/>
    <p:sldId id="1846" r:id="rId126"/>
    <p:sldId id="1845" r:id="rId127"/>
    <p:sldId id="1847" r:id="rId128"/>
    <p:sldId id="1849" r:id="rId129"/>
    <p:sldId id="1850" r:id="rId130"/>
    <p:sldId id="1852" r:id="rId131"/>
    <p:sldId id="1855" r:id="rId132"/>
    <p:sldId id="1854" r:id="rId133"/>
    <p:sldId id="1853" r:id="rId134"/>
    <p:sldId id="1818" r:id="rId135"/>
    <p:sldId id="1889" r:id="rId136"/>
    <p:sldId id="1819" r:id="rId137"/>
    <p:sldId id="1792" r:id="rId138"/>
    <p:sldId id="1766" r:id="rId139"/>
    <p:sldId id="1793" r:id="rId140"/>
    <p:sldId id="1791" r:id="rId141"/>
    <p:sldId id="1833" r:id="rId142"/>
    <p:sldId id="1834" r:id="rId143"/>
    <p:sldId id="1835" r:id="rId144"/>
    <p:sldId id="1836" r:id="rId145"/>
    <p:sldId id="1881" r:id="rId146"/>
    <p:sldId id="1882" r:id="rId147"/>
    <p:sldId id="1838" r:id="rId148"/>
    <p:sldId id="1883" r:id="rId149"/>
    <p:sldId id="1884" r:id="rId150"/>
    <p:sldId id="1885" r:id="rId151"/>
    <p:sldId id="1886" r:id="rId152"/>
    <p:sldId id="1887" r:id="rId153"/>
    <p:sldId id="1860" r:id="rId154"/>
    <p:sldId id="1864" r:id="rId155"/>
    <p:sldId id="1865" r:id="rId156"/>
    <p:sldId id="1856" r:id="rId157"/>
    <p:sldId id="1858" r:id="rId158"/>
    <p:sldId id="1862" r:id="rId159"/>
    <p:sldId id="1866" r:id="rId160"/>
    <p:sldId id="1867" r:id="rId161"/>
    <p:sldId id="1859" r:id="rId162"/>
    <p:sldId id="1877" r:id="rId163"/>
    <p:sldId id="1876" r:id="rId164"/>
    <p:sldId id="1878" r:id="rId165"/>
    <p:sldId id="1868" r:id="rId166"/>
    <p:sldId id="1888" r:id="rId167"/>
    <p:sldId id="1824" r:id="rId168"/>
    <p:sldId id="845" r:id="rId169"/>
    <p:sldId id="1823" r:id="rId170"/>
    <p:sldId id="1825" r:id="rId171"/>
    <p:sldId id="1795" r:id="rId1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 id="1" name="Ира" initials="И"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80DA3"/>
    <a:srgbClr val="3366FF"/>
    <a:srgbClr val="FF0066"/>
    <a:srgbClr val="007434"/>
    <a:srgbClr val="990000"/>
    <a:srgbClr val="009644"/>
    <a:srgbClr val="CC0000"/>
    <a:srgbClr val="FF6600"/>
    <a:srgbClr val="D5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1" autoAdjust="0"/>
    <p:restoredTop sz="95577" autoAdjust="0"/>
  </p:normalViewPr>
  <p:slideViewPr>
    <p:cSldViewPr>
      <p:cViewPr>
        <p:scale>
          <a:sx n="70" d="100"/>
          <a:sy n="70" d="100"/>
        </p:scale>
        <p:origin x="-1164" y="-84"/>
      </p:cViewPr>
      <p:guideLst>
        <p:guide orient="horz" pos="2160"/>
        <p:guide pos="2880"/>
      </p:guideLst>
    </p:cSldViewPr>
  </p:slideViewPr>
  <p:outlineViewPr>
    <p:cViewPr>
      <p:scale>
        <a:sx n="33" d="100"/>
        <a:sy n="33" d="100"/>
      </p:scale>
      <p:origin x="0" y="738"/>
    </p:cViewPr>
  </p:outlineViewPr>
  <p:notesTextViewPr>
    <p:cViewPr>
      <p:scale>
        <a:sx n="100" d="100"/>
        <a:sy n="100" d="100"/>
      </p:scale>
      <p:origin x="0" y="0"/>
    </p:cViewPr>
  </p:notesTextViewPr>
  <p:notesViewPr>
    <p:cSldViewPr>
      <p:cViewPr varScale="1">
        <p:scale>
          <a:sx n="79" d="100"/>
          <a:sy n="79" d="100"/>
        </p:scale>
        <p:origin x="-1998" y="-96"/>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0F4A82-1BBA-4657-864F-4FC09618B5E3}" type="datetimeFigureOut">
              <a:rPr lang="ru-RU" smtClean="0"/>
              <a:pPr/>
              <a:t>18.04.2021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8D397-F940-47CA-BE73-DC8A778F4CDD}" type="slidenum">
              <a:rPr lang="ru-RU" smtClean="0"/>
              <a:pPr/>
              <a:t>‹#›</a:t>
            </a:fld>
            <a:endParaRPr lang="ru-RU"/>
          </a:p>
        </p:txBody>
      </p:sp>
    </p:spTree>
    <p:extLst>
      <p:ext uri="{BB962C8B-B14F-4D97-AF65-F5344CB8AC3E}">
        <p14:creationId xmlns:p14="http://schemas.microsoft.com/office/powerpoint/2010/main" val="1942307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151</a:t>
            </a:fld>
            <a:endParaRPr lang="ru-RU" sz="1200" dirty="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152</a:t>
            </a:fld>
            <a:endParaRPr lang="ru-RU" sz="1200" dirty="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154</a:t>
            </a:fld>
            <a:endParaRPr lang="ru-RU" sz="1200" dirty="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155</a:t>
            </a:fld>
            <a:endParaRPr lang="ru-RU" sz="1200" dirty="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156</a:t>
            </a:fld>
            <a:endParaRPr lang="ru-RU" sz="1200"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157</a:t>
            </a:fld>
            <a:endParaRPr lang="ru-RU" sz="12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158</a:t>
            </a:fld>
            <a:endParaRPr lang="ru-RU" sz="1200" dirty="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159</a:t>
            </a:fld>
            <a:endParaRPr lang="ru-RU" sz="1200" dirty="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160</a:t>
            </a:fld>
            <a:endParaRPr lang="ru-RU" sz="1200" dirty="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161</a:t>
            </a:fld>
            <a:endParaRPr lang="ru-RU" sz="1200" dirty="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162</a:t>
            </a:fld>
            <a:endParaRPr lang="ru-RU" sz="1200" dirty="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163</a:t>
            </a:fld>
            <a:endParaRPr lang="ru-RU" sz="1200"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164</a:t>
            </a:fld>
            <a:endParaRPr lang="ru-RU" sz="1200" dirty="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165</a:t>
            </a:fld>
            <a:endParaRPr lang="ru-RU" sz="1200" dirty="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167</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168</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5</a:t>
            </a:fld>
            <a:endParaRPr lang="ru-RU" sz="1200" dirty="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143</a:t>
            </a:fld>
            <a:endParaRPr lang="ru-RU" sz="1200"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144</a:t>
            </a:fld>
            <a:endParaRPr lang="ru-RU" sz="1200"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145</a:t>
            </a:fld>
            <a:endParaRPr lang="ru-RU" sz="1200"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146</a:t>
            </a:fld>
            <a:endParaRPr lang="ru-RU" sz="1200"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147</a:t>
            </a:fld>
            <a:endParaRPr lang="ru-RU" sz="1200"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148</a:t>
            </a:fld>
            <a:endParaRPr lang="ru-RU"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6BAA9B1-AE0F-46CB-BF4C-698A9A7AB1A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6BAA9B1-AE0F-46CB-BF4C-698A9A7AB1A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17BEA076-BF9E-4CA3-8DF4-94D08D2A4707}" type="datetimeFigureOut">
              <a:rPr lang="ru-RU" smtClean="0"/>
              <a:pPr/>
              <a:t>18.04.2021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BEA076-BF9E-4CA3-8DF4-94D08D2A4707}" type="datetimeFigureOut">
              <a:rPr lang="ru-RU" smtClean="0"/>
              <a:pPr/>
              <a:t>18.04.2021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6BAA9B1-AE0F-46CB-BF4C-698A9A7AB1A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169.png"/></Relationships>
</file>

<file path=ppt/slides/_rels/slide10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jpe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29.gif"/></Relationships>
</file>

<file path=ppt/slides/_rels/slide10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0.png"/><Relationship Id="rId4" Type="http://schemas.openxmlformats.org/officeDocument/2006/relationships/image" Target="../media/image29.gif"/></Relationships>
</file>

<file path=ppt/slides/_rels/slide104.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jpeg"/></Relationships>
</file>

<file path=ppt/slides/_rels/slide10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51.jpeg"/></Relationships>
</file>

<file path=ppt/slides/_rels/slide10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1.png"/><Relationship Id="rId7" Type="http://schemas.openxmlformats.org/officeDocument/2006/relationships/image" Target="../media/image176.gif"/><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7.gif"/></Relationships>
</file>

<file path=ppt/slides/_rels/slide10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0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7.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6.pn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11.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 Id="rId9" Type="http://schemas.openxmlformats.org/officeDocument/2006/relationships/slide" Target="slide5.xml"/></Relationships>
</file>

<file path=ppt/slides/_rels/slide112.xml.rels><?xml version="1.0" encoding="UTF-8" standalone="yes"?>
<Relationships xmlns="http://schemas.openxmlformats.org/package/2006/relationships"><Relationship Id="rId8" Type="http://schemas.openxmlformats.org/officeDocument/2006/relationships/image" Target="../media/image191.gif"/><Relationship Id="rId3" Type="http://schemas.openxmlformats.org/officeDocument/2006/relationships/image" Target="../media/image188.jpeg"/><Relationship Id="rId7" Type="http://schemas.openxmlformats.org/officeDocument/2006/relationships/image" Target="../media/image7.gif"/><Relationship Id="rId2" Type="http://schemas.openxmlformats.org/officeDocument/2006/relationships/image" Target="../media/image187.jpeg"/><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90.jpeg"/><Relationship Id="rId4" Type="http://schemas.openxmlformats.org/officeDocument/2006/relationships/image" Target="../media/image18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19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microsoft.com/office/2007/relationships/hdphoto" Target="../media/hdphoto3.wdp"/></Relationships>
</file>

<file path=ppt/slides/_rels/slide11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95.jpeg"/></Relationships>
</file>

<file path=ppt/slides/_rels/slide116.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slide" Target="slide5.xml"/><Relationship Id="rId7" Type="http://schemas.openxmlformats.org/officeDocument/2006/relationships/image" Target="../media/image199.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jpeg"/></Relationships>
</file>

<file path=ppt/slides/_rels/slide117.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03.jpeg"/><Relationship Id="rId7" Type="http://schemas.openxmlformats.org/officeDocument/2006/relationships/image" Target="../media/image203.jpeg"/><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202.jpeg"/><Relationship Id="rId4" Type="http://schemas.openxmlformats.org/officeDocument/2006/relationships/image" Target="../media/image7.gif"/></Relationships>
</file>

<file path=ppt/slides/_rels/slide11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205.jpeg"/></Relationships>
</file>

<file path=ppt/slides/_rels/slide11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5.xml"/><Relationship Id="rId5" Type="http://schemas.microsoft.com/office/2007/relationships/hdphoto" Target="../media/hdphoto4.wdp"/><Relationship Id="rId4" Type="http://schemas.openxmlformats.org/officeDocument/2006/relationships/image" Target="../media/image207.png"/></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gif"/><Relationship Id="rId4" Type="http://schemas.openxmlformats.org/officeDocument/2006/relationships/image" Target="../media/image28.jpeg"/></Relationships>
</file>

<file path=ppt/slides/_rels/slide12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208.gif"/></Relationships>
</file>

<file path=ppt/slides/_rels/slide122.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image" Target="../media/image7.gi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9.png"/><Relationship Id="rId4" Type="http://schemas.openxmlformats.org/officeDocument/2006/relationships/slide" Target="slide5.xml"/></Relationships>
</file>

<file path=ppt/slides/_rels/slide123.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image" Target="../media/image7.gif"/><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9.png"/><Relationship Id="rId4" Type="http://schemas.openxmlformats.org/officeDocument/2006/relationships/slide" Target="slide5.xml"/></Relationships>
</file>

<file path=ppt/slides/_rels/slide12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microsoft.com/office/2007/relationships/hdphoto" Target="../media/hdphoto6.wdp"/></Relationships>
</file>

<file path=ppt/slides/_rels/slide12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2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2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09.png"/></Relationships>
</file>

<file path=ppt/slides/_rels/slide12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8.gif"/></Relationships>
</file>

<file path=ppt/slides/_rels/slide13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4.gif"/></Relationships>
</file>

<file path=ppt/slides/_rels/slide1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8.gif"/></Relationships>
</file>

<file path=ppt/slides/_rels/slide13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215.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gif"/></Relationships>
</file>

<file path=ppt/slides/_rels/slide138.xml.rels><?xml version="1.0" encoding="UTF-8" standalone="yes"?>
<Relationships xmlns="http://schemas.openxmlformats.org/package/2006/relationships"><Relationship Id="rId3" Type="http://schemas.openxmlformats.org/officeDocument/2006/relationships/image" Target="../media/image212.gif"/><Relationship Id="rId7" Type="http://schemas.openxmlformats.org/officeDocument/2006/relationships/slide" Target="slide5.xm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214.png"/><Relationship Id="rId4" Type="http://schemas.openxmlformats.org/officeDocument/2006/relationships/image" Target="../media/image213.png"/></Relationships>
</file>

<file path=ppt/slides/_rels/slide139.xml.rels><?xml version="1.0" encoding="UTF-8" standalone="yes"?>
<Relationships xmlns="http://schemas.openxmlformats.org/package/2006/relationships"><Relationship Id="rId3" Type="http://schemas.openxmlformats.org/officeDocument/2006/relationships/image" Target="../media/image212.gif"/><Relationship Id="rId7" Type="http://schemas.openxmlformats.org/officeDocument/2006/relationships/image" Target="../media/image7.gif"/><Relationship Id="rId2" Type="http://schemas.openxmlformats.org/officeDocument/2006/relationships/slide" Target="slide5.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5.jpeg"/></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gif"/></Relationships>
</file>

<file path=ppt/slides/_rels/slide140.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slide" Target="slide5.xml"/><Relationship Id="rId7" Type="http://schemas.openxmlformats.org/officeDocument/2006/relationships/image" Target="../media/image201.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95.jpeg"/><Relationship Id="rId4" Type="http://schemas.openxmlformats.org/officeDocument/2006/relationships/image" Target="../media/image216.jpeg"/></Relationships>
</file>

<file path=ppt/slides/_rels/slide14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jpeg"/></Relationships>
</file>

<file path=ppt/slides/_rels/slide14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20.jpe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221.jpeg"/><Relationship Id="rId4" Type="http://schemas.openxmlformats.org/officeDocument/2006/relationships/image" Target="../media/image7.gif"/></Relationships>
</file>

<file path=ppt/slides/_rels/slide143.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4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4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7.gif"/></Relationships>
</file>

<file path=ppt/slides/_rels/slide14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7.gif"/></Relationships>
</file>

<file path=ppt/slides/_rels/slide14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4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7.gif"/><Relationship Id="rId4" Type="http://schemas.openxmlformats.org/officeDocument/2006/relationships/image" Target="../media/image225.jpeg"/></Relationships>
</file>

<file path=ppt/slides/_rels/slide14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7.gif"/></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5.jpeg"/><Relationship Id="rId4" Type="http://schemas.openxmlformats.org/officeDocument/2006/relationships/image" Target="../media/image32.gif"/></Relationships>
</file>

<file path=ppt/slides/_rels/slide15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228.png"/><Relationship Id="rId7" Type="http://schemas.openxmlformats.org/officeDocument/2006/relationships/image" Target="../media/image7.gif"/><Relationship Id="rId2" Type="http://schemas.openxmlformats.org/officeDocument/2006/relationships/image" Target="../media/image226.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29.png"/><Relationship Id="rId4" Type="http://schemas.microsoft.com/office/2007/relationships/hdphoto" Target="../media/hdphoto8.wdp"/></Relationships>
</file>

<file path=ppt/slides/_rels/slide151.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232.png"/><Relationship Id="rId4" Type="http://schemas.openxmlformats.org/officeDocument/2006/relationships/image" Target="../media/image231.png"/></Relationships>
</file>

<file path=ppt/slides/_rels/slide152.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slide" Target="slide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234.png"/><Relationship Id="rId4" Type="http://schemas.openxmlformats.org/officeDocument/2006/relationships/image" Target="../media/image230.png"/></Relationships>
</file>

<file path=ppt/slides/_rels/slide15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5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37.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3.jpeg"/><Relationship Id="rId4" Type="http://schemas.openxmlformats.org/officeDocument/2006/relationships/image" Target="../media/image32.gif"/></Relationships>
</file>

<file path=ppt/slides/_rels/slide16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6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6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16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slide" Target="slide5.xml"/></Relationships>
</file>

<file path=ppt/slides/_rels/slide16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5.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35.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68.xml.rels><?xml version="1.0" encoding="UTF-8" standalone="yes"?>
<Relationships xmlns="http://schemas.openxmlformats.org/package/2006/relationships"><Relationship Id="rId3" Type="http://schemas.openxmlformats.org/officeDocument/2006/relationships/image" Target="../media/image235.gi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6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7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35.gi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6.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7.gif"/><Relationship Id="rId2" Type="http://schemas.openxmlformats.org/officeDocument/2006/relationships/image" Target="../media/image40.gif"/><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43.gif"/><Relationship Id="rId4" Type="http://schemas.openxmlformats.org/officeDocument/2006/relationships/image" Target="../media/image42.gif"/></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7.gif"/></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jpeg"/><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5.gif"/></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6.gif"/><Relationship Id="rId7" Type="http://schemas.openxmlformats.org/officeDocument/2006/relationships/slide" Target="slide31.xml"/><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7.xml"/><Relationship Id="rId11" Type="http://schemas.openxmlformats.org/officeDocument/2006/relationships/slide" Target="slide54.xml"/><Relationship Id="rId5" Type="http://schemas.openxmlformats.org/officeDocument/2006/relationships/slide" Target="slide6.xml"/><Relationship Id="rId10" Type="http://schemas.openxmlformats.org/officeDocument/2006/relationships/slide" Target="slide48.xml"/><Relationship Id="rId4" Type="http://schemas.openxmlformats.org/officeDocument/2006/relationships/slide" Target="slide3.xml"/><Relationship Id="rId9" Type="http://schemas.openxmlformats.org/officeDocument/2006/relationships/slide" Target="slide4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9.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105.xml"/><Relationship Id="rId13" Type="http://schemas.openxmlformats.org/officeDocument/2006/relationships/slide" Target="slide166.xml"/><Relationship Id="rId3" Type="http://schemas.openxmlformats.org/officeDocument/2006/relationships/image" Target="../media/image6.gif"/><Relationship Id="rId7" Type="http://schemas.openxmlformats.org/officeDocument/2006/relationships/slide" Target="slide101.xml"/><Relationship Id="rId12" Type="http://schemas.openxmlformats.org/officeDocument/2006/relationships/slide" Target="slide15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94.xml"/><Relationship Id="rId11" Type="http://schemas.openxmlformats.org/officeDocument/2006/relationships/slide" Target="slide153.xml"/><Relationship Id="rId5" Type="http://schemas.openxmlformats.org/officeDocument/2006/relationships/slide" Target="slide86.xml"/><Relationship Id="rId10" Type="http://schemas.openxmlformats.org/officeDocument/2006/relationships/slide" Target="slide134.xml"/><Relationship Id="rId4" Type="http://schemas.openxmlformats.org/officeDocument/2006/relationships/slide" Target="slide79.xml"/><Relationship Id="rId9" Type="http://schemas.openxmlformats.org/officeDocument/2006/relationships/slide" Target="slide121.xml"/><Relationship Id="rId14" Type="http://schemas.openxmlformats.org/officeDocument/2006/relationships/slide" Target="slide4.xml"/></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05.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05.gif"/></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14.gif"/><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8" Type="http://schemas.openxmlformats.org/officeDocument/2006/relationships/image" Target="../media/image114.gif"/><Relationship Id="rId3" Type="http://schemas.openxmlformats.org/officeDocument/2006/relationships/image" Target="../media/image116.png"/><Relationship Id="rId7" Type="http://schemas.openxmlformats.org/officeDocument/2006/relationships/image" Target="../media/image7.gif"/><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118.jpeg"/><Relationship Id="rId4" Type="http://schemas.openxmlformats.org/officeDocument/2006/relationships/image" Target="../media/image117.png"/><Relationship Id="rId9"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29.gif"/></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gif"/></Relationships>
</file>

<file path=ppt/slides/_rels/slide60.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image" Target="../media/image121.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4.xml"/></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14.gif"/><Relationship Id="rId4" Type="http://schemas.openxmlformats.org/officeDocument/2006/relationships/image" Target="../media/image123.png"/></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4.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7.gif"/><Relationship Id="rId4" Type="http://schemas.openxmlformats.org/officeDocument/2006/relationships/image" Target="../media/image129.gif"/></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6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slide" Target="slide4.xml"/><Relationship Id="rId4"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6.gif"/><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gif"/></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8.gif"/></Relationships>
</file>

<file path=ppt/slides/_rels/slide7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9.jpeg"/><Relationship Id="rId7" Type="http://schemas.openxmlformats.org/officeDocument/2006/relationships/image" Target="../media/image141.gif"/><Relationship Id="rId2" Type="http://schemas.openxmlformats.org/officeDocument/2006/relationships/image" Target="../media/image138.jpe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7.gif"/><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7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3.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6.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4.xml"/></Relationships>
</file>

<file path=ppt/slides/_rels/slide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8.gif"/></Relationships>
</file>

<file path=ppt/slides/_rels/slide8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7.gif"/></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jpeg"/></Relationships>
</file>

<file path=ppt/slides/_rels/slide86.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3.jpeg"/></Relationships>
</file>

<file path=ppt/slides/_rels/slide87.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158.jpeg"/></Relationships>
</file>

<file path=ppt/slides/_rels/slide8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128.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9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164.png"/></Relationships>
</file>

<file path=ppt/slides/_rels/slide9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5.xml"/></Relationships>
</file>

<file path=ppt/slides/_rels/slide9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slide" Target="slide5.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7"/>
          <p:cNvSpPr>
            <a:spLocks noChangeArrowheads="1" noChangeShapeType="1" noTextEdit="1"/>
          </p:cNvSpPr>
          <p:nvPr/>
        </p:nvSpPr>
        <p:spPr bwMode="auto">
          <a:xfrm>
            <a:off x="1643042" y="2214554"/>
            <a:ext cx="6572296" cy="571504"/>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endParaRPr lang="ru-RU" sz="3600" b="1" kern="10" dirty="0">
              <a:ln w="28575">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357126" y="0"/>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cs typeface="Arial" pitchFamily="34" charset="0"/>
            </a:endParaRPr>
          </a:p>
        </p:txBody>
      </p:sp>
      <p:sp>
        <p:nvSpPr>
          <p:cNvPr id="22"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627784" y="2694925"/>
            <a:ext cx="3857652" cy="2462267"/>
          </a:xfrm>
          <a:prstGeom prst="rect">
            <a:avLst/>
          </a:prstGeom>
          <a:noFill/>
        </p:spPr>
      </p:pic>
      <p:pic>
        <p:nvPicPr>
          <p:cNvPr id="11" name="Picture 21" descr="химик"/>
          <p:cNvPicPr>
            <a:picLocks noChangeAspect="1" noChangeArrowheads="1" noCrop="1"/>
          </p:cNvPicPr>
          <p:nvPr/>
        </p:nvPicPr>
        <p:blipFill>
          <a:blip r:embed="rId4" cstate="print"/>
          <a:srcRect/>
          <a:stretch>
            <a:fillRect/>
          </a:stretch>
        </p:blipFill>
        <p:spPr bwMode="auto">
          <a:xfrm>
            <a:off x="3851920" y="4133502"/>
            <a:ext cx="914400" cy="1455738"/>
          </a:xfrm>
          <a:prstGeom prst="rect">
            <a:avLst/>
          </a:prstGeom>
          <a:noFill/>
          <a:ln w="9525">
            <a:noFill/>
            <a:miter lim="800000"/>
            <a:headEnd/>
            <a:tailEnd/>
          </a:ln>
        </p:spPr>
      </p:pic>
      <p:sp>
        <p:nvSpPr>
          <p:cNvPr id="13" name="Прямоугольник 12"/>
          <p:cNvSpPr/>
          <p:nvPr/>
        </p:nvSpPr>
        <p:spPr>
          <a:xfrm>
            <a:off x="0" y="1664804"/>
            <a:ext cx="9143999" cy="100796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5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Тема «</a:t>
            </a:r>
            <a:r>
              <a:rPr lang="ru-RU" sz="3500" b="1" dirty="0">
                <a:ln w="11430">
                  <a:solidFill>
                    <a:sysClr val="windowText" lastClr="000000"/>
                  </a:solidFill>
                </a:ln>
                <a:solidFill>
                  <a:srgbClr val="0000CC"/>
                </a:solidFill>
                <a:effectLst>
                  <a:outerShdw blurRad="50800" dist="38100" dir="2700000" algn="tl" rotWithShape="0">
                    <a:prstClr val="black">
                      <a:alpha val="40000"/>
                    </a:prstClr>
                  </a:outerShdw>
                </a:effectLst>
                <a:latin typeface="Arial Black" pitchFamily="34" charset="0"/>
                <a:ea typeface="Times New Roman" pitchFamily="18" charset="0"/>
                <a:cs typeface="Times New Roman" pitchFamily="18" charset="0"/>
              </a:rPr>
              <a:t>Вода, растворы. </a:t>
            </a:r>
          </a:p>
          <a:p>
            <a:pPr algn="ctr">
              <a:lnSpc>
                <a:spcPct val="85000"/>
              </a:lnSpc>
            </a:pPr>
            <a:r>
              <a:rPr lang="ru-RU" sz="3500" b="1" dirty="0">
                <a:ln w="11430">
                  <a:solidFill>
                    <a:sysClr val="windowText" lastClr="000000"/>
                  </a:solidFill>
                </a:ln>
                <a:solidFill>
                  <a:srgbClr val="0000CC"/>
                </a:solidFill>
                <a:effectLst>
                  <a:outerShdw blurRad="50800" dist="38100" dir="2700000" algn="tl" rotWithShape="0">
                    <a:prstClr val="black">
                      <a:alpha val="40000"/>
                    </a:prstClr>
                  </a:outerShdw>
                </a:effectLst>
                <a:latin typeface="Arial Black" pitchFamily="34" charset="0"/>
                <a:ea typeface="Times New Roman" pitchFamily="18" charset="0"/>
                <a:cs typeface="Times New Roman" pitchFamily="18" charset="0"/>
              </a:rPr>
              <a:t>Электролитическая </a:t>
            </a:r>
            <a:r>
              <a:rPr lang="ru-RU" sz="3500" b="1" dirty="0" smtClean="0">
                <a:ln w="11430">
                  <a:solidFill>
                    <a:sysClr val="windowText" lastClr="000000"/>
                  </a:solidFill>
                </a:ln>
                <a:solidFill>
                  <a:srgbClr val="0000CC"/>
                </a:solidFill>
                <a:effectLst>
                  <a:outerShdw blurRad="50800" dist="38100" dir="2700000" algn="tl" rotWithShape="0">
                    <a:prstClr val="black">
                      <a:alpha val="40000"/>
                    </a:prstClr>
                  </a:outerShdw>
                </a:effectLst>
                <a:latin typeface="Arial Black" pitchFamily="34" charset="0"/>
                <a:ea typeface="Times New Roman" pitchFamily="18" charset="0"/>
                <a:cs typeface="Times New Roman" pitchFamily="18" charset="0"/>
              </a:rPr>
              <a:t>диссоциация</a:t>
            </a:r>
            <a:r>
              <a:rPr lang="ru-RU" sz="35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a:t>
            </a:r>
          </a:p>
        </p:txBody>
      </p:sp>
      <p:sp>
        <p:nvSpPr>
          <p:cNvPr id="14" name="Прямоугольник 13"/>
          <p:cNvSpPr/>
          <p:nvPr/>
        </p:nvSpPr>
        <p:spPr>
          <a:xfrm>
            <a:off x="2483768" y="5436513"/>
            <a:ext cx="3888432"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
        <p:nvSpPr>
          <p:cNvPr id="12" name="Прямоугольник 11"/>
          <p:cNvSpPr/>
          <p:nvPr/>
        </p:nvSpPr>
        <p:spPr>
          <a:xfrm>
            <a:off x="249622" y="757152"/>
            <a:ext cx="8786874" cy="92333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5000"/>
              </a:lnSpc>
            </a:pPr>
            <a:r>
              <a:rPr lang="ru-RU" sz="36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Дисциплины: «Химия» и «Естествознание – Химия»</a:t>
            </a:r>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187939808"/>
      </p:ext>
    </p:extLst>
  </p:cSld>
  <p:clrMapOvr>
    <a:masterClrMapping/>
  </p:clrMapOvr>
  <p:transition>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2770" name="Picture 2" descr="D:\23.05.13-домашние документы\Виртуальные лекции 2015\Химия\Растворы\18-DE-JULIO_SUERO-CASERO.jpg"/>
          <p:cNvPicPr>
            <a:picLocks noChangeAspect="1" noChangeArrowheads="1"/>
          </p:cNvPicPr>
          <p:nvPr/>
        </p:nvPicPr>
        <p:blipFill>
          <a:blip r:embed="rId4" cstate="print"/>
          <a:srcRect/>
          <a:stretch>
            <a:fillRect/>
          </a:stretch>
        </p:blipFill>
        <p:spPr bwMode="auto">
          <a:xfrm>
            <a:off x="214282" y="3786190"/>
            <a:ext cx="1473101" cy="278608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2771" name="Picture 3" descr="D:\23.05.13-домашние документы\Виртуальные лекции 2015\Химия\Растворы\1331883048_copper-sulfate-crystals-42-2.jpg"/>
          <p:cNvPicPr>
            <a:picLocks noChangeAspect="1" noChangeArrowheads="1"/>
          </p:cNvPicPr>
          <p:nvPr/>
        </p:nvPicPr>
        <p:blipFill>
          <a:blip r:embed="rId5" cstate="print"/>
          <a:srcRect l="19091" r="23636"/>
          <a:stretch>
            <a:fillRect/>
          </a:stretch>
        </p:blipFill>
        <p:spPr bwMode="auto">
          <a:xfrm>
            <a:off x="3000364" y="3500438"/>
            <a:ext cx="944224" cy="271464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2773" name="Picture 5" descr="D:\23.05.13-домашние документы\Виртуальные лекции 2015\Химия\Растворы\Apokalipsis_risunok1.jpg"/>
          <p:cNvPicPr>
            <a:picLocks noChangeAspect="1" noChangeArrowheads="1"/>
          </p:cNvPicPr>
          <p:nvPr/>
        </p:nvPicPr>
        <p:blipFill>
          <a:blip r:embed="rId6" cstate="print"/>
          <a:srcRect b="5893"/>
          <a:stretch>
            <a:fillRect/>
          </a:stretch>
        </p:blipFill>
        <p:spPr bwMode="auto">
          <a:xfrm>
            <a:off x="5072066" y="4286256"/>
            <a:ext cx="2019300" cy="235745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Rectangle 1"/>
          <p:cNvSpPr>
            <a:spLocks noChangeArrowheads="1"/>
          </p:cNvSpPr>
          <p:nvPr/>
        </p:nvSpPr>
        <p:spPr bwMode="auto">
          <a:xfrm>
            <a:off x="142844" y="-43633"/>
            <a:ext cx="8858312" cy="33886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Наиболее распространены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жидкие растворы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Они состоят из растворителя (жидкости) и растворённых веществ (газообразных, твёрдых и жидких) и могут быть как водными (растворитель – вода), так и неводными (растворители – спирт, эфир, бензин и др.). Чаще других встречаются водные растворы, так как в воде растворяются многие твёрдые, жидкие и газообразные вещества.</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63758"/>
            <a:ext cx="8786874"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свете представлений об электролитической диссоциации кислоты – это электролиты, которые </a:t>
            </a:r>
            <a:r>
              <a:rPr lang="ru-RU" sz="28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диссоциации </a:t>
            </a:r>
            <a:r>
              <a:rPr lang="ru-RU" sz="2800" b="1" dirty="0" smtClean="0">
                <a:latin typeface="Arial" pitchFamily="34" charset="0"/>
                <a:ea typeface="Times New Roman" pitchFamily="18" charset="0"/>
                <a:cs typeface="Arial" pitchFamily="34" charset="0"/>
              </a:rPr>
              <a:t>в водных растворах в </a:t>
            </a:r>
            <a:r>
              <a:rPr lang="ru-RU" sz="2800" b="1" u="sng" dirty="0" smtClean="0">
                <a:latin typeface="Arial" pitchFamily="34" charset="0"/>
                <a:ea typeface="Times New Roman" pitchFamily="18" charset="0"/>
                <a:cs typeface="Arial" pitchFamily="34" charset="0"/>
              </a:rPr>
              <a:t>качестве катионов отщепляют только</a:t>
            </a:r>
            <a:r>
              <a:rPr lang="ru-RU" sz="2800" b="1" dirty="0" smtClean="0">
                <a:latin typeface="Arial" pitchFamily="34" charset="0"/>
                <a:ea typeface="Times New Roman" pitchFamily="18" charset="0"/>
                <a:cs typeface="Arial" pitchFamily="34" charset="0"/>
              </a:rPr>
              <a:t> </a:t>
            </a:r>
            <a:r>
              <a:rPr lang="ru-RU" sz="28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ионы водорода</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Следовательно, </a:t>
            </a:r>
            <a:r>
              <a:rPr lang="ru-RU" sz="28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свойства кислот</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которые они проявляют в водных растворах, – </a:t>
            </a:r>
            <a:r>
              <a:rPr lang="ru-RU" sz="28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это свойства ионов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13" name="Picture 3"/>
          <p:cNvPicPr>
            <a:picLocks noChangeAspect="1" noChangeArrowheads="1"/>
          </p:cNvPicPr>
          <p:nvPr/>
        </p:nvPicPr>
        <p:blipFill>
          <a:blip r:embed="rId3" cstate="print"/>
          <a:srcRect/>
          <a:stretch>
            <a:fillRect/>
          </a:stretch>
        </p:blipFill>
        <p:spPr bwMode="auto">
          <a:xfrm>
            <a:off x="357158" y="3643314"/>
            <a:ext cx="514351" cy="487974"/>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a:sp3d>
        </p:spPr>
      </p:pic>
      <p:pic>
        <p:nvPicPr>
          <p:cNvPr id="45057" name="Picture 1"/>
          <p:cNvPicPr>
            <a:picLocks noChangeAspect="1" noChangeArrowheads="1"/>
          </p:cNvPicPr>
          <p:nvPr/>
        </p:nvPicPr>
        <p:blipFill>
          <a:blip r:embed="rId4" cstate="print"/>
          <a:srcRect/>
          <a:stretch>
            <a:fillRect/>
          </a:stretch>
        </p:blipFill>
        <p:spPr bwMode="auto">
          <a:xfrm>
            <a:off x="1643042" y="3500438"/>
            <a:ext cx="5508405" cy="285752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49118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709439"/>
            <a:ext cx="8786874" cy="3388620"/>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В состав каждого</a:t>
            </a:r>
            <a:r>
              <a:rPr lang="ru-RU" sz="2800" b="1" dirty="0" smtClean="0">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основания</a:t>
            </a:r>
            <a:r>
              <a:rPr lang="ru-RU" sz="2800" b="1" dirty="0" smtClean="0">
                <a:latin typeface="Arial" pitchFamily="34" charset="0"/>
                <a:ea typeface="Times New Roman" pitchFamily="18" charset="0"/>
                <a:cs typeface="Arial" pitchFamily="34" charset="0"/>
              </a:rPr>
              <a:t> входят </a:t>
            </a:r>
            <a:r>
              <a:rPr lang="ru-RU" sz="28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ионы металлов</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и </a:t>
            </a:r>
            <a:r>
              <a:rPr lang="ru-RU" sz="28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гидроксид-ионы</a:t>
            </a:r>
            <a:r>
              <a:rPr lang="ru-RU" sz="2800" b="1" dirty="0" smtClean="0">
                <a:latin typeface="Arial" pitchFamily="34" charset="0"/>
                <a:ea typeface="Times New Roman" pitchFamily="18" charset="0"/>
                <a:cs typeface="Arial" pitchFamily="34" charset="0"/>
              </a:rPr>
              <a:t>.</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Поэтому при диссоциации любого основания в растворе образуются </a:t>
            </a:r>
            <a:r>
              <a:rPr lang="ru-RU" sz="2800" b="1" u="sng" dirty="0" smtClean="0">
                <a:latin typeface="Arial" pitchFamily="34" charset="0"/>
                <a:ea typeface="Times New Roman" pitchFamily="18" charset="0"/>
                <a:cs typeface="Arial" pitchFamily="34" charset="0"/>
              </a:rPr>
              <a:t>в качестве </a:t>
            </a:r>
            <a:r>
              <a:rPr lang="ru-RU" sz="28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катионов</a:t>
            </a:r>
            <a:r>
              <a:rPr lang="ru-RU" sz="2800" b="1" dirty="0" smtClean="0">
                <a:latin typeface="Arial" pitchFamily="34" charset="0"/>
                <a:ea typeface="Times New Roman" pitchFamily="18" charset="0"/>
                <a:cs typeface="Arial" pitchFamily="34" charset="0"/>
              </a:rPr>
              <a:t> различные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ионы металлов</a:t>
            </a:r>
            <a:r>
              <a:rPr lang="ru-RU" sz="2800" b="1" dirty="0" smtClean="0">
                <a:latin typeface="Arial" pitchFamily="34" charset="0"/>
                <a:ea typeface="Times New Roman" pitchFamily="18" charset="0"/>
                <a:cs typeface="Arial" pitchFamily="34" charset="0"/>
              </a:rPr>
              <a:t>, а </a:t>
            </a:r>
            <a:r>
              <a:rPr lang="ru-RU" sz="2800" b="1" u="sng" dirty="0" smtClean="0">
                <a:latin typeface="Arial" pitchFamily="34" charset="0"/>
                <a:ea typeface="Times New Roman" pitchFamily="18" charset="0"/>
                <a:cs typeface="Arial" pitchFamily="34" charset="0"/>
              </a:rPr>
              <a:t>в качестве </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анионов</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только </a:t>
            </a:r>
            <a:r>
              <a:rPr lang="ru-RU" sz="28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гидроксид-ионы</a:t>
            </a:r>
            <a:r>
              <a:rPr lang="ru-RU" sz="2800" b="1" dirty="0" smtClean="0">
                <a:latin typeface="Arial" pitchFamily="34" charset="0"/>
                <a:ea typeface="Times New Roman" pitchFamily="18" charset="0"/>
                <a:cs typeface="Arial" pitchFamily="34" charset="0"/>
              </a:rPr>
              <a:t>:</a:t>
            </a:r>
            <a:r>
              <a:rPr lang="ru-RU" sz="2800" b="1" i="1" dirty="0" smtClean="0">
                <a:latin typeface="Arial" pitchFamily="34" charset="0"/>
                <a:ea typeface="Times New Roman" pitchFamily="18" charset="0"/>
                <a:cs typeface="Arial" pitchFamily="34" charset="0"/>
              </a:rPr>
              <a:t> </a:t>
            </a:r>
            <a:endParaRPr lang="ru-RU" sz="28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 = </a:t>
            </a: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ru-RU" sz="2800" b="1" baseline="30000"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ОН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 = </a:t>
            </a: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K</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ОН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i="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Слабые </a:t>
            </a:r>
            <a:r>
              <a:rPr lang="ru-RU" sz="2800" b="1" i="1" u="sng"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многокислотные</a:t>
            </a:r>
            <a:r>
              <a:rPr lang="ru-RU" sz="28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основания </a:t>
            </a:r>
            <a:r>
              <a:rPr lang="ru-RU" sz="2800" b="1" dirty="0" err="1" smtClean="0">
                <a:latin typeface="Arial" pitchFamily="34" charset="0"/>
                <a:ea typeface="Times New Roman" pitchFamily="18" charset="0"/>
                <a:cs typeface="Arial" pitchFamily="34" charset="0"/>
              </a:rPr>
              <a:t>диссоциируют</a:t>
            </a:r>
            <a:r>
              <a:rPr lang="ru-RU" sz="2800" b="1" dirty="0" smtClean="0">
                <a:latin typeface="Arial" pitchFamily="34" charset="0"/>
                <a:ea typeface="Times New Roman" pitchFamily="18" charset="0"/>
                <a:cs typeface="Arial" pitchFamily="34" charset="0"/>
              </a:rPr>
              <a:t> </a:t>
            </a:r>
            <a:r>
              <a:rPr lang="ru-RU" sz="28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ступенчато</a:t>
            </a:r>
            <a:r>
              <a:rPr lang="ru-RU" sz="2800" b="1" dirty="0" smtClean="0">
                <a:latin typeface="Arial" pitchFamily="34" charset="0"/>
                <a:ea typeface="Times New Roman" pitchFamily="18" charset="0"/>
                <a:cs typeface="Arial" pitchFamily="34" charset="0"/>
              </a:rPr>
              <a:t>.</a:t>
            </a:r>
            <a:endParaRPr lang="ru-RU" sz="2000" b="1" dirty="0" smtClean="0">
              <a:latin typeface="Arial" pitchFamily="34" charset="0"/>
              <a:cs typeface="Arial" pitchFamily="34" charset="0"/>
            </a:endParaRPr>
          </a:p>
        </p:txBody>
      </p:sp>
      <p:sp>
        <p:nvSpPr>
          <p:cNvPr id="11" name="Прямоугольник 10"/>
          <p:cNvSpPr/>
          <p:nvPr/>
        </p:nvSpPr>
        <p:spPr>
          <a:xfrm>
            <a:off x="2714612" y="41736"/>
            <a:ext cx="3688830" cy="672620"/>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lvl="0" algn="ctr" fontAlgn="base">
              <a:lnSpc>
                <a:spcPct val="85000"/>
              </a:lnSpc>
              <a:spcBef>
                <a:spcPct val="0"/>
              </a:spcBef>
              <a:spcAft>
                <a:spcPct val="0"/>
              </a:spcAft>
            </a:pPr>
            <a:r>
              <a:rPr lang="ru-RU" sz="4400" b="1" dirty="0" smtClean="0">
                <a:ln w="28575">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Основания</a:t>
            </a:r>
            <a:endParaRPr lang="ru-RU" sz="4400" b="1" dirty="0" smtClean="0">
              <a:ln w="28575">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endParaRPr>
          </a:p>
        </p:txBody>
      </p:sp>
      <p:pic>
        <p:nvPicPr>
          <p:cNvPr id="13" name="Picture 2" descr="D:\23.05.13-домашние документы\Виртуальные лекции 2015\Химия\Реакции\Sodiumhydroxide.jpg"/>
          <p:cNvPicPr>
            <a:picLocks noChangeAspect="1" noChangeArrowheads="1"/>
          </p:cNvPicPr>
          <p:nvPr/>
        </p:nvPicPr>
        <p:blipFill>
          <a:blip r:embed="rId3" cstate="print"/>
          <a:srcRect l="14130" t="3703" r="2717"/>
          <a:stretch>
            <a:fillRect/>
          </a:stretch>
        </p:blipFill>
        <p:spPr bwMode="auto">
          <a:xfrm>
            <a:off x="7072330" y="3929066"/>
            <a:ext cx="1226143" cy="200028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214282" y="4256253"/>
            <a:ext cx="6429420" cy="2316019"/>
          </a:xfrm>
          <a:prstGeom prst="rect">
            <a:avLst/>
          </a:prstGeom>
        </p:spPr>
        <p:txBody>
          <a:bodyPr wrap="square">
            <a:spAutoFit/>
          </a:bodyPr>
          <a:lstStyle/>
          <a:p>
            <a:pPr marL="1168400" lvl="0" indent="-1168400" algn="just" eaLnBrk="0" fontAlgn="base" hangingPunct="0">
              <a:lnSpc>
                <a:spcPct val="85000"/>
              </a:lnSpc>
              <a:spcBef>
                <a:spcPct val="0"/>
              </a:spcBef>
              <a:spcAft>
                <a:spcPct val="0"/>
              </a:spcAft>
            </a:pPr>
            <a:r>
              <a:rPr lang="ru-RU" sz="30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Запомните</a:t>
            </a:r>
            <a:r>
              <a:rPr lang="ru-RU" sz="3000" b="1" dirty="0" smtClean="0">
                <a:latin typeface="Arial" pitchFamily="34" charset="0"/>
                <a:cs typeface="Arial" pitchFamily="34" charset="0"/>
              </a:rPr>
              <a:t>:</a:t>
            </a:r>
            <a:r>
              <a:rPr lang="ru-RU" sz="2800" b="1" dirty="0" smtClean="0">
                <a:latin typeface="Arial" pitchFamily="34" charset="0"/>
                <a:cs typeface="Arial" pitchFamily="34" charset="0"/>
              </a:rPr>
              <a:t> если в </a:t>
            </a:r>
            <a:r>
              <a:rPr lang="ru-RU" sz="2800" b="1" dirty="0" smtClean="0">
                <a:solidFill>
                  <a:srgbClr val="180DA3"/>
                </a:solidFill>
                <a:effectLst>
                  <a:outerShdw blurRad="38100" dist="38100" dir="2700000" algn="tl">
                    <a:srgbClr val="000000">
                      <a:alpha val="43137"/>
                    </a:srgbClr>
                  </a:outerShdw>
                </a:effectLst>
                <a:latin typeface="Arial" pitchFamily="34" charset="0"/>
                <a:cs typeface="Arial" pitchFamily="34" charset="0"/>
              </a:rPr>
              <a:t>кислоте</a:t>
            </a:r>
            <a:r>
              <a:rPr lang="ru-RU" sz="2800" b="1" dirty="0" smtClean="0">
                <a:latin typeface="Arial" pitchFamily="34" charset="0"/>
                <a:cs typeface="Arial" pitchFamily="34" charset="0"/>
              </a:rPr>
              <a:t> несколько ионов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то это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много</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основные</a:t>
            </a:r>
            <a:r>
              <a:rPr lang="ru-RU" sz="2800" b="1" dirty="0" smtClean="0">
                <a:latin typeface="Arial" pitchFamily="34" charset="0"/>
                <a:ea typeface="Times New Roman" pitchFamily="18" charset="0"/>
                <a:cs typeface="Arial" pitchFamily="34" charset="0"/>
              </a:rPr>
              <a:t> кислоты, а если в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основании</a:t>
            </a:r>
            <a:r>
              <a:rPr lang="ru-RU" sz="2800" b="1" dirty="0" smtClean="0">
                <a:latin typeface="Arial" pitchFamily="34" charset="0"/>
                <a:ea typeface="Times New Roman" pitchFamily="18" charset="0"/>
                <a:cs typeface="Arial" pitchFamily="34" charset="0"/>
              </a:rPr>
              <a:t> несколько групп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то это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много</a:t>
            </a:r>
            <a:r>
              <a:rPr lang="ru-RU" sz="2800" b="1" u="sng"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кислотные</a:t>
            </a:r>
            <a:r>
              <a:rPr lang="ru-RU" sz="2800" b="1" dirty="0" smtClean="0">
                <a:latin typeface="Arial" pitchFamily="34" charset="0"/>
                <a:ea typeface="Times New Roman" pitchFamily="18" charset="0"/>
                <a:cs typeface="Arial" pitchFamily="34" charset="0"/>
              </a:rPr>
              <a:t> основания.</a:t>
            </a:r>
            <a:endParaRPr lang="ru-RU" sz="2800" b="1" dirty="0" smtClean="0">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85728"/>
            <a:ext cx="8858312" cy="503676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Например, составим уравнения диссоциации </a:t>
            </a:r>
            <a:r>
              <a:rPr lang="ru-RU" sz="2700" b="1" dirty="0" err="1" smtClean="0">
                <a:latin typeface="Arial" pitchFamily="34" charset="0"/>
                <a:ea typeface="Times New Roman" pitchFamily="18" charset="0"/>
                <a:cs typeface="Arial" pitchFamily="34" charset="0"/>
              </a:rPr>
              <a:t>двухкислоттого</a:t>
            </a:r>
            <a:r>
              <a:rPr lang="ru-RU" sz="2700" b="1" dirty="0" smtClean="0">
                <a:latin typeface="Arial" pitchFamily="34" charset="0"/>
                <a:ea typeface="Times New Roman" pitchFamily="18" charset="0"/>
                <a:cs typeface="Arial" pitchFamily="34" charset="0"/>
              </a:rPr>
              <a:t> основания – гидроксида магния.</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Первая</a:t>
            </a:r>
            <a:r>
              <a:rPr lang="ru-RU" sz="2700" b="1" i="1" dirty="0" smtClean="0">
                <a:latin typeface="Arial" pitchFamily="34" charset="0"/>
                <a:ea typeface="Times New Roman" pitchFamily="18" charset="0"/>
                <a:cs typeface="Arial" pitchFamily="34" charset="0"/>
              </a:rPr>
              <a:t> </a:t>
            </a:r>
            <a:r>
              <a:rPr lang="ru-RU" sz="27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ступень</a:t>
            </a:r>
            <a:r>
              <a:rPr lang="ru-RU" sz="2700" b="1" i="1" dirty="0" smtClean="0">
                <a:latin typeface="Arial" pitchFamily="34" charset="0"/>
                <a:ea typeface="Times New Roman" pitchFamily="18" charset="0"/>
                <a:cs typeface="Arial" pitchFamily="34" charset="0"/>
              </a:rPr>
              <a:t> </a:t>
            </a:r>
            <a:r>
              <a:rPr lang="ru-RU" sz="27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диссоциации</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(отщепляется один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a:t>
            </a:r>
            <a:r>
              <a:rPr lang="ru-RU" sz="2700" b="1" dirty="0" smtClean="0">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700" b="1"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7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М</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g</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ОН</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ОН</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7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Вторая</a:t>
            </a:r>
            <a:r>
              <a:rPr lang="ru-RU" sz="2700" b="1" i="1" dirty="0" smtClean="0">
                <a:latin typeface="Arial" pitchFamily="34" charset="0"/>
                <a:ea typeface="Times New Roman" pitchFamily="18" charset="0"/>
                <a:cs typeface="Arial" pitchFamily="34" charset="0"/>
                <a:sym typeface="Symbol" pitchFamily="18" charset="2"/>
              </a:rPr>
              <a:t> </a:t>
            </a:r>
            <a:r>
              <a:rPr lang="ru-RU" sz="27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ступень</a:t>
            </a:r>
            <a:r>
              <a:rPr lang="ru-RU" sz="2700" b="1" i="1" dirty="0" smtClean="0">
                <a:latin typeface="Arial" pitchFamily="34" charset="0"/>
                <a:ea typeface="Times New Roman" pitchFamily="18" charset="0"/>
                <a:cs typeface="Arial" pitchFamily="34" charset="0"/>
                <a:sym typeface="Symbol" pitchFamily="18" charset="2"/>
              </a:rPr>
              <a:t> </a:t>
            </a:r>
            <a:r>
              <a:rPr lang="ru-RU" sz="27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диссоциации</a:t>
            </a:r>
            <a:r>
              <a:rPr lang="ru-RU" sz="2700" b="1" i="1" dirty="0" smtClean="0">
                <a:latin typeface="Arial" pitchFamily="34" charset="0"/>
                <a:ea typeface="Times New Roman" pitchFamily="18" charset="0"/>
                <a:cs typeface="Arial" pitchFamily="34" charset="0"/>
                <a:sym typeface="Symbol" pitchFamily="18" charset="2"/>
              </a:rPr>
              <a:t> </a:t>
            </a:r>
            <a:r>
              <a:rPr lang="ru-RU" sz="2700" b="1" dirty="0" smtClean="0">
                <a:latin typeface="Arial" pitchFamily="34" charset="0"/>
                <a:ea typeface="Times New Roman" pitchFamily="18" charset="0"/>
                <a:cs typeface="Arial" pitchFamily="34" charset="0"/>
                <a:sym typeface="Symbol" pitchFamily="18" charset="2"/>
              </a:rPr>
              <a:t>(отщепляется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гидроксид-ион</a:t>
            </a:r>
            <a:r>
              <a:rPr lang="ru-RU" sz="2700" b="1" dirty="0" smtClean="0">
                <a:latin typeface="Arial" pitchFamily="34" charset="0"/>
                <a:ea typeface="Times New Roman" pitchFamily="18" charset="0"/>
                <a:cs typeface="Arial" pitchFamily="34" charset="0"/>
                <a:sym typeface="Symbol" pitchFamily="18" charset="2"/>
              </a:rPr>
              <a:t> от катиона М</a:t>
            </a:r>
            <a:r>
              <a:rPr lang="en-US" sz="2700" b="1" dirty="0" smtClean="0">
                <a:latin typeface="Arial" pitchFamily="34" charset="0"/>
                <a:ea typeface="Times New Roman" pitchFamily="18" charset="0"/>
                <a:cs typeface="Arial" pitchFamily="34" charset="0"/>
                <a:sym typeface="Symbol" pitchFamily="18" charset="2"/>
              </a:rPr>
              <a:t>g</a:t>
            </a:r>
            <a:r>
              <a:rPr lang="ru-RU" sz="2700" b="1" dirty="0" smtClean="0">
                <a:latin typeface="Arial" pitchFamily="34" charset="0"/>
                <a:ea typeface="Times New Roman" pitchFamily="18" charset="0"/>
                <a:cs typeface="Arial" pitchFamily="34" charset="0"/>
                <a:sym typeface="Symbol" pitchFamily="18" charset="2"/>
              </a:rPr>
              <a:t>ОН</a:t>
            </a:r>
            <a:r>
              <a:rPr lang="ru-RU" sz="2700" b="1" baseline="30000" dirty="0" smtClean="0">
                <a:latin typeface="Arial" pitchFamily="34" charset="0"/>
                <a:ea typeface="Times New Roman" pitchFamily="18" charset="0"/>
                <a:cs typeface="Arial" pitchFamily="34" charset="0"/>
                <a:sym typeface="Symbol" pitchFamily="18" charset="2"/>
              </a:rPr>
              <a:t>+</a:t>
            </a:r>
            <a:r>
              <a:rPr lang="ru-RU" sz="2700" b="1" dirty="0" smtClean="0">
                <a:latin typeface="Arial" pitchFamily="34" charset="0"/>
                <a:ea typeface="Times New Roman" pitchFamily="18" charset="0"/>
                <a:cs typeface="Arial" pitchFamily="34" charset="0"/>
                <a:sym typeface="Symbol" pitchFamily="18" charset="2"/>
              </a:rPr>
              <a:t>):</a:t>
            </a:r>
            <a:endParaRPr lang="ru-RU" sz="2700" b="1" dirty="0" smtClean="0">
              <a:latin typeface="Arial" pitchFamily="34" charset="0"/>
              <a:cs typeface="Arial" pitchFamily="34" charset="0"/>
              <a:sym typeface="Symbol" pitchFamily="18" charset="2"/>
            </a:endParaRPr>
          </a:p>
          <a:p>
            <a:pPr lvl="0" algn="ctr"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М</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g</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ОН</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Mg</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2+</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ОН</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Symbol" pitchFamily="18" charset="2"/>
              </a:rPr>
              <a:t>Диссоциация </a:t>
            </a:r>
            <a:r>
              <a:rPr lang="ru-RU" sz="2700" b="1" dirty="0" err="1" smtClean="0">
                <a:latin typeface="Arial" pitchFamily="34" charset="0"/>
                <a:ea typeface="Times New Roman" pitchFamily="18" charset="0"/>
                <a:cs typeface="Arial" pitchFamily="34" charset="0"/>
                <a:sym typeface="Symbol" pitchFamily="18" charset="2"/>
              </a:rPr>
              <a:t>многокислотных</a:t>
            </a:r>
            <a:r>
              <a:rPr lang="ru-RU" sz="2700" b="1" dirty="0" smtClean="0">
                <a:latin typeface="Arial" pitchFamily="34" charset="0"/>
                <a:ea typeface="Times New Roman" pitchFamily="18" charset="0"/>
                <a:cs typeface="Arial" pitchFamily="34" charset="0"/>
                <a:sym typeface="Symbol" pitchFamily="18" charset="2"/>
              </a:rPr>
              <a:t> оснований, как и много­основных кислот, преимущественно протекает по первой ступени.</a:t>
            </a:r>
            <a:endParaRPr lang="ru-RU" sz="27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700" b="1" i="1" dirty="0" smtClean="0">
                <a:latin typeface="Arial" pitchFamily="34" charset="0"/>
                <a:ea typeface="Times New Roman" pitchFamily="18" charset="0"/>
                <a:cs typeface="Arial" pitchFamily="34" charset="0"/>
                <a:sym typeface="Symbol" pitchFamily="18" charset="2"/>
              </a:rPr>
              <a:t>Число ступеней диссоциации </a:t>
            </a:r>
            <a:r>
              <a:rPr lang="ru-RU" sz="2700" b="1" dirty="0" smtClean="0">
                <a:latin typeface="Arial" pitchFamily="34" charset="0"/>
                <a:ea typeface="Times New Roman" pitchFamily="18" charset="0"/>
                <a:cs typeface="Arial" pitchFamily="34" charset="0"/>
                <a:sym typeface="Symbol" pitchFamily="18" charset="2"/>
              </a:rPr>
              <a:t>определяется </a:t>
            </a:r>
            <a:r>
              <a:rPr lang="ru-RU" sz="2700" b="1" i="1" dirty="0" smtClean="0">
                <a:latin typeface="Arial" pitchFamily="34" charset="0"/>
                <a:ea typeface="Times New Roman" pitchFamily="18" charset="0"/>
                <a:cs typeface="Arial" pitchFamily="34" charset="0"/>
                <a:sym typeface="Symbol" pitchFamily="18" charset="2"/>
              </a:rPr>
              <a:t>кислотностью слабого основания, </a:t>
            </a:r>
            <a:r>
              <a:rPr lang="ru-RU" sz="2700" b="1" dirty="0" smtClean="0">
                <a:latin typeface="Arial" pitchFamily="34" charset="0"/>
                <a:ea typeface="Times New Roman" pitchFamily="18" charset="0"/>
                <a:cs typeface="Arial" pitchFamily="34" charset="0"/>
                <a:sym typeface="Symbol" pitchFamily="18" charset="2"/>
              </a:rPr>
              <a:t>т. е. числом </a:t>
            </a:r>
            <a:r>
              <a:rPr lang="ru-RU" sz="2700" b="1" dirty="0" err="1" smtClean="0">
                <a:latin typeface="Arial" pitchFamily="34" charset="0"/>
                <a:ea typeface="Times New Roman" pitchFamily="18" charset="0"/>
                <a:cs typeface="Arial" pitchFamily="34" charset="0"/>
                <a:sym typeface="Symbol" pitchFamily="18" charset="2"/>
              </a:rPr>
              <a:t>гидроксид-ионов</a:t>
            </a:r>
            <a:r>
              <a:rPr lang="ru-RU" sz="2700" b="1" dirty="0" smtClean="0">
                <a:latin typeface="Arial" pitchFamily="34" charset="0"/>
                <a:ea typeface="Times New Roman" pitchFamily="18" charset="0"/>
                <a:cs typeface="Arial" pitchFamily="34" charset="0"/>
                <a:sym typeface="Symbol" pitchFamily="18" charset="2"/>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ОН</a:t>
            </a:r>
            <a:r>
              <a:rPr lang="ru-RU" sz="2700" b="1"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700" b="1" dirty="0" smtClean="0">
                <a:latin typeface="Arial" pitchFamily="34" charset="0"/>
                <a:ea typeface="Times New Roman" pitchFamily="18" charset="0"/>
                <a:cs typeface="Arial" pitchFamily="34" charset="0"/>
                <a:sym typeface="Symbol" pitchFamily="18" charset="2"/>
              </a:rPr>
              <a:t>.</a:t>
            </a:r>
          </a:p>
        </p:txBody>
      </p:sp>
      <p:pic>
        <p:nvPicPr>
          <p:cNvPr id="2050" name="Picture 2" descr="D:\23.05.13-домашние документы\Виртуальные лекции 2015\Химия\сложные в-ва\основания\Гидроксид магния.jpg"/>
          <p:cNvPicPr>
            <a:picLocks noChangeAspect="1" noChangeArrowheads="1"/>
          </p:cNvPicPr>
          <p:nvPr/>
        </p:nvPicPr>
        <p:blipFill>
          <a:blip r:embed="rId2" cstate="print"/>
          <a:srcRect/>
          <a:stretch>
            <a:fillRect/>
          </a:stretch>
        </p:blipFill>
        <p:spPr bwMode="auto">
          <a:xfrm>
            <a:off x="1285852" y="5258746"/>
            <a:ext cx="2204731" cy="1527840"/>
          </a:xfrm>
          <a:prstGeom prst="ellipse">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Прямоугольник 10"/>
          <p:cNvSpPr/>
          <p:nvPr/>
        </p:nvSpPr>
        <p:spPr>
          <a:xfrm>
            <a:off x="1643042" y="6072206"/>
            <a:ext cx="1603324"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М</a:t>
            </a:r>
            <a:r>
              <a:rPr lang="en-US" sz="26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g</a:t>
            </a: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(ОН)</a:t>
            </a:r>
            <a:r>
              <a:rPr lang="ru-RU" sz="2600" b="1" baseline="-30000"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sz="2600" b="1" dirty="0">
              <a:ln w="11430">
                <a:solidFill>
                  <a:sysClr val="windowText" lastClr="000000"/>
                </a:solidFill>
              </a:ln>
              <a:effectLst>
                <a:outerShdw blurRad="50800" dist="39000" dir="5460000" algn="tl">
                  <a:srgbClr val="000000">
                    <a:alpha val="38000"/>
                  </a:srgbClr>
                </a:outerShdw>
              </a:effectLst>
            </a:endParaRPr>
          </a:p>
        </p:txBody>
      </p:sp>
      <p:pic>
        <p:nvPicPr>
          <p:cNvPr id="2051" name="Picture 3"/>
          <p:cNvPicPr>
            <a:picLocks noChangeAspect="1" noChangeArrowheads="1"/>
          </p:cNvPicPr>
          <p:nvPr/>
        </p:nvPicPr>
        <p:blipFill>
          <a:blip r:embed="rId3" cstate="print"/>
          <a:srcRect/>
          <a:stretch>
            <a:fillRect/>
          </a:stretch>
        </p:blipFill>
        <p:spPr bwMode="auto">
          <a:xfrm>
            <a:off x="214282" y="5357826"/>
            <a:ext cx="777342" cy="428628"/>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prst="angle"/>
          </a:sp3d>
        </p:spPr>
      </p:pic>
      <p:sp>
        <p:nvSpPr>
          <p:cNvPr id="18" name="Прямоугольник 17"/>
          <p:cNvSpPr/>
          <p:nvPr/>
        </p:nvSpPr>
        <p:spPr>
          <a:xfrm>
            <a:off x="3428992" y="5500702"/>
            <a:ext cx="543739" cy="83099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8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a:t>
            </a:r>
            <a:endParaRPr lang="ru-RU" sz="4800" b="1" dirty="0">
              <a:ln w="11430">
                <a:solidFill>
                  <a:sysClr val="windowText" lastClr="000000"/>
                </a:solidFill>
              </a:ln>
              <a:effectLst>
                <a:outerShdw blurRad="50800" dist="39000" dir="5460000" algn="tl">
                  <a:srgbClr val="000000">
                    <a:alpha val="38000"/>
                  </a:srgbClr>
                </a:outerShdw>
              </a:effectLst>
            </a:endParaRPr>
          </a:p>
        </p:txBody>
      </p:sp>
      <p:sp>
        <p:nvSpPr>
          <p:cNvPr id="19" name="Прямоугольник 18"/>
          <p:cNvSpPr/>
          <p:nvPr/>
        </p:nvSpPr>
        <p:spPr>
          <a:xfrm>
            <a:off x="5701158" y="5500702"/>
            <a:ext cx="3371436" cy="76944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4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 </a:t>
            </a:r>
            <a:r>
              <a:rPr lang="ru-RU" sz="3000" b="1"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М</a:t>
            </a:r>
            <a:r>
              <a:rPr lang="en-US" sz="3000" b="1"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g</a:t>
            </a:r>
            <a:r>
              <a:rPr lang="ru-RU" sz="3000" b="1"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ОН</a:t>
            </a:r>
            <a:r>
              <a:rPr lang="ru-RU" sz="3000" b="1" baseline="30000"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3000" b="1" dirty="0" smtClean="0">
                <a:ln>
                  <a:solidFill>
                    <a:sysClr val="windowText" lastClr="000000"/>
                  </a:solidFill>
                </a:ln>
                <a:solidFill>
                  <a:sysClr val="windowText" lastClr="0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a:t>
            </a:r>
            <a:r>
              <a:rPr lang="ru-RU" sz="3000" b="1" dirty="0" smtClean="0">
                <a:ln>
                  <a:solidFill>
                    <a:srgbClr val="FF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ОН</a:t>
            </a:r>
            <a:r>
              <a:rPr lang="ru-RU" sz="3000" b="1" baseline="30000" dirty="0" smtClean="0">
                <a:ln>
                  <a:solidFill>
                    <a:srgbClr val="FF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3000" b="1" dirty="0">
              <a:ln>
                <a:solidFill>
                  <a:srgbClr val="FF0000"/>
                </a:solidFill>
              </a:ln>
              <a:solidFill>
                <a:srgbClr val="FF0000"/>
              </a:solidFill>
              <a:effectLst>
                <a:outerShdw blurRad="50800" dist="39000" dir="5460000" algn="tl">
                  <a:srgbClr val="000000">
                    <a:alpha val="38000"/>
                  </a:srgbClr>
                </a:outerShdw>
              </a:effectLst>
            </a:endParaRPr>
          </a:p>
        </p:txBody>
      </p:sp>
      <p:pic>
        <p:nvPicPr>
          <p:cNvPr id="20" name="Picture 4" descr="aspen2"/>
          <p:cNvPicPr>
            <a:picLocks noChangeAspect="1" noChangeArrowheads="1" noCrop="1"/>
          </p:cNvPicPr>
          <p:nvPr/>
        </p:nvPicPr>
        <p:blipFill>
          <a:blip r:embed="rId4" cstate="print"/>
          <a:srcRect/>
          <a:stretch>
            <a:fillRect/>
          </a:stretch>
        </p:blipFill>
        <p:spPr bwMode="auto">
          <a:xfrm>
            <a:off x="3929058" y="5165749"/>
            <a:ext cx="1800225" cy="1620837"/>
          </a:xfrm>
          <a:prstGeom prst="rect">
            <a:avLst/>
          </a:prstGeom>
          <a:noFill/>
          <a:ln w="9525">
            <a:noFill/>
            <a:miter lim="800000"/>
            <a:headEnd/>
            <a:tailEnd/>
          </a:ln>
        </p:spPr>
      </p:pic>
      <p:sp>
        <p:nvSpPr>
          <p:cNvPr id="21" name="Прямоугольник 20"/>
          <p:cNvSpPr/>
          <p:nvPr/>
        </p:nvSpPr>
        <p:spPr>
          <a:xfrm>
            <a:off x="4929190" y="6215082"/>
            <a:ext cx="856325"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Н</a:t>
            </a:r>
            <a:r>
              <a:rPr lang="ru-RU" sz="2800" b="1" baseline="-30000"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r>
              <a:rPr lang="ru-RU" sz="2800" b="1"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О</a:t>
            </a:r>
            <a:endParaRPr lang="ru-RU" sz="2800" b="1" dirty="0">
              <a:ln w="11430"/>
              <a:solidFill>
                <a:srgbClr val="9FE6FF"/>
              </a:solidFill>
              <a:effectLst>
                <a:outerShdw blurRad="80000" dist="40000" dir="5040000" algn="tl">
                  <a:srgbClr val="000000">
                    <a:alpha val="30000"/>
                  </a:srgbClr>
                </a:outerShdw>
              </a:effectLst>
            </a:endParaRPr>
          </a:p>
        </p:txBody>
      </p:sp>
      <p:sp>
        <p:nvSpPr>
          <p:cNvPr id="2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23554" name="Picture 2" descr="D:\23.05.13-домашние документы\Виртуальные лекции 2015\Химия\Реакции\Sodiumhydroxide.jpg"/>
          <p:cNvPicPr>
            <a:picLocks noChangeAspect="1" noChangeArrowheads="1"/>
          </p:cNvPicPr>
          <p:nvPr/>
        </p:nvPicPr>
        <p:blipFill>
          <a:blip r:embed="rId3" cstate="print"/>
          <a:srcRect l="14130" t="3703" r="2717"/>
          <a:stretch>
            <a:fillRect/>
          </a:stretch>
        </p:blipFill>
        <p:spPr bwMode="auto">
          <a:xfrm>
            <a:off x="285720" y="4643446"/>
            <a:ext cx="1226143" cy="200028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4" descr="aspen2"/>
          <p:cNvPicPr>
            <a:picLocks noChangeAspect="1" noChangeArrowheads="1" noCrop="1"/>
          </p:cNvPicPr>
          <p:nvPr/>
        </p:nvPicPr>
        <p:blipFill>
          <a:blip r:embed="rId4" cstate="print"/>
          <a:srcRect/>
          <a:stretch>
            <a:fillRect/>
          </a:stretch>
        </p:blipFill>
        <p:spPr bwMode="auto">
          <a:xfrm>
            <a:off x="5357818" y="5165749"/>
            <a:ext cx="1800225" cy="1620837"/>
          </a:xfrm>
          <a:prstGeom prst="rect">
            <a:avLst/>
          </a:prstGeom>
          <a:noFill/>
          <a:ln w="9525">
            <a:noFill/>
            <a:miter lim="800000"/>
            <a:headEnd/>
            <a:tailEnd/>
          </a:ln>
        </p:spPr>
      </p:pic>
      <p:pic>
        <p:nvPicPr>
          <p:cNvPr id="10" name="Picture 3" descr="D:\23.05.13-домашние документы\Виртуальные лекции 2015\Химия\Реакции\Sodiumhydroxide.jpg"/>
          <p:cNvPicPr>
            <a:picLocks noChangeAspect="1" noChangeArrowheads="1"/>
          </p:cNvPicPr>
          <p:nvPr/>
        </p:nvPicPr>
        <p:blipFill>
          <a:blip r:embed="rId3" cstate="print"/>
          <a:srcRect l="35326" t="77778" r="4347"/>
          <a:stretch>
            <a:fillRect/>
          </a:stretch>
        </p:blipFill>
        <p:spPr bwMode="auto">
          <a:xfrm>
            <a:off x="5357818" y="3929066"/>
            <a:ext cx="1514361" cy="785818"/>
          </a:xfrm>
          <a:prstGeom prst="ellipse">
            <a:avLst/>
          </a:prstGeom>
          <a:noFill/>
          <a:scene3d>
            <a:camera prst="orthographicFront"/>
            <a:lightRig rig="threePt" dir="t"/>
          </a:scene3d>
          <a:sp3d>
            <a:bevelT prst="angle"/>
          </a:sp3d>
        </p:spPr>
      </p:pic>
      <p:sp>
        <p:nvSpPr>
          <p:cNvPr id="11" name="Прямоугольник 10"/>
          <p:cNvSpPr/>
          <p:nvPr/>
        </p:nvSpPr>
        <p:spPr>
          <a:xfrm>
            <a:off x="142844" y="-24"/>
            <a:ext cx="8858312"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На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химический процесс</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сопровождающий</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растворение</a:t>
            </a:r>
            <a:r>
              <a:rPr lang="ru-RU" sz="2700" b="1" dirty="0" smtClean="0">
                <a:latin typeface="Arial" pitchFamily="34" charset="0"/>
                <a:ea typeface="Times New Roman" pitchFamily="18" charset="0"/>
                <a:cs typeface="Arial" pitchFamily="34" charset="0"/>
              </a:rPr>
              <a:t>, указывают те же признаки, по которым определяют химические реакции: выделение или поглощение теплоты, изменение цвета. Так, если в две пробирки налить воду и затем в одну из них прибавить твёрдую щёлочь </a:t>
            </a:r>
            <a:r>
              <a:rPr lang="en-US" sz="2700" b="1" dirty="0" smtClean="0">
                <a:latin typeface="Arial" pitchFamily="34" charset="0"/>
                <a:ea typeface="Times New Roman" pitchFamily="18" charset="0"/>
                <a:cs typeface="Arial" pitchFamily="34" charset="0"/>
              </a:rPr>
              <a:t>Na</a:t>
            </a:r>
            <a:r>
              <a:rPr lang="ru-RU" sz="2700" b="1" dirty="0" smtClean="0">
                <a:latin typeface="Arial" pitchFamily="34" charset="0"/>
                <a:ea typeface="Times New Roman" pitchFamily="18" charset="0"/>
                <a:cs typeface="Arial" pitchFamily="34" charset="0"/>
              </a:rPr>
              <a:t>ОН, а в другую – нитрат аммония </a:t>
            </a:r>
            <a:r>
              <a:rPr lang="en-US" sz="2700" b="1" dirty="0" smtClean="0">
                <a:latin typeface="Arial" pitchFamily="34" charset="0"/>
                <a:ea typeface="Times New Roman" pitchFamily="18" charset="0"/>
                <a:cs typeface="Arial" pitchFamily="34" charset="0"/>
              </a:rPr>
              <a:t>N</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4</a:t>
            </a:r>
            <a:r>
              <a:rPr lang="en-US" sz="2700" b="1" dirty="0" smtClean="0">
                <a:latin typeface="Arial" pitchFamily="34" charset="0"/>
                <a:ea typeface="Times New Roman" pitchFamily="18" charset="0"/>
                <a:cs typeface="Arial" pitchFamily="34" charset="0"/>
              </a:rPr>
              <a:t>NO</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то даже на ощупь легко убедиться, что в первом случае процесс растворения сопровождается повышением температуры (экзотермический процесс), а во втором – понижением температуры (эндотермический процесс).</a:t>
            </a:r>
            <a:endParaRPr lang="ru-RU" sz="2700" b="1" dirty="0" smtClean="0">
              <a:latin typeface="Arial" pitchFamily="34" charset="0"/>
              <a:cs typeface="Arial" pitchFamily="34" charset="0"/>
            </a:endParaRPr>
          </a:p>
        </p:txBody>
      </p:sp>
      <p:pic>
        <p:nvPicPr>
          <p:cNvPr id="12"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464850"/>
            <a:ext cx="214314" cy="107157"/>
          </a:xfrm>
          <a:prstGeom prst="ellipse">
            <a:avLst/>
          </a:prstGeom>
          <a:noFill/>
          <a:scene3d>
            <a:camera prst="orthographicFront"/>
            <a:lightRig rig="threePt" dir="t"/>
          </a:scene3d>
          <a:sp3d>
            <a:bevelT/>
          </a:sp3d>
        </p:spPr>
      </p:pic>
      <p:pic>
        <p:nvPicPr>
          <p:cNvPr id="13"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321975"/>
            <a:ext cx="214314" cy="107157"/>
          </a:xfrm>
          <a:prstGeom prst="ellipse">
            <a:avLst/>
          </a:prstGeom>
          <a:noFill/>
          <a:scene3d>
            <a:camera prst="orthographicFront"/>
            <a:lightRig rig="threePt" dir="t"/>
          </a:scene3d>
          <a:sp3d>
            <a:bevelT/>
          </a:sp3d>
        </p:spPr>
      </p:pic>
      <p:pic>
        <p:nvPicPr>
          <p:cNvPr id="18"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19"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20"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21"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22" name="Picture 3" descr="D:\23.05.13-домашние документы\Виртуальные лекции 2015\Химия\Реакции\Sodiumhydroxide.jpg"/>
          <p:cNvPicPr>
            <a:picLocks noChangeAspect="1" noChangeArrowheads="1"/>
          </p:cNvPicPr>
          <p:nvPr/>
        </p:nvPicPr>
        <p:blipFill>
          <a:blip r:embed="rId3"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sp>
        <p:nvSpPr>
          <p:cNvPr id="23" name="Прямоугольник 22"/>
          <p:cNvSpPr/>
          <p:nvPr/>
        </p:nvSpPr>
        <p:spPr>
          <a:xfrm>
            <a:off x="6929454" y="4286256"/>
            <a:ext cx="1183337"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Na</a:t>
            </a:r>
            <a:r>
              <a:rPr lang="ru-RU" sz="28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ОН</a:t>
            </a:r>
            <a:endParaRPr lang="ru-RU" sz="28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endParaRPr>
          </a:p>
        </p:txBody>
      </p:sp>
      <p:sp>
        <p:nvSpPr>
          <p:cNvPr id="24" name="Прямоугольник 23"/>
          <p:cNvSpPr/>
          <p:nvPr/>
        </p:nvSpPr>
        <p:spPr>
          <a:xfrm>
            <a:off x="6357950" y="6215082"/>
            <a:ext cx="856325"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Н</a:t>
            </a:r>
            <a:r>
              <a:rPr lang="ru-RU" sz="2800" b="1" baseline="-30000"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r>
              <a:rPr lang="ru-RU" sz="2800" b="1"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О</a:t>
            </a:r>
            <a:endParaRPr lang="ru-RU" sz="2800" b="1" dirty="0">
              <a:ln w="11430"/>
              <a:solidFill>
                <a:srgbClr val="9FE6FF"/>
              </a:solidFill>
              <a:effectLst>
                <a:outerShdw blurRad="80000" dist="40000" dir="5040000" algn="tl">
                  <a:srgbClr val="000000">
                    <a:alpha val="30000"/>
                  </a:srgbClr>
                </a:outerShdw>
              </a:effectLst>
            </a:endParaRPr>
          </a:p>
        </p:txBody>
      </p:sp>
      <p:pic>
        <p:nvPicPr>
          <p:cNvPr id="34820" name="Picture 4" descr="Dusičnan amonný.PNG"/>
          <p:cNvPicPr>
            <a:picLocks noChangeAspect="1" noChangeArrowheads="1"/>
          </p:cNvPicPr>
          <p:nvPr/>
        </p:nvPicPr>
        <p:blipFill>
          <a:blip r:embed="rId5" cstate="print"/>
          <a:srcRect l="2513" t="3074" r="2009" b="7786"/>
          <a:stretch>
            <a:fillRect/>
          </a:stretch>
        </p:blipFill>
        <p:spPr bwMode="auto">
          <a:xfrm>
            <a:off x="1571604" y="5000636"/>
            <a:ext cx="3744336" cy="1428760"/>
          </a:xfrm>
          <a:prstGeom prst="roundRect">
            <a:avLst/>
          </a:prstGeom>
          <a:noFill/>
          <a:scene3d>
            <a:camera prst="orthographicFront"/>
            <a:lightRig rig="threePt" dir="t"/>
          </a:scene3d>
          <a:sp3d>
            <a:bevelT/>
          </a:sp3d>
        </p:spPr>
      </p:pic>
      <p:sp>
        <p:nvSpPr>
          <p:cNvPr id="2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5.55556E-7 -0.02223 L 5.55556E-7 0.29259 " pathEditMode="relative" rAng="0" ptsTypes="AA">
                                      <p:cBhvr>
                                        <p:cTn id="15" dur="2000" fill="hold"/>
                                        <p:tgtEl>
                                          <p:spTgt spid="12"/>
                                        </p:tgtEl>
                                        <p:attrNameLst>
                                          <p:attrName>ppt_x</p:attrName>
                                          <p:attrName>ppt_y</p:attrName>
                                        </p:attrNameLst>
                                      </p:cBhvr>
                                      <p:rCtr x="0" y="157"/>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0"/>
                                        <p:tgtEl>
                                          <p:spTgt spid="12"/>
                                        </p:tgtEl>
                                      </p:cBhvr>
                                    </p:animEffect>
                                    <p:set>
                                      <p:cBhvr>
                                        <p:cTn id="19" dur="1" fill="hold">
                                          <p:stCondLst>
                                            <p:cond delay="4999"/>
                                          </p:stCondLst>
                                        </p:cTn>
                                        <p:tgtEl>
                                          <p:spTgt spid="12"/>
                                        </p:tgtEl>
                                        <p:attrNameLst>
                                          <p:attrName>style.visibility</p:attrName>
                                        </p:attrNameLst>
                                      </p:cBhvr>
                                      <p:to>
                                        <p:strVal val="hidden"/>
                                      </p:to>
                                    </p:set>
                                  </p:childTnLst>
                                </p:cTn>
                              </p:par>
                            </p:childTnLst>
                          </p:cTn>
                        </p:par>
                        <p:par>
                          <p:cTn id="20" fill="hold">
                            <p:stCondLst>
                              <p:cond delay="7500"/>
                            </p:stCondLst>
                            <p:childTnLst>
                              <p:par>
                                <p:cTn id="21" presetID="1"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7500"/>
                            </p:stCondLst>
                            <p:childTnLst>
                              <p:par>
                                <p:cTn id="24" presetID="42" presetClass="path" presetSubtype="0" accel="50000" decel="50000" fill="hold" nodeType="afterEffect">
                                  <p:stCondLst>
                                    <p:cond delay="0"/>
                                  </p:stCondLst>
                                  <p:childTnLst>
                                    <p:animMotion origin="layout" path="M -0.0026 -0.00139 L -0.0026 0.31343 " pathEditMode="relative" rAng="0" ptsTypes="AA">
                                      <p:cBhvr>
                                        <p:cTn id="25" dur="2000" fill="hold"/>
                                        <p:tgtEl>
                                          <p:spTgt spid="13"/>
                                        </p:tgtEl>
                                        <p:attrNameLst>
                                          <p:attrName>ppt_x</p:attrName>
                                          <p:attrName>ppt_y</p:attrName>
                                        </p:attrNameLst>
                                      </p:cBhvr>
                                      <p:rCtr x="0" y="157"/>
                                    </p:animMotion>
                                  </p:childTnLst>
                                </p:cTn>
                              </p:par>
                            </p:childTnLst>
                          </p:cTn>
                        </p:par>
                        <p:par>
                          <p:cTn id="26" fill="hold">
                            <p:stCondLst>
                              <p:cond delay="9500"/>
                            </p:stCondLst>
                            <p:childTnLst>
                              <p:par>
                                <p:cTn id="27" presetID="10" presetClass="exit" presetSubtype="0" fill="hold" nodeType="afterEffect">
                                  <p:stCondLst>
                                    <p:cond delay="0"/>
                                  </p:stCondLst>
                                  <p:childTnLst>
                                    <p:animEffect transition="out" filter="fade">
                                      <p:cBhvr>
                                        <p:cTn id="28" dur="5000"/>
                                        <p:tgtEl>
                                          <p:spTgt spid="13"/>
                                        </p:tgtEl>
                                      </p:cBhvr>
                                    </p:animEffect>
                                    <p:set>
                                      <p:cBhvr>
                                        <p:cTn id="29" dur="1" fill="hold">
                                          <p:stCondLst>
                                            <p:cond delay="4999"/>
                                          </p:stCondLst>
                                        </p:cTn>
                                        <p:tgtEl>
                                          <p:spTgt spid="13"/>
                                        </p:tgtEl>
                                        <p:attrNameLst>
                                          <p:attrName>style.visibility</p:attrName>
                                        </p:attrNameLst>
                                      </p:cBhvr>
                                      <p:to>
                                        <p:strVal val="hidden"/>
                                      </p:to>
                                    </p:set>
                                  </p:childTnLst>
                                </p:cTn>
                              </p:par>
                            </p:childTnLst>
                          </p:cTn>
                        </p:par>
                        <p:par>
                          <p:cTn id="30" fill="hold">
                            <p:stCondLst>
                              <p:cond delay="145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14500"/>
                            </p:stCondLst>
                            <p:childTnLst>
                              <p:par>
                                <p:cTn id="34" presetID="42" presetClass="path" presetSubtype="0" accel="50000" decel="50000" fill="hold" nodeType="afterEffect">
                                  <p:stCondLst>
                                    <p:cond delay="0"/>
                                  </p:stCondLst>
                                  <p:childTnLst>
                                    <p:animMotion origin="layout" path="M -1.38889E-6 4.07407E-6 L -1.38889E-6 0.31481 " pathEditMode="relative" rAng="0" ptsTypes="AA">
                                      <p:cBhvr>
                                        <p:cTn id="35" dur="2000" fill="hold"/>
                                        <p:tgtEl>
                                          <p:spTgt spid="18"/>
                                        </p:tgtEl>
                                        <p:attrNameLst>
                                          <p:attrName>ppt_x</p:attrName>
                                          <p:attrName>ppt_y</p:attrName>
                                        </p:attrNameLst>
                                      </p:cBhvr>
                                      <p:rCtr x="0" y="157"/>
                                    </p:animMotion>
                                  </p:childTnLst>
                                </p:cTn>
                              </p:par>
                            </p:childTnLst>
                          </p:cTn>
                        </p:par>
                        <p:par>
                          <p:cTn id="36" fill="hold">
                            <p:stCondLst>
                              <p:cond delay="16500"/>
                            </p:stCondLst>
                            <p:childTnLst>
                              <p:par>
                                <p:cTn id="37" presetID="10" presetClass="exit" presetSubtype="0" fill="hold" nodeType="afterEffect">
                                  <p:stCondLst>
                                    <p:cond delay="0"/>
                                  </p:stCondLst>
                                  <p:childTnLst>
                                    <p:animEffect transition="out" filter="fade">
                                      <p:cBhvr>
                                        <p:cTn id="38" dur="5000"/>
                                        <p:tgtEl>
                                          <p:spTgt spid="18"/>
                                        </p:tgtEl>
                                      </p:cBhvr>
                                    </p:animEffect>
                                    <p:set>
                                      <p:cBhvr>
                                        <p:cTn id="39" dur="1" fill="hold">
                                          <p:stCondLst>
                                            <p:cond delay="4999"/>
                                          </p:stCondLst>
                                        </p:cTn>
                                        <p:tgtEl>
                                          <p:spTgt spid="18"/>
                                        </p:tgtEl>
                                        <p:attrNameLst>
                                          <p:attrName>style.visibility</p:attrName>
                                        </p:attrNameLst>
                                      </p:cBhvr>
                                      <p:to>
                                        <p:strVal val="hidden"/>
                                      </p:to>
                                    </p:set>
                                  </p:childTnLst>
                                </p:cTn>
                              </p:par>
                            </p:childTnLst>
                          </p:cTn>
                        </p:par>
                        <p:par>
                          <p:cTn id="40" fill="hold">
                            <p:stCondLst>
                              <p:cond delay="21500"/>
                            </p:stCondLst>
                            <p:childTnLst>
                              <p:par>
                                <p:cTn id="41" presetID="1"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21500"/>
                            </p:stCondLst>
                            <p:childTnLst>
                              <p:par>
                                <p:cTn id="44" presetID="42" presetClass="path" presetSubtype="0" accel="50000" decel="50000" fill="hold" nodeType="afterEffect">
                                  <p:stCondLst>
                                    <p:cond delay="0"/>
                                  </p:stCondLst>
                                  <p:childTnLst>
                                    <p:animMotion origin="layout" path="M -1.38889E-6 4.07407E-6 L -1.38889E-6 0.31481 " pathEditMode="relative" rAng="0" ptsTypes="AA">
                                      <p:cBhvr>
                                        <p:cTn id="45" dur="2000" fill="hold"/>
                                        <p:tgtEl>
                                          <p:spTgt spid="19"/>
                                        </p:tgtEl>
                                        <p:attrNameLst>
                                          <p:attrName>ppt_x</p:attrName>
                                          <p:attrName>ppt_y</p:attrName>
                                        </p:attrNameLst>
                                      </p:cBhvr>
                                      <p:rCtr x="0" y="157"/>
                                    </p:animMotion>
                                  </p:childTnLst>
                                </p:cTn>
                              </p:par>
                            </p:childTnLst>
                          </p:cTn>
                        </p:par>
                        <p:par>
                          <p:cTn id="46" fill="hold">
                            <p:stCondLst>
                              <p:cond delay="23500"/>
                            </p:stCondLst>
                            <p:childTnLst>
                              <p:par>
                                <p:cTn id="47" presetID="10" presetClass="exit" presetSubtype="0" fill="hold" nodeType="afterEffect">
                                  <p:stCondLst>
                                    <p:cond delay="0"/>
                                  </p:stCondLst>
                                  <p:childTnLst>
                                    <p:animEffect transition="out" filter="fade">
                                      <p:cBhvr>
                                        <p:cTn id="48" dur="5000"/>
                                        <p:tgtEl>
                                          <p:spTgt spid="19"/>
                                        </p:tgtEl>
                                      </p:cBhvr>
                                    </p:animEffect>
                                    <p:set>
                                      <p:cBhvr>
                                        <p:cTn id="49" dur="1" fill="hold">
                                          <p:stCondLst>
                                            <p:cond delay="4999"/>
                                          </p:stCondLst>
                                        </p:cTn>
                                        <p:tgtEl>
                                          <p:spTgt spid="19"/>
                                        </p:tgtEl>
                                        <p:attrNameLst>
                                          <p:attrName>style.visibility</p:attrName>
                                        </p:attrNameLst>
                                      </p:cBhvr>
                                      <p:to>
                                        <p:strVal val="hidden"/>
                                      </p:to>
                                    </p:set>
                                  </p:childTnLst>
                                </p:cTn>
                              </p:par>
                            </p:childTnLst>
                          </p:cTn>
                        </p:par>
                        <p:par>
                          <p:cTn id="50" fill="hold">
                            <p:stCondLst>
                              <p:cond delay="28500"/>
                            </p:stCondLst>
                            <p:childTnLst>
                              <p:par>
                                <p:cTn id="51" presetID="1"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28500"/>
                            </p:stCondLst>
                            <p:childTnLst>
                              <p:par>
                                <p:cTn id="54" presetID="42" presetClass="path" presetSubtype="0" accel="50000" decel="50000" fill="hold" nodeType="afterEffect">
                                  <p:stCondLst>
                                    <p:cond delay="0"/>
                                  </p:stCondLst>
                                  <p:childTnLst>
                                    <p:animMotion origin="layout" path="M -1.38889E-6 4.07407E-6 L -1.38889E-6 0.31481 " pathEditMode="relative" rAng="0" ptsTypes="AA">
                                      <p:cBhvr>
                                        <p:cTn id="55" dur="2000" fill="hold"/>
                                        <p:tgtEl>
                                          <p:spTgt spid="20"/>
                                        </p:tgtEl>
                                        <p:attrNameLst>
                                          <p:attrName>ppt_x</p:attrName>
                                          <p:attrName>ppt_y</p:attrName>
                                        </p:attrNameLst>
                                      </p:cBhvr>
                                      <p:rCtr x="0" y="157"/>
                                    </p:animMotion>
                                  </p:childTnLst>
                                </p:cTn>
                              </p:par>
                            </p:childTnLst>
                          </p:cTn>
                        </p:par>
                        <p:par>
                          <p:cTn id="56" fill="hold">
                            <p:stCondLst>
                              <p:cond delay="30500"/>
                            </p:stCondLst>
                            <p:childTnLst>
                              <p:par>
                                <p:cTn id="57" presetID="10" presetClass="exit" presetSubtype="0" fill="hold" nodeType="afterEffect">
                                  <p:stCondLst>
                                    <p:cond delay="0"/>
                                  </p:stCondLst>
                                  <p:childTnLst>
                                    <p:animEffect transition="out" filter="fade">
                                      <p:cBhvr>
                                        <p:cTn id="58" dur="5000"/>
                                        <p:tgtEl>
                                          <p:spTgt spid="20"/>
                                        </p:tgtEl>
                                      </p:cBhvr>
                                    </p:animEffect>
                                    <p:set>
                                      <p:cBhvr>
                                        <p:cTn id="59" dur="1" fill="hold">
                                          <p:stCondLst>
                                            <p:cond delay="4999"/>
                                          </p:stCondLst>
                                        </p:cTn>
                                        <p:tgtEl>
                                          <p:spTgt spid="20"/>
                                        </p:tgtEl>
                                        <p:attrNameLst>
                                          <p:attrName>style.visibility</p:attrName>
                                        </p:attrNameLst>
                                      </p:cBhvr>
                                      <p:to>
                                        <p:strVal val="hidden"/>
                                      </p:to>
                                    </p:set>
                                  </p:childTnLst>
                                </p:cTn>
                              </p:par>
                            </p:childTnLst>
                          </p:cTn>
                        </p:par>
                        <p:par>
                          <p:cTn id="60" fill="hold">
                            <p:stCondLst>
                              <p:cond delay="35500"/>
                            </p:stCondLst>
                            <p:childTnLst>
                              <p:par>
                                <p:cTn id="61" presetID="1"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par>
                          <p:cTn id="63" fill="hold">
                            <p:stCondLst>
                              <p:cond delay="35500"/>
                            </p:stCondLst>
                            <p:childTnLst>
                              <p:par>
                                <p:cTn id="64" presetID="42" presetClass="path" presetSubtype="0" accel="50000" decel="50000" fill="hold" nodeType="afterEffect">
                                  <p:stCondLst>
                                    <p:cond delay="0"/>
                                  </p:stCondLst>
                                  <p:childTnLst>
                                    <p:animMotion origin="layout" path="M -1.38889E-6 4.07407E-6 L -1.38889E-6 0.31481 " pathEditMode="relative" rAng="0" ptsTypes="AA">
                                      <p:cBhvr>
                                        <p:cTn id="65" dur="2000" fill="hold"/>
                                        <p:tgtEl>
                                          <p:spTgt spid="21"/>
                                        </p:tgtEl>
                                        <p:attrNameLst>
                                          <p:attrName>ppt_x</p:attrName>
                                          <p:attrName>ppt_y</p:attrName>
                                        </p:attrNameLst>
                                      </p:cBhvr>
                                      <p:rCtr x="0" y="157"/>
                                    </p:animMotion>
                                  </p:childTnLst>
                                </p:cTn>
                              </p:par>
                            </p:childTnLst>
                          </p:cTn>
                        </p:par>
                        <p:par>
                          <p:cTn id="66" fill="hold">
                            <p:stCondLst>
                              <p:cond delay="37500"/>
                            </p:stCondLst>
                            <p:childTnLst>
                              <p:par>
                                <p:cTn id="67" presetID="10" presetClass="exit" presetSubtype="0" fill="hold" nodeType="afterEffect">
                                  <p:stCondLst>
                                    <p:cond delay="0"/>
                                  </p:stCondLst>
                                  <p:childTnLst>
                                    <p:animEffect transition="out" filter="fade">
                                      <p:cBhvr>
                                        <p:cTn id="68" dur="5000"/>
                                        <p:tgtEl>
                                          <p:spTgt spid="21"/>
                                        </p:tgtEl>
                                      </p:cBhvr>
                                    </p:animEffect>
                                    <p:set>
                                      <p:cBhvr>
                                        <p:cTn id="69" dur="1" fill="hold">
                                          <p:stCondLst>
                                            <p:cond delay="4999"/>
                                          </p:stCondLst>
                                        </p:cTn>
                                        <p:tgtEl>
                                          <p:spTgt spid="21"/>
                                        </p:tgtEl>
                                        <p:attrNameLst>
                                          <p:attrName>style.visibility</p:attrName>
                                        </p:attrNameLst>
                                      </p:cBhvr>
                                      <p:to>
                                        <p:strVal val="hidden"/>
                                      </p:to>
                                    </p:set>
                                  </p:childTnLst>
                                </p:cTn>
                              </p:par>
                            </p:childTnLst>
                          </p:cTn>
                        </p:par>
                        <p:par>
                          <p:cTn id="70" fill="hold">
                            <p:stCondLst>
                              <p:cond delay="4250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p:stCondLst>
                              <p:cond delay="42500"/>
                            </p:stCondLst>
                            <p:childTnLst>
                              <p:par>
                                <p:cTn id="74" presetID="42" presetClass="path" presetSubtype="0" accel="50000" decel="50000" fill="hold" nodeType="afterEffect">
                                  <p:stCondLst>
                                    <p:cond delay="0"/>
                                  </p:stCondLst>
                                  <p:childTnLst>
                                    <p:animMotion origin="layout" path="M -1.38889E-6 4.07407E-6 L -1.38889E-6 0.31481 " pathEditMode="relative" rAng="0" ptsTypes="AA">
                                      <p:cBhvr>
                                        <p:cTn id="75" dur="2000" fill="hold"/>
                                        <p:tgtEl>
                                          <p:spTgt spid="22"/>
                                        </p:tgtEl>
                                        <p:attrNameLst>
                                          <p:attrName>ppt_x</p:attrName>
                                          <p:attrName>ppt_y</p:attrName>
                                        </p:attrNameLst>
                                      </p:cBhvr>
                                      <p:rCtr x="0" y="157"/>
                                    </p:animMotion>
                                  </p:childTnLst>
                                </p:cTn>
                              </p:par>
                            </p:childTnLst>
                          </p:cTn>
                        </p:par>
                        <p:par>
                          <p:cTn id="76" fill="hold">
                            <p:stCondLst>
                              <p:cond delay="44500"/>
                            </p:stCondLst>
                            <p:childTnLst>
                              <p:par>
                                <p:cTn id="77" presetID="10" presetClass="exit" presetSubtype="0" fill="hold" nodeType="afterEffect">
                                  <p:stCondLst>
                                    <p:cond delay="0"/>
                                  </p:stCondLst>
                                  <p:childTnLst>
                                    <p:animEffect transition="out" filter="fade">
                                      <p:cBhvr>
                                        <p:cTn id="78" dur="5000"/>
                                        <p:tgtEl>
                                          <p:spTgt spid="22"/>
                                        </p:tgtEl>
                                      </p:cBhvr>
                                    </p:animEffect>
                                    <p:set>
                                      <p:cBhvr>
                                        <p:cTn id="79" dur="1" fill="hold">
                                          <p:stCondLst>
                                            <p:cond delay="4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71406" y="-24"/>
            <a:ext cx="9001156" cy="5389937"/>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Общие свойства оснований (мылкость, разъедание растительных, животных тканей и др.), проявляющиеся в водных растворах, обусловлены только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гидроксид-ионами</a:t>
            </a:r>
            <a:r>
              <a:rPr lang="ru-RU" sz="2700" b="1" dirty="0" smtClean="0">
                <a:latin typeface="Arial" pitchFamily="34" charset="0"/>
                <a:ea typeface="Times New Roman" pitchFamily="18" charset="0"/>
                <a:cs typeface="Arial" pitchFamily="34" charset="0"/>
              </a:rPr>
              <a:t>, которые образуются при диссоциации (катионы при этом значения не имеют). Поэтому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является носителем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основных (щелочных) свойств</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В свете теории электролитической диссоциации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основания</a:t>
            </a:r>
            <a:r>
              <a:rPr lang="ru-RU" sz="2700" b="1" dirty="0" smtClean="0">
                <a:latin typeface="Arial" pitchFamily="34" charset="0"/>
                <a:ea typeface="Times New Roman" pitchFamily="18" charset="0"/>
                <a:cs typeface="Arial" pitchFamily="34" charset="0"/>
              </a:rPr>
              <a:t> – это электролиты, которые при диссоциации в водных растворах в качестве анионов отщепляют только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гидроксид-ионы</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Таким образом, </a:t>
            </a:r>
            <a:r>
              <a:rPr lang="ru-RU" sz="2700" b="1" i="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свойства оснований</a:t>
            </a:r>
            <a:r>
              <a:rPr lang="ru-RU" sz="2700" b="1" dirty="0" smtClean="0">
                <a:latin typeface="Arial" pitchFamily="34" charset="0"/>
                <a:ea typeface="Times New Roman" pitchFamily="18" charset="0"/>
                <a:cs typeface="Arial" pitchFamily="34" charset="0"/>
              </a:rPr>
              <a:t>,</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которые они про­являют в водных растворах, – это</a:t>
            </a:r>
            <a:r>
              <a:rPr lang="ru-RU" sz="2700" b="1" i="1" dirty="0" smtClean="0">
                <a:latin typeface="Arial" pitchFamily="34" charset="0"/>
                <a:ea typeface="Times New Roman" pitchFamily="18" charset="0"/>
                <a:cs typeface="Arial" pitchFamily="34" charset="0"/>
              </a:rPr>
              <a:t> </a:t>
            </a:r>
            <a:r>
              <a:rPr lang="ru-RU" sz="2700" b="1" i="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свойства</a:t>
            </a:r>
            <a:r>
              <a:rPr lang="ru-RU" sz="2700" b="1" i="1" u="sng" dirty="0" smtClean="0">
                <a:latin typeface="Arial" pitchFamily="34" charset="0"/>
                <a:ea typeface="Times New Roman" pitchFamily="18" charset="0"/>
                <a:cs typeface="Arial" pitchFamily="34" charset="0"/>
              </a:rPr>
              <a:t> </a:t>
            </a:r>
            <a:r>
              <a:rPr lang="ru-RU" sz="2700" b="1" u="sng"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ОН</a:t>
            </a:r>
            <a:r>
              <a:rPr lang="ru-RU" sz="27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pic>
        <p:nvPicPr>
          <p:cNvPr id="11" name="Picture 3"/>
          <p:cNvPicPr>
            <a:picLocks noChangeAspect="1" noChangeArrowheads="1"/>
          </p:cNvPicPr>
          <p:nvPr/>
        </p:nvPicPr>
        <p:blipFill>
          <a:blip r:embed="rId3" cstate="print"/>
          <a:srcRect/>
          <a:stretch>
            <a:fillRect/>
          </a:stretch>
        </p:blipFill>
        <p:spPr bwMode="auto">
          <a:xfrm>
            <a:off x="357158" y="5643578"/>
            <a:ext cx="777342" cy="428628"/>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prst="angle"/>
          </a:sp3d>
        </p:spPr>
      </p:pic>
      <p:pic>
        <p:nvPicPr>
          <p:cNvPr id="3074" name="Picture 2" descr="D:\23.05.13-домашние документы\Виртуальные лекции 2015\Химия\сложные в-ва\основания\натрия\Sodiumhydroxide.jpg"/>
          <p:cNvPicPr>
            <a:picLocks noChangeAspect="1" noChangeArrowheads="1"/>
          </p:cNvPicPr>
          <p:nvPr/>
        </p:nvPicPr>
        <p:blipFill>
          <a:blip r:embed="rId4" cstate="print"/>
          <a:srcRect l="15761" t="3703" r="5978"/>
          <a:stretch>
            <a:fillRect/>
          </a:stretch>
        </p:blipFill>
        <p:spPr bwMode="auto">
          <a:xfrm>
            <a:off x="6267276" y="5072074"/>
            <a:ext cx="947930" cy="1643074"/>
          </a:xfrm>
          <a:prstGeom prst="roundRect">
            <a:avLst/>
          </a:prstGeom>
          <a:noFill/>
          <a:scene3d>
            <a:camera prst="orthographicFront"/>
            <a:lightRig rig="threePt" dir="t"/>
          </a:scene3d>
          <a:sp3d>
            <a:bevelT/>
          </a:sp3d>
        </p:spPr>
      </p:pic>
      <p:pic>
        <p:nvPicPr>
          <p:cNvPr id="3075" name="Picture 3" descr="D:\23.05.13-домашние документы\Виртуальные лекции 2015\Химия\сложные в-ва\основания\железа\250px-Hydroxid_železnatý.PNG"/>
          <p:cNvPicPr>
            <a:picLocks noChangeAspect="1" noChangeArrowheads="1"/>
          </p:cNvPicPr>
          <p:nvPr/>
        </p:nvPicPr>
        <p:blipFill>
          <a:blip r:embed="rId5" cstate="print"/>
          <a:srcRect l="1412" t="4412" r="1176" b="7353"/>
          <a:stretch>
            <a:fillRect/>
          </a:stretch>
        </p:blipFill>
        <p:spPr bwMode="auto">
          <a:xfrm rot="20571659">
            <a:off x="1336085" y="5682352"/>
            <a:ext cx="2711072" cy="785818"/>
          </a:xfrm>
          <a:prstGeom prst="roundRect">
            <a:avLst/>
          </a:prstGeom>
          <a:noFill/>
          <a:scene3d>
            <a:camera prst="orthographicFront"/>
            <a:lightRig rig="threePt" dir="t"/>
          </a:scene3d>
          <a:sp3d>
            <a:bevelT/>
          </a:sp3d>
        </p:spPr>
      </p:pic>
      <p:pic>
        <p:nvPicPr>
          <p:cNvPr id="3077" name="Picture 5" descr="D:\23.05.13-домашние документы\Виртуальные лекции 2015\Химия\сложные в-ва\основания\кальция\Al(OH)3.PNG"/>
          <p:cNvPicPr>
            <a:picLocks noChangeAspect="1" noChangeArrowheads="1"/>
          </p:cNvPicPr>
          <p:nvPr/>
        </p:nvPicPr>
        <p:blipFill>
          <a:blip r:embed="rId6" cstate="print"/>
          <a:srcRect l="1117" t="6383" r="2340" b="10638"/>
          <a:stretch>
            <a:fillRect/>
          </a:stretch>
        </p:blipFill>
        <p:spPr bwMode="auto">
          <a:xfrm rot="20588936">
            <a:off x="3460145" y="5834621"/>
            <a:ext cx="2720138" cy="642942"/>
          </a:xfrm>
          <a:prstGeom prst="roundRect">
            <a:avLst/>
          </a:prstGeom>
          <a:noFill/>
          <a:scene3d>
            <a:camera prst="orthographicFront"/>
            <a:lightRig rig="threePt" dir="t"/>
          </a:scene3d>
          <a:sp3d>
            <a:bevelT/>
          </a:sp3d>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85720" y="1357298"/>
            <a:ext cx="8715436" cy="412112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FF0000"/>
                </a:solidFill>
                <a:latin typeface="Arial" pitchFamily="34" charset="0"/>
                <a:ea typeface="Times New Roman" pitchFamily="18" charset="0"/>
                <a:cs typeface="Arial" pitchFamily="34" charset="0"/>
              </a:rPr>
              <a:t>Среду</a:t>
            </a:r>
            <a:r>
              <a:rPr lang="ru-RU" sz="2800" b="1" dirty="0" smtClean="0">
                <a:latin typeface="Arial" pitchFamily="34" charset="0"/>
                <a:ea typeface="Times New Roman" pitchFamily="18" charset="0"/>
                <a:cs typeface="Arial" pitchFamily="34" charset="0"/>
              </a:rPr>
              <a:t> любого </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водного раствора </a:t>
            </a:r>
            <a:r>
              <a:rPr lang="ru-RU" sz="2800" b="1" dirty="0" smtClean="0">
                <a:latin typeface="Arial" pitchFamily="34" charset="0"/>
                <a:ea typeface="Times New Roman" pitchFamily="18" charset="0"/>
                <a:cs typeface="Arial" pitchFamily="34" charset="0"/>
              </a:rPr>
              <a:t>можно охарактеризовать </a:t>
            </a:r>
            <a:r>
              <a:rPr lang="ru-RU" sz="2800" b="1" u="sng" dirty="0" smtClean="0">
                <a:latin typeface="Arial" pitchFamily="34" charset="0"/>
                <a:ea typeface="Times New Roman" pitchFamily="18" charset="0"/>
                <a:cs typeface="Arial" pitchFamily="34" charset="0"/>
              </a:rPr>
              <a:t>содержанием ионов водорода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или </a:t>
            </a:r>
            <a:r>
              <a:rPr lang="ru-RU" sz="2800" b="1" u="sng" dirty="0" err="1" smtClean="0">
                <a:latin typeface="Arial" pitchFamily="34" charset="0"/>
                <a:ea typeface="Times New Roman" pitchFamily="18" charset="0"/>
                <a:cs typeface="Arial" pitchFamily="34" charset="0"/>
              </a:rPr>
              <a:t>гидроксид-ионов</a:t>
            </a:r>
            <a:r>
              <a:rPr lang="ru-RU" sz="2800" b="1" u="sng" dirty="0" smtClean="0">
                <a:latin typeface="Arial" pitchFamily="34" charset="0"/>
                <a:ea typeface="Times New Roman" pitchFamily="18" charset="0"/>
                <a:cs typeface="Arial" pitchFamily="34" charset="0"/>
              </a:rPr>
              <a:t>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8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Водные растворы могут иметь нейтральную, щелочную и кислотную среды.</a:t>
            </a:r>
            <a:endParaRPr lang="ru-RU" sz="2800" b="1" dirty="0" smtClean="0">
              <a:latin typeface="Arial" pitchFamily="34" charset="0"/>
              <a:cs typeface="Arial" pitchFamily="34" charset="0"/>
            </a:endParaRPr>
          </a:p>
          <a:p>
            <a:pPr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Нейтральная среда </a:t>
            </a:r>
            <a:r>
              <a:rPr lang="ru-RU" sz="2800" b="1" dirty="0" smtClean="0">
                <a:latin typeface="Arial" pitchFamily="34" charset="0"/>
                <a:ea typeface="Times New Roman" pitchFamily="18" charset="0"/>
                <a:cs typeface="Arial" pitchFamily="34" charset="0"/>
              </a:rPr>
              <a:t>– это среда, в которой число ионов </a:t>
            </a:r>
            <a:r>
              <a:rPr lang="ru-RU" sz="2800"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u="sng" baseline="300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равно числу </a:t>
            </a:r>
            <a:r>
              <a:rPr lang="ru-RU" sz="2800" b="1" u="sng" dirty="0">
                <a:latin typeface="Arial" pitchFamily="34" charset="0"/>
                <a:ea typeface="Times New Roman" pitchFamily="18" charset="0"/>
                <a:cs typeface="Arial" pitchFamily="34" charset="0"/>
              </a:rPr>
              <a:t>гидроксид-ионов </a:t>
            </a:r>
            <a:r>
              <a:rPr lang="ru-RU" sz="2800"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800" b="1" u="sng" baseline="300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Например, среда чистой воды нейтральная, так как число ионов водорода 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равно числу гидроксид-ионов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Прямоугольник 17"/>
          <p:cNvSpPr/>
          <p:nvPr/>
        </p:nvSpPr>
        <p:spPr>
          <a:xfrm>
            <a:off x="214282" y="71414"/>
            <a:ext cx="8715436" cy="117570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0000"/>
              </a:lnSpc>
              <a:spcBef>
                <a:spcPct val="0"/>
              </a:spcBef>
              <a:spcAft>
                <a:spcPct val="0"/>
              </a:spcAft>
            </a:pPr>
            <a:r>
              <a:rPr lang="ru-RU" sz="4400" b="1" dirty="0" smtClean="0">
                <a:ln w="11430">
                  <a:solidFill>
                    <a:srgbClr val="99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Среда водных растворов электролитов</a:t>
            </a:r>
            <a:endParaRPr lang="ru-RU" sz="4400" b="1" dirty="0" smtClean="0">
              <a:ln w="11430">
                <a:solidFill>
                  <a:srgbClr val="990000"/>
                </a:solidFill>
              </a:ln>
              <a:solidFill>
                <a:srgbClr val="3366FF"/>
              </a:solidFill>
              <a:effectLst>
                <a:outerShdw blurRad="80000" dist="40000" dir="5040000" algn="tl">
                  <a:srgbClr val="000000">
                    <a:alpha val="30000"/>
                  </a:srgbClr>
                </a:outerShdw>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85728"/>
            <a:ext cx="8786874" cy="283923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30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Кислотная среда </a:t>
            </a:r>
            <a:r>
              <a:rPr lang="ru-RU" sz="3000" b="1" dirty="0" smtClean="0">
                <a:latin typeface="Arial" pitchFamily="34" charset="0"/>
                <a:ea typeface="Times New Roman" pitchFamily="18" charset="0"/>
                <a:cs typeface="Arial" pitchFamily="34" charset="0"/>
              </a:rPr>
              <a:t>– это среда, в которой число </a:t>
            </a:r>
            <a:r>
              <a:rPr lang="ru-RU" sz="3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ионов водорода </a:t>
            </a:r>
            <a:r>
              <a:rPr lang="ru-RU" sz="3000" b="1" u="sng" dirty="0" smtClean="0">
                <a:latin typeface="Arial" pitchFamily="34" charset="0"/>
                <a:ea typeface="Times New Roman" pitchFamily="18" charset="0"/>
                <a:cs typeface="Arial" pitchFamily="34" charset="0"/>
              </a:rPr>
              <a:t>больше</a:t>
            </a:r>
            <a:r>
              <a:rPr lang="ru-RU" sz="3000" b="1" dirty="0" smtClean="0">
                <a:latin typeface="Arial" pitchFamily="34" charset="0"/>
                <a:ea typeface="Times New Roman" pitchFamily="18" charset="0"/>
                <a:cs typeface="Arial" pitchFamily="34" charset="0"/>
              </a:rPr>
              <a:t> числа </a:t>
            </a:r>
            <a:r>
              <a:rPr lang="ru-RU" sz="30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3000" b="1" dirty="0" smtClean="0">
                <a:latin typeface="Arial" pitchFamily="34" charset="0"/>
                <a:ea typeface="Times New Roman" pitchFamily="18" charset="0"/>
                <a:cs typeface="Arial" pitchFamily="34" charset="0"/>
              </a:rPr>
              <a:t>Например, все кислоты в растворе создают кислотную среду, так как при диссоциации они отщепляют ионы водорода </a:t>
            </a:r>
            <a:r>
              <a:rPr lang="ru-RU" sz="3000" b="1" dirty="0" smtClean="0">
                <a:solidFill>
                  <a:srgbClr val="FF0000"/>
                </a:solidFill>
                <a:latin typeface="Arial" pitchFamily="34" charset="0"/>
                <a:ea typeface="Times New Roman" pitchFamily="18" charset="0"/>
                <a:cs typeface="Arial" pitchFamily="34" charset="0"/>
              </a:rPr>
              <a:t>Н</a:t>
            </a:r>
            <a:r>
              <a:rPr lang="ru-RU" sz="3000" b="1" baseline="30000" dirty="0" smtClean="0">
                <a:solidFill>
                  <a:srgbClr val="FF0000"/>
                </a:solidFill>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3"/>
          <p:cNvPicPr>
            <a:picLocks noChangeAspect="1" noChangeArrowheads="1"/>
          </p:cNvPicPr>
          <p:nvPr/>
        </p:nvPicPr>
        <p:blipFill>
          <a:blip r:embed="rId4" cstate="print"/>
          <a:srcRect/>
          <a:stretch>
            <a:fillRect/>
          </a:stretch>
        </p:blipFill>
        <p:spPr bwMode="auto">
          <a:xfrm>
            <a:off x="357158" y="3643314"/>
            <a:ext cx="514351" cy="487974"/>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a:sp3d>
        </p:spPr>
      </p:pic>
      <p:pic>
        <p:nvPicPr>
          <p:cNvPr id="16" name="Picture 1"/>
          <p:cNvPicPr>
            <a:picLocks noChangeAspect="1" noChangeArrowheads="1"/>
          </p:cNvPicPr>
          <p:nvPr/>
        </p:nvPicPr>
        <p:blipFill>
          <a:blip r:embed="rId5" cstate="print"/>
          <a:srcRect/>
          <a:stretch>
            <a:fillRect/>
          </a:stretch>
        </p:blipFill>
        <p:spPr bwMode="auto">
          <a:xfrm>
            <a:off x="1643042" y="3500438"/>
            <a:ext cx="5508405" cy="285752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3"/>
          <p:cNvPicPr>
            <a:picLocks noChangeAspect="1" noChangeArrowheads="1"/>
          </p:cNvPicPr>
          <p:nvPr/>
        </p:nvPicPr>
        <p:blipFill>
          <a:blip r:embed="rId3" cstate="print"/>
          <a:srcRect/>
          <a:stretch>
            <a:fillRect/>
          </a:stretch>
        </p:blipFill>
        <p:spPr bwMode="auto">
          <a:xfrm>
            <a:off x="428596" y="3214686"/>
            <a:ext cx="777342" cy="428628"/>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prst="angle"/>
          </a:sp3d>
        </p:spPr>
      </p:pic>
      <p:pic>
        <p:nvPicPr>
          <p:cNvPr id="19" name="Picture 3" descr="D:\23.05.13-домашние документы\Виртуальные лекции 2015\Химия\сложные в-ва\основания\железа\250px-Hydroxid_železnatý.PNG"/>
          <p:cNvPicPr>
            <a:picLocks noChangeAspect="1" noChangeArrowheads="1"/>
          </p:cNvPicPr>
          <p:nvPr/>
        </p:nvPicPr>
        <p:blipFill>
          <a:blip r:embed="rId4" cstate="print"/>
          <a:srcRect l="1412" t="4412" r="1176" b="7353"/>
          <a:stretch>
            <a:fillRect/>
          </a:stretch>
        </p:blipFill>
        <p:spPr bwMode="auto">
          <a:xfrm rot="12026640">
            <a:off x="4206526" y="5118464"/>
            <a:ext cx="3301495" cy="956955"/>
          </a:xfrm>
          <a:prstGeom prst="roundRect">
            <a:avLst/>
          </a:prstGeom>
          <a:noFill/>
          <a:scene3d>
            <a:camera prst="orthographicFront"/>
            <a:lightRig rig="threePt" dir="t"/>
          </a:scene3d>
          <a:sp3d>
            <a:bevelT/>
          </a:sp3d>
        </p:spPr>
      </p:pic>
      <p:pic>
        <p:nvPicPr>
          <p:cNvPr id="20" name="Picture 5" descr="D:\23.05.13-домашние документы\Виртуальные лекции 2015\Химия\сложные в-ва\основания\кальция\Al(OH)3.PNG"/>
          <p:cNvPicPr>
            <a:picLocks noChangeAspect="1" noChangeArrowheads="1"/>
          </p:cNvPicPr>
          <p:nvPr/>
        </p:nvPicPr>
        <p:blipFill>
          <a:blip r:embed="rId5" cstate="print"/>
          <a:srcRect l="1117" t="6383" r="2340" b="10638"/>
          <a:stretch>
            <a:fillRect/>
          </a:stretch>
        </p:blipFill>
        <p:spPr bwMode="auto">
          <a:xfrm rot="21100122">
            <a:off x="545332" y="5525502"/>
            <a:ext cx="3541694" cy="837128"/>
          </a:xfrm>
          <a:prstGeom prst="roundRect">
            <a:avLst/>
          </a:prstGeom>
          <a:noFill/>
          <a:scene3d>
            <a:camera prst="orthographicFront"/>
            <a:lightRig rig="threePt" dir="t"/>
          </a:scene3d>
          <a:sp3d>
            <a:bevelT/>
          </a:sp3d>
        </p:spPr>
      </p:pic>
      <p:pic>
        <p:nvPicPr>
          <p:cNvPr id="37889" name="Picture 1" descr="D:\23.05.13-домашние документы\Виртуальные лекции 2015\Химия\сложные в-ва\основания\алюминия\220px-Aluminum_hydroxide.JPG"/>
          <p:cNvPicPr>
            <a:picLocks noChangeAspect="1" noChangeArrowheads="1"/>
          </p:cNvPicPr>
          <p:nvPr/>
        </p:nvPicPr>
        <p:blipFill>
          <a:blip r:embed="rId6" cstate="print"/>
          <a:srcRect/>
          <a:stretch>
            <a:fillRect/>
          </a:stretch>
        </p:blipFill>
        <p:spPr bwMode="auto">
          <a:xfrm>
            <a:off x="1428728" y="3143248"/>
            <a:ext cx="1928826" cy="2173582"/>
          </a:xfrm>
          <a:prstGeom prst="round2DiagRect">
            <a:avLst/>
          </a:prstGeom>
          <a:noFill/>
          <a:scene3d>
            <a:camera prst="isometricOffAxis1Right"/>
            <a:lightRig rig="threePt" dir="t"/>
          </a:scene3d>
        </p:spPr>
      </p:pic>
      <p:pic>
        <p:nvPicPr>
          <p:cNvPr id="37890" name="Picture 2" descr="D:\23.05.13-домашние документы\Виртуальные лекции 2015\Химия\сложные в-ва\основания\железа\FeOH3-2012.gif"/>
          <p:cNvPicPr>
            <a:picLocks noChangeAspect="1" noChangeArrowheads="1"/>
          </p:cNvPicPr>
          <p:nvPr/>
        </p:nvPicPr>
        <p:blipFill>
          <a:blip r:embed="rId7" cstate="print"/>
          <a:srcRect l="10563" r="10211" b="9893"/>
          <a:stretch>
            <a:fillRect/>
          </a:stretch>
        </p:blipFill>
        <p:spPr bwMode="auto">
          <a:xfrm>
            <a:off x="5786446" y="2928934"/>
            <a:ext cx="586212" cy="2214578"/>
          </a:xfrm>
          <a:prstGeom prst="round2DiagRect">
            <a:avLst/>
          </a:prstGeom>
          <a:noFill/>
          <a:scene3d>
            <a:camera prst="isometricOffAxis2Left"/>
            <a:lightRig rig="threePt" dir="t"/>
          </a:scene3d>
        </p:spPr>
      </p:pic>
      <p:pic>
        <p:nvPicPr>
          <p:cNvPr id="37891" name="Picture 3"/>
          <p:cNvPicPr>
            <a:picLocks noChangeAspect="1" noChangeArrowheads="1"/>
          </p:cNvPicPr>
          <p:nvPr/>
        </p:nvPicPr>
        <p:blipFill>
          <a:blip r:embed="rId8" cstate="print"/>
          <a:srcRect/>
          <a:stretch>
            <a:fillRect/>
          </a:stretch>
        </p:blipFill>
        <p:spPr bwMode="auto">
          <a:xfrm>
            <a:off x="6858016" y="2571744"/>
            <a:ext cx="1771292" cy="285752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12" descr="пишу 1"/>
          <p:cNvPicPr>
            <a:picLocks noChangeAspect="1" noChangeArrowheads="1" noCrop="1"/>
          </p:cNvPicPr>
          <p:nvPr/>
        </p:nvPicPr>
        <p:blipFill>
          <a:blip r:embed="rId9" cstate="print"/>
          <a:srcRect/>
          <a:stretch>
            <a:fillRect/>
          </a:stretch>
        </p:blipFill>
        <p:spPr bwMode="auto">
          <a:xfrm>
            <a:off x="8494713" y="5000636"/>
            <a:ext cx="649287" cy="1295400"/>
          </a:xfrm>
          <a:prstGeom prst="rect">
            <a:avLst/>
          </a:prstGeom>
          <a:noFill/>
          <a:ln w="9525">
            <a:noFill/>
            <a:miter lim="800000"/>
            <a:headEnd/>
            <a:tailEnd/>
          </a:ln>
        </p:spPr>
      </p:pic>
      <p:sp>
        <p:nvSpPr>
          <p:cNvPr id="24" name="Прямоугольник 23"/>
          <p:cNvSpPr/>
          <p:nvPr/>
        </p:nvSpPr>
        <p:spPr>
          <a:xfrm>
            <a:off x="214282" y="214290"/>
            <a:ext cx="8715436" cy="2839239"/>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solidFill>
                  <a:srgbClr val="180DA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Щелочная среда </a:t>
            </a:r>
            <a:r>
              <a:rPr lang="ru-RU" sz="3000" b="1" dirty="0" smtClean="0">
                <a:latin typeface="Arial" pitchFamily="34" charset="0"/>
                <a:ea typeface="Times New Roman" pitchFamily="18" charset="0"/>
                <a:cs typeface="Arial" pitchFamily="34" charset="0"/>
              </a:rPr>
              <a:t>– это среда, в которой число ионов </a:t>
            </a:r>
            <a:r>
              <a:rPr lang="ru-RU" sz="3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водорода</a:t>
            </a:r>
            <a:r>
              <a:rPr lang="ru-RU" sz="3000" b="1" dirty="0" smtClean="0">
                <a:latin typeface="Arial" pitchFamily="34" charset="0"/>
                <a:ea typeface="Times New Roman" pitchFamily="18" charset="0"/>
                <a:cs typeface="Arial" pitchFamily="34" charset="0"/>
              </a:rPr>
              <a:t> меньше числа </a:t>
            </a:r>
            <a:r>
              <a:rPr lang="ru-RU" sz="30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3000" b="1" dirty="0" smtClean="0">
                <a:latin typeface="Arial" pitchFamily="34" charset="0"/>
                <a:ea typeface="Times New Roman" pitchFamily="18" charset="0"/>
                <a:cs typeface="Arial" pitchFamily="34" charset="0"/>
              </a:rPr>
              <a:t>Например, </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щелочную среду </a:t>
            </a:r>
            <a:r>
              <a:rPr lang="ru-RU" sz="3000" b="1" dirty="0" smtClean="0">
                <a:latin typeface="Arial" pitchFamily="34" charset="0"/>
                <a:ea typeface="Times New Roman" pitchFamily="18" charset="0"/>
                <a:cs typeface="Arial" pitchFamily="34" charset="0"/>
              </a:rPr>
              <a:t>в растворе создают все раство­римые основания, так как при диссоциации они отщепляют </a:t>
            </a:r>
            <a:r>
              <a:rPr lang="ru-RU" sz="30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гидроксид-ионы</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ОН</a:t>
            </a:r>
            <a:r>
              <a:rPr lang="ru-RU" sz="30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332656"/>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325043" y="1340768"/>
            <a:ext cx="8715436" cy="43704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0000"/>
              </a:lnSpc>
              <a:spcBef>
                <a:spcPct val="0"/>
              </a:spcBef>
              <a:spcAft>
                <a:spcPct val="0"/>
              </a:spcAft>
            </a:pPr>
            <a:r>
              <a:rPr lang="ru-RU" sz="28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Среда водных растворов электролитов</a:t>
            </a:r>
            <a:endParaRPr lang="ru-RU" sz="28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cs typeface="Arial" pitchFamily="34" charset="0"/>
            </a:endParaRPr>
          </a:p>
        </p:txBody>
      </p:sp>
      <p:sp>
        <p:nvSpPr>
          <p:cNvPr id="12" name="Прямоугольник 11"/>
          <p:cNvSpPr/>
          <p:nvPr/>
        </p:nvSpPr>
        <p:spPr>
          <a:xfrm>
            <a:off x="393033" y="1772816"/>
            <a:ext cx="8449370" cy="5099088"/>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700" b="1" dirty="0" smtClean="0">
                <a:solidFill>
                  <a:srgbClr val="FF0000"/>
                </a:solidFill>
                <a:latin typeface="Arial" pitchFamily="34" charset="0"/>
                <a:ea typeface="Times New Roman" pitchFamily="18" charset="0"/>
                <a:cs typeface="Arial" pitchFamily="34" charset="0"/>
              </a:rPr>
              <a:t>Среду</a:t>
            </a:r>
            <a:r>
              <a:rPr lang="ru-RU" sz="2700" b="1" dirty="0" smtClean="0">
                <a:latin typeface="Arial" pitchFamily="34" charset="0"/>
                <a:ea typeface="Times New Roman" pitchFamily="18" charset="0"/>
                <a:cs typeface="Arial" pitchFamily="34" charset="0"/>
              </a:rPr>
              <a:t> любого </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водного раствора </a:t>
            </a:r>
            <a:r>
              <a:rPr lang="ru-RU" sz="2700" b="1" dirty="0" smtClean="0">
                <a:latin typeface="Arial" pitchFamily="34" charset="0"/>
                <a:ea typeface="Times New Roman" pitchFamily="18" charset="0"/>
                <a:cs typeface="Arial" pitchFamily="34" charset="0"/>
              </a:rPr>
              <a:t>можно охарактеризовать </a:t>
            </a:r>
            <a:r>
              <a:rPr lang="ru-RU" sz="2700" b="1" u="sng" dirty="0" smtClean="0">
                <a:latin typeface="Arial" pitchFamily="34" charset="0"/>
                <a:ea typeface="Times New Roman" pitchFamily="18" charset="0"/>
                <a:cs typeface="Arial" pitchFamily="34" charset="0"/>
              </a:rPr>
              <a:t>содержанием ионов водорода </a:t>
            </a: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7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или </a:t>
            </a:r>
            <a:r>
              <a:rPr lang="ru-RU" sz="2700" b="1" u="sng" dirty="0" err="1" smtClean="0">
                <a:latin typeface="Arial" pitchFamily="34" charset="0"/>
                <a:ea typeface="Times New Roman" pitchFamily="18" charset="0"/>
                <a:cs typeface="Arial" pitchFamily="34" charset="0"/>
              </a:rPr>
              <a:t>гидроксид-ионов</a:t>
            </a:r>
            <a:r>
              <a:rPr lang="ru-RU" sz="2700" b="1" u="sng" dirty="0" smtClean="0">
                <a:latin typeface="Arial" pitchFamily="34" charset="0"/>
                <a:ea typeface="Times New Roman" pitchFamily="18" charset="0"/>
                <a:cs typeface="Arial" pitchFamily="34" charset="0"/>
              </a:rPr>
              <a:t> </a:t>
            </a: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7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Водные растворы могут иметь нейтральную, щелочную и кислотную среды.</a:t>
            </a:r>
            <a:endParaRPr lang="ru-RU" sz="2700" b="1" dirty="0" smtClean="0">
              <a:latin typeface="Arial" pitchFamily="34" charset="0"/>
              <a:cs typeface="Arial" pitchFamily="34" charset="0"/>
            </a:endParaRPr>
          </a:p>
          <a:p>
            <a:pPr indent="450850" algn="just" eaLnBrk="0" fontAlgn="base" hangingPunct="0">
              <a:lnSpc>
                <a:spcPct val="80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Нейтральная среда </a:t>
            </a:r>
            <a:r>
              <a:rPr lang="ru-RU" sz="2700" b="1" dirty="0" smtClean="0">
                <a:latin typeface="Arial" pitchFamily="34" charset="0"/>
                <a:ea typeface="Times New Roman" pitchFamily="18" charset="0"/>
                <a:cs typeface="Arial" pitchFamily="34" charset="0"/>
              </a:rPr>
              <a:t>– это среда, в которой число ионов </a:t>
            </a:r>
            <a:r>
              <a:rPr lang="ru-RU" sz="27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Н</a:t>
            </a:r>
            <a:r>
              <a:rPr lang="ru-RU" sz="2700" b="1" baseline="30000"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a:t>
            </a:r>
            <a:r>
              <a:rPr lang="ru-RU" sz="2700" b="1" dirty="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равно числу </a:t>
            </a:r>
            <a:r>
              <a:rPr lang="ru-RU" sz="27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2700" b="1" u="sng" dirty="0">
                <a:latin typeface="Arial" pitchFamily="34" charset="0"/>
                <a:ea typeface="Times New Roman" pitchFamily="18" charset="0"/>
                <a:cs typeface="Arial" pitchFamily="34" charset="0"/>
              </a:rPr>
              <a:t> </a:t>
            </a:r>
            <a:r>
              <a:rPr lang="ru-RU" sz="2700" b="1" dirty="0">
                <a:solidFill>
                  <a:srgbClr val="180DA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ОН</a:t>
            </a:r>
            <a:r>
              <a:rPr lang="ru-RU" sz="2700" b="1" baseline="30000" dirty="0" smtClean="0">
                <a:solidFill>
                  <a:srgbClr val="180DA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a:t>
            </a:r>
          </a:p>
          <a:p>
            <a:pPr lvl="0" indent="450850" algn="just" eaLnBrk="0" fontAlgn="base" hangingPunct="0">
              <a:lnSpc>
                <a:spcPct val="80000"/>
              </a:lnSpc>
              <a:spcBef>
                <a:spcPct val="0"/>
              </a:spcBef>
              <a:spcAft>
                <a:spcPct val="0"/>
              </a:spcAft>
            </a:pPr>
            <a:r>
              <a:rPr lang="ru-RU" sz="2700" b="1" dirty="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Кислотная среда </a:t>
            </a:r>
            <a:r>
              <a:rPr lang="ru-RU" sz="2700" b="1" dirty="0">
                <a:latin typeface="Arial" pitchFamily="34" charset="0"/>
                <a:ea typeface="Times New Roman" pitchFamily="18" charset="0"/>
                <a:cs typeface="Arial" pitchFamily="34" charset="0"/>
              </a:rPr>
              <a:t>– это среда, в которой число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ионов водорода </a:t>
            </a:r>
            <a:r>
              <a:rPr lang="ru-RU" sz="2700" b="1" u="sng" dirty="0">
                <a:latin typeface="Arial" pitchFamily="34" charset="0"/>
                <a:ea typeface="Times New Roman" pitchFamily="18" charset="0"/>
                <a:cs typeface="Arial" pitchFamily="34" charset="0"/>
              </a:rPr>
              <a:t>больше</a:t>
            </a:r>
            <a:r>
              <a:rPr lang="ru-RU" sz="2700" b="1" dirty="0">
                <a:latin typeface="Arial" pitchFamily="34" charset="0"/>
                <a:ea typeface="Times New Roman" pitchFamily="18" charset="0"/>
                <a:cs typeface="Arial" pitchFamily="34" charset="0"/>
              </a:rPr>
              <a:t> числа </a:t>
            </a:r>
            <a:r>
              <a:rPr lang="ru-RU" sz="27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2700" b="1" dirty="0">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a:p>
            <a:pPr lvl="0" indent="450850" algn="just" eaLnBrk="0" fontAlgn="base" hangingPunct="0">
              <a:lnSpc>
                <a:spcPct val="80000"/>
              </a:lnSpc>
              <a:spcBef>
                <a:spcPct val="0"/>
              </a:spcBef>
              <a:spcAft>
                <a:spcPct val="0"/>
              </a:spcAft>
            </a:pPr>
            <a:r>
              <a:rPr lang="ru-RU" sz="2700" b="1" dirty="0">
                <a:solidFill>
                  <a:srgbClr val="180DA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Щелочная среда </a:t>
            </a:r>
            <a:r>
              <a:rPr lang="ru-RU" sz="2700" b="1" dirty="0">
                <a:latin typeface="Arial" pitchFamily="34" charset="0"/>
                <a:ea typeface="Times New Roman" pitchFamily="18" charset="0"/>
                <a:cs typeface="Arial" pitchFamily="34" charset="0"/>
              </a:rPr>
              <a:t>– это среда, в которой число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ионов</a:t>
            </a:r>
            <a:r>
              <a:rPr lang="ru-RU" sz="2700" b="1" dirty="0">
                <a:latin typeface="Arial" pitchFamily="34" charset="0"/>
                <a:ea typeface="Times New Roman" pitchFamily="18"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водорода</a:t>
            </a:r>
            <a:r>
              <a:rPr lang="ru-RU" sz="2700" b="1" dirty="0">
                <a:latin typeface="Arial" pitchFamily="34" charset="0"/>
                <a:ea typeface="Times New Roman" pitchFamily="18" charset="0"/>
                <a:cs typeface="Arial" pitchFamily="34" charset="0"/>
              </a:rPr>
              <a:t> меньше числа </a:t>
            </a:r>
            <a:r>
              <a:rPr lang="ru-RU" sz="27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2700" b="1" dirty="0">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a:p>
            <a:pPr indent="450850" algn="just" eaLnBrk="0" fontAlgn="base" hangingPunct="0">
              <a:lnSpc>
                <a:spcPct val="85000"/>
              </a:lnSpc>
              <a:spcBef>
                <a:spcPct val="0"/>
              </a:spcBef>
              <a:spcAft>
                <a:spcPct val="0"/>
              </a:spcAft>
            </a:pP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379798749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7" name="Picture 2" descr="D:\23.05.13-домашние документы\Виртуальные лекции 2015\Химия\Реакции\индикаторы\1_5254fe4fed76b5254fe4fed7a9.jpg"/>
          <p:cNvPicPr>
            <a:picLocks noChangeAspect="1" noChangeArrowheads="1"/>
          </p:cNvPicPr>
          <p:nvPr/>
        </p:nvPicPr>
        <p:blipFill>
          <a:blip r:embed="rId2" cstate="print"/>
          <a:srcRect l="21000" t="6181" r="2499" b="9340"/>
          <a:stretch>
            <a:fillRect/>
          </a:stretch>
        </p:blipFill>
        <p:spPr bwMode="auto">
          <a:xfrm>
            <a:off x="118450" y="4307916"/>
            <a:ext cx="2310410" cy="185738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 descr="D:\23.05.13-домашние документы\Виртуальные лекции 2015\Химия\Реакции\индикаторы\Laboratory-15.jpg"/>
          <p:cNvPicPr>
            <a:picLocks noChangeAspect="1" noChangeArrowheads="1"/>
          </p:cNvPicPr>
          <p:nvPr/>
        </p:nvPicPr>
        <p:blipFill>
          <a:blip r:embed="rId3" cstate="print"/>
          <a:srcRect t="1250" b="28750"/>
          <a:stretch>
            <a:fillRect/>
          </a:stretch>
        </p:blipFill>
        <p:spPr bwMode="auto">
          <a:xfrm>
            <a:off x="2771800" y="3861464"/>
            <a:ext cx="5622649" cy="29519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2" name="Прямоугольник 11"/>
          <p:cNvSpPr/>
          <p:nvPr/>
        </p:nvSpPr>
        <p:spPr>
          <a:xfrm>
            <a:off x="357158" y="32391"/>
            <a:ext cx="8572560"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2438" algn="just" fontAlgn="base">
              <a:lnSpc>
                <a:spcPct val="85000"/>
              </a:lnSpc>
              <a:spcBef>
                <a:spcPct val="0"/>
              </a:spcBef>
              <a:spcAft>
                <a:spcPct val="0"/>
              </a:spcAft>
            </a:pPr>
            <a:r>
              <a:rPr lang="ru-RU" sz="2800" b="1" u="sng" dirty="0" smtClean="0">
                <a:ln w="11430"/>
                <a:solidFill>
                  <a:srgbClr val="FF0000"/>
                </a:solidFill>
                <a:effectLst>
                  <a:outerShdw blurRad="50800" dist="39000" dir="5460000" algn="tl">
                    <a:srgbClr val="000000">
                      <a:alpha val="38000"/>
                    </a:srgbClr>
                  </a:outerShdw>
                </a:effectLst>
                <a:latin typeface="Arial" pitchFamily="34" charset="0"/>
                <a:cs typeface="Arial" pitchFamily="34" charset="0"/>
              </a:rPr>
              <a:t>Сделаем запись в тетради.</a:t>
            </a:r>
          </a:p>
        </p:txBody>
      </p:sp>
      <p:sp>
        <p:nvSpPr>
          <p:cNvPr id="13" name="Прямоугольник 12"/>
          <p:cNvSpPr/>
          <p:nvPr/>
        </p:nvSpPr>
        <p:spPr>
          <a:xfrm>
            <a:off x="214282" y="692696"/>
            <a:ext cx="8715436" cy="3539430"/>
          </a:xfrm>
          <a:prstGeom prst="rect">
            <a:avLst/>
          </a:prstGeom>
        </p:spPr>
        <p:txBody>
          <a:bodyPr wrap="square">
            <a:spAutoFit/>
          </a:bodyPr>
          <a:lstStyle/>
          <a:p>
            <a:pPr indent="450850" algn="just" fontAlgn="base">
              <a:lnSpc>
                <a:spcPct val="80000"/>
              </a:lnSpc>
              <a:spcBef>
                <a:spcPct val="0"/>
              </a:spcBef>
              <a:spcAft>
                <a:spcPct val="0"/>
              </a:spcAft>
            </a:pPr>
            <a:r>
              <a:rPr lang="ru-RU" sz="2800" b="1" u="sng" dirty="0" smtClean="0">
                <a:latin typeface="Arial" pitchFamily="34" charset="0"/>
                <a:ea typeface="Times New Roman" pitchFamily="18" charset="0"/>
                <a:cs typeface="Arial" pitchFamily="34" charset="0"/>
              </a:rPr>
              <a:t>Качественно</a:t>
            </a:r>
            <a:r>
              <a:rPr lang="ru-RU" sz="2800" b="1" dirty="0" smtClean="0">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реакцию среды водных растворов</a:t>
            </a:r>
            <a:r>
              <a:rPr lang="ru-RU" sz="2800" b="1" dirty="0" smtClean="0">
                <a:latin typeface="Arial" pitchFamily="34" charset="0"/>
                <a:ea typeface="Times New Roman" pitchFamily="18" charset="0"/>
                <a:cs typeface="Arial" pitchFamily="34" charset="0"/>
              </a:rPr>
              <a:t> электролитов определяют с помощью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индикаторов</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fontAlgn="base">
              <a:lnSpc>
                <a:spcPct val="8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Индикаторы</a:t>
            </a:r>
            <a:r>
              <a:rPr lang="ru-RU" sz="2800" b="1" dirty="0" smtClean="0">
                <a:latin typeface="Arial" pitchFamily="34" charset="0"/>
                <a:ea typeface="Times New Roman" pitchFamily="18" charset="0"/>
                <a:cs typeface="Arial" pitchFamily="34" charset="0"/>
              </a:rPr>
              <a:t> – это вещества, которые изменяют свой цвет в зависимости от среды раствора.</a:t>
            </a:r>
            <a:endParaRPr lang="ru-RU" sz="2800" b="1" dirty="0" smtClean="0">
              <a:latin typeface="Arial" pitchFamily="34" charset="0"/>
              <a:cs typeface="Arial" pitchFamily="34" charset="0"/>
            </a:endParaRPr>
          </a:p>
          <a:p>
            <a:pPr lvl="0" indent="450850" algn="just" eaLnBrk="0" fontAlgn="base" hangingPunct="0">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На практике применяют следующие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индикаторы</a:t>
            </a:r>
            <a:r>
              <a:rPr lang="ru-RU" sz="2800" b="1" dirty="0" smtClean="0">
                <a:latin typeface="Arial" pitchFamily="34" charset="0"/>
                <a:ea typeface="Times New Roman" pitchFamily="18" charset="0"/>
                <a:cs typeface="Arial" pitchFamily="34" charset="0"/>
              </a:rPr>
              <a:t>: </a:t>
            </a:r>
            <a:r>
              <a:rPr lang="ru-RU" sz="2800" b="1" i="1" dirty="0" smtClean="0">
                <a:latin typeface="Arial" pitchFamily="34" charset="0"/>
                <a:ea typeface="Times New Roman" pitchFamily="18" charset="0"/>
                <a:cs typeface="Arial" pitchFamily="34" charset="0"/>
              </a:rPr>
              <a:t>лакмус, фенолфталеин, метиловый оранжевый (метилоранж)</a:t>
            </a:r>
            <a:r>
              <a:rPr lang="ru-RU" sz="2800" b="1" dirty="0" smtClean="0">
                <a:latin typeface="Arial" pitchFamily="34" charset="0"/>
                <a:ea typeface="Times New Roman" pitchFamily="18" charset="0"/>
                <a:cs typeface="Arial" pitchFamily="34" charset="0"/>
              </a:rPr>
              <a:t> и другие. </a:t>
            </a:r>
            <a:endParaRPr lang="ru-RU" sz="28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82946" name="Picture 2" descr="D:\23.05.13-домашние документы\Виртуальные лекции 2015\Химия\Растворы\213216_html_m2aa2eb8c.jpg"/>
          <p:cNvPicPr>
            <a:picLocks noChangeAspect="1" noChangeArrowheads="1"/>
          </p:cNvPicPr>
          <p:nvPr/>
        </p:nvPicPr>
        <p:blipFill>
          <a:blip r:embed="rId3" cstate="print"/>
          <a:srcRect/>
          <a:stretch>
            <a:fillRect/>
          </a:stretch>
        </p:blipFill>
        <p:spPr bwMode="auto">
          <a:xfrm>
            <a:off x="5000628" y="4643446"/>
            <a:ext cx="3074987" cy="160178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2948" name="Picture 4" descr="D:\23.05.13-домашние документы\Виртуальные лекции 2015\Химия\Растворы\1331883048_copper-sulfate-crystals-42-2.jpg"/>
          <p:cNvPicPr>
            <a:picLocks noChangeAspect="1" noChangeArrowheads="1"/>
          </p:cNvPicPr>
          <p:nvPr/>
        </p:nvPicPr>
        <p:blipFill>
          <a:blip r:embed="rId4" cstate="print"/>
          <a:srcRect l="21364" r="25454"/>
          <a:stretch>
            <a:fillRect/>
          </a:stretch>
        </p:blipFill>
        <p:spPr bwMode="auto">
          <a:xfrm>
            <a:off x="4071934" y="4929198"/>
            <a:ext cx="605100" cy="17859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5843" name="Picture 3"/>
          <p:cNvPicPr>
            <a:picLocks noChangeAspect="1" noChangeArrowheads="1"/>
          </p:cNvPicPr>
          <p:nvPr/>
        </p:nvPicPr>
        <p:blipFill>
          <a:blip r:embed="rId5" cstate="print"/>
          <a:srcRect/>
          <a:stretch>
            <a:fillRect/>
          </a:stretch>
        </p:blipFill>
        <p:spPr bwMode="auto">
          <a:xfrm>
            <a:off x="142844" y="5072074"/>
            <a:ext cx="3738558" cy="157139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4558951" y="6143644"/>
            <a:ext cx="3084883" cy="41242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Медный купорос </a:t>
            </a:r>
            <a:endParaRPr lang="ru-RU" sz="2600" b="1" dirty="0">
              <a:ln w="11430">
                <a:solidFill>
                  <a:schemeClr val="tx1"/>
                </a:solidFill>
              </a:ln>
              <a:solidFill>
                <a:srgbClr val="3366FF"/>
              </a:solidFill>
              <a:effectLst>
                <a:outerShdw blurRad="50800" dist="39000" dir="5460000" algn="tl">
                  <a:srgbClr val="000000">
                    <a:alpha val="38000"/>
                  </a:srgbClr>
                </a:outerShdw>
              </a:effectLst>
            </a:endParaRPr>
          </a:p>
        </p:txBody>
      </p:sp>
      <p:sp>
        <p:nvSpPr>
          <p:cNvPr id="14" name="Прямоугольник 13"/>
          <p:cNvSpPr/>
          <p:nvPr/>
        </p:nvSpPr>
        <p:spPr>
          <a:xfrm>
            <a:off x="428596" y="5072074"/>
            <a:ext cx="357190" cy="285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3" descr="D:\23.05.13-домашние документы\Лаб. раб YES\Виртуальные лабораторные YES\Анимашки и картинки\Вода, жидкости,\Капающая  вода\пипетка.gif"/>
          <p:cNvPicPr>
            <a:picLocks noChangeAspect="1" noChangeArrowheads="1" noCrop="1"/>
          </p:cNvPicPr>
          <p:nvPr/>
        </p:nvPicPr>
        <p:blipFill>
          <a:blip r:embed="rId7" cstate="print"/>
          <a:srcRect/>
          <a:stretch>
            <a:fillRect/>
          </a:stretch>
        </p:blipFill>
        <p:spPr bwMode="auto">
          <a:xfrm>
            <a:off x="500034" y="4857760"/>
            <a:ext cx="104775" cy="962025"/>
          </a:xfrm>
          <a:prstGeom prst="rect">
            <a:avLst/>
          </a:prstGeom>
          <a:noFill/>
        </p:spPr>
      </p:pic>
      <p:sp>
        <p:nvSpPr>
          <p:cNvPr id="17" name="Rectangle 1"/>
          <p:cNvSpPr>
            <a:spLocks noChangeArrowheads="1"/>
          </p:cNvSpPr>
          <p:nvPr/>
        </p:nvSpPr>
        <p:spPr bwMode="auto">
          <a:xfrm>
            <a:off x="142844" y="-36127"/>
            <a:ext cx="8858312" cy="5036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Рассмотрим,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что же происходит с</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твёрдым</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веществом</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внесении его в</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 этой целью поместим в цилиндр с водой кристаллы медного купороса. Через некоторое время вокруг кристаллов вода окрасится в голубой цвет. </a:t>
            </a:r>
            <a:r>
              <a:rPr kumimoji="0" lang="ru-RU" sz="2700" b="1" i="0"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Под влиянием молекул </a:t>
            </a: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kumimoji="0" lang="ru-RU" sz="2700" b="1" i="0"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происходит разрушение (дробление) </a:t>
            </a:r>
            <a:r>
              <a:rPr kumimoji="0" lang="ru-RU" sz="27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кристаллической решётки</a:t>
            </a:r>
            <a:r>
              <a:rPr kumimoji="0" lang="ru-RU" sz="2700" b="1" i="0"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медного купороса и равномерное распределение (диффузия) образовавшихся частиц среди молекул </a:t>
            </a: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Это </a:t>
            </a:r>
            <a:r>
              <a:rPr kumimoji="0" lang="ru-RU" sz="27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физическая</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сторона процесса растворения. Одновременно происходит </a:t>
            </a:r>
            <a:r>
              <a:rPr kumimoji="0" lang="ru-RU" sz="2700" b="1" i="0"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взаимодействие молекул растворителя с частицами растворённого вещества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это </a:t>
            </a:r>
            <a:r>
              <a:rPr kumimoji="0" lang="ru-RU" sz="2700" b="1" i="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химический</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процесс.</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016123527"/>
              </p:ext>
            </p:extLst>
          </p:nvPr>
        </p:nvGraphicFramePr>
        <p:xfrm>
          <a:off x="0" y="1628800"/>
          <a:ext cx="9112278" cy="2814828"/>
        </p:xfrm>
        <a:graphic>
          <a:graphicData uri="http://schemas.openxmlformats.org/drawingml/2006/table">
            <a:tbl>
              <a:tblPr>
                <a:tableStyleId>{35758FB7-9AC5-4552-8A53-C91805E547FA}</a:tableStyleId>
              </a:tblPr>
              <a:tblGrid>
                <a:gridCol w="2482111"/>
                <a:gridCol w="2222174"/>
                <a:gridCol w="2222174"/>
                <a:gridCol w="2185819"/>
              </a:tblGrid>
              <a:tr h="230772">
                <a:tc rowSpan="2">
                  <a:txBody>
                    <a:bodyPr/>
                    <a:lstStyle/>
                    <a:p>
                      <a:pPr>
                        <a:lnSpc>
                          <a:spcPct val="115000"/>
                        </a:lnSpc>
                        <a:spcAft>
                          <a:spcPts val="0"/>
                        </a:spcAft>
                      </a:pPr>
                      <a:r>
                        <a:rPr lang="ru-RU" sz="2700" b="1" dirty="0">
                          <a:latin typeface="+mn-lt"/>
                          <a:ea typeface="Times New Roman"/>
                          <a:cs typeface="Times New Roman"/>
                        </a:rPr>
                        <a:t>      </a:t>
                      </a:r>
                      <a:r>
                        <a:rPr lang="ru-RU" sz="2700" b="1" dirty="0" smtClean="0">
                          <a:latin typeface="+mn-lt"/>
                          <a:ea typeface="Times New Roman"/>
                          <a:cs typeface="Times New Roman"/>
                        </a:rPr>
                        <a:t> Среда</a:t>
                      </a:r>
                    </a:p>
                    <a:p>
                      <a:pPr>
                        <a:lnSpc>
                          <a:spcPct val="115000"/>
                        </a:lnSpc>
                        <a:spcAft>
                          <a:spcPts val="0"/>
                        </a:spcAft>
                      </a:pPr>
                      <a:endParaRPr lang="ru-RU" sz="1600" b="1" dirty="0" smtClean="0">
                        <a:latin typeface="+mn-lt"/>
                        <a:ea typeface="Times New Roman"/>
                        <a:cs typeface="Times New Roman"/>
                      </a:endParaRPr>
                    </a:p>
                    <a:p>
                      <a:pPr>
                        <a:lnSpc>
                          <a:spcPct val="115000"/>
                        </a:lnSpc>
                        <a:spcAft>
                          <a:spcPts val="0"/>
                        </a:spcAft>
                      </a:pPr>
                      <a:endParaRPr lang="ru-RU" sz="1800" b="1" dirty="0" smtClean="0">
                        <a:latin typeface="+mn-lt"/>
                        <a:ea typeface="Times New Roman"/>
                        <a:cs typeface="Times New Roman"/>
                      </a:endParaRPr>
                    </a:p>
                    <a:p>
                      <a:pPr>
                        <a:lnSpc>
                          <a:spcPct val="115000"/>
                        </a:lnSpc>
                        <a:spcAft>
                          <a:spcPts val="0"/>
                        </a:spcAft>
                      </a:pPr>
                      <a:r>
                        <a:rPr lang="ru-RU" sz="2700" b="1" dirty="0" smtClean="0">
                          <a:latin typeface="+mn-lt"/>
                          <a:ea typeface="Times New Roman"/>
                          <a:cs typeface="Times New Roman"/>
                        </a:rPr>
                        <a:t>Индикатор    </a:t>
                      </a:r>
                      <a:endParaRPr lang="ru-RU" sz="2700" b="1" dirty="0">
                        <a:latin typeface="+mn-lt"/>
                        <a:ea typeface="Times New Roman"/>
                        <a:cs typeface="Times New Roman"/>
                      </a:endParaRPr>
                    </a:p>
                  </a:txBody>
                  <a:tcPr marL="25400" marR="254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ap="flat" cmpd="sng" algn="ctr">
                      <a:solidFill>
                        <a:schemeClr val="tx1"/>
                      </a:solidFill>
                      <a:prstDash val="solid"/>
                      <a:round/>
                      <a:headEnd type="none" w="med" len="med"/>
                      <a:tailEnd type="none" w="med" len="med"/>
                    </a:lnTlToBr>
                    <a:cell3D prstMaterial="dkEdge">
                      <a:bevel/>
                      <a:lightRig rig="flood" dir="t"/>
                    </a:cell3D>
                    <a:solidFill>
                      <a:schemeClr val="bg1">
                        <a:lumMod val="95000"/>
                      </a:schemeClr>
                    </a:solidFill>
                  </a:tcPr>
                </a:tc>
                <a:tc gridSpan="3">
                  <a:txBody>
                    <a:bodyPr/>
                    <a:lstStyle/>
                    <a:p>
                      <a:pPr algn="ctr">
                        <a:lnSpc>
                          <a:spcPct val="90000"/>
                        </a:lnSpc>
                        <a:spcAft>
                          <a:spcPts val="0"/>
                        </a:spcAft>
                      </a:pPr>
                      <a:r>
                        <a:rPr lang="ru-RU" sz="2700" b="1" dirty="0"/>
                        <a:t>Цвет индикатора</a:t>
                      </a:r>
                      <a:endParaRPr lang="ru-RU" sz="2700" b="1" dirty="0">
                        <a:latin typeface="Calibri"/>
                        <a:ea typeface="Times New Roman"/>
                        <a:cs typeface="Times New Roman"/>
                      </a:endParaRPr>
                    </a:p>
                  </a:txBody>
                  <a:tcPr marL="23889" marR="238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hMerge="1">
                  <a:txBody>
                    <a:bodyPr/>
                    <a:lstStyle/>
                    <a:p>
                      <a:endParaRPr lang="ru-RU"/>
                    </a:p>
                  </a:txBody>
                  <a:tcPr/>
                </a:tc>
                <a:tc hMerge="1">
                  <a:txBody>
                    <a:bodyPr/>
                    <a:lstStyle/>
                    <a:p>
                      <a:endParaRPr lang="ru-RU"/>
                    </a:p>
                  </a:txBody>
                  <a:tcPr/>
                </a:tc>
              </a:tr>
              <a:tr h="692317">
                <a:tc vMerge="1">
                  <a:txBody>
                    <a:bodyPr/>
                    <a:lstStyle/>
                    <a:p>
                      <a:pPr>
                        <a:lnSpc>
                          <a:spcPct val="115000"/>
                        </a:lnSpc>
                        <a:spcAft>
                          <a:spcPts val="0"/>
                        </a:spcAft>
                      </a:pPr>
                      <a:endParaRPr lang="ru-RU" sz="1100" dirty="0">
                        <a:latin typeface="Calibri"/>
                        <a:ea typeface="Times New Roman"/>
                        <a:cs typeface="Times New Roman"/>
                      </a:endParaRPr>
                    </a:p>
                  </a:txBody>
                  <a:tcPr marL="25400" marR="25400" marT="0" marB="0"/>
                </a:tc>
                <a:tc>
                  <a:txBody>
                    <a:bodyPr/>
                    <a:lstStyle/>
                    <a:p>
                      <a:pPr algn="ctr">
                        <a:lnSpc>
                          <a:spcPct val="85000"/>
                        </a:lnSpc>
                        <a:spcAft>
                          <a:spcPts val="0"/>
                        </a:spcAft>
                      </a:pPr>
                      <a:r>
                        <a:rPr lang="ru-RU" sz="2500" b="1" dirty="0"/>
                        <a:t>в чистой воде</a:t>
                      </a:r>
                    </a:p>
                    <a:p>
                      <a:pPr algn="ctr">
                        <a:lnSpc>
                          <a:spcPct val="85000"/>
                        </a:lnSpc>
                        <a:spcAft>
                          <a:spcPts val="0"/>
                        </a:spcAft>
                      </a:pPr>
                      <a:r>
                        <a:rPr lang="ru-RU" sz="2500" b="1" dirty="0"/>
                        <a:t>(</a:t>
                      </a:r>
                      <a:r>
                        <a:rPr lang="ru-RU" sz="2500" b="1" dirty="0" err="1" smtClean="0"/>
                        <a:t>нейтраль-ная</a:t>
                      </a:r>
                      <a:r>
                        <a:rPr lang="ru-RU" sz="2500" b="1" dirty="0" smtClean="0"/>
                        <a:t> среда</a:t>
                      </a:r>
                      <a:r>
                        <a:rPr lang="ru-RU" sz="2500" b="1" dirty="0"/>
                        <a:t>)</a:t>
                      </a:r>
                      <a:endParaRPr lang="ru-RU" sz="2500" b="1" dirty="0">
                        <a:latin typeface="Calibri"/>
                        <a:ea typeface="Times New Roman"/>
                        <a:cs typeface="Times New Roman"/>
                      </a:endParaRPr>
                    </a:p>
                  </a:txBody>
                  <a:tcPr marL="23889" marR="238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85000"/>
                        </a:lnSpc>
                        <a:spcAft>
                          <a:spcPts val="0"/>
                        </a:spcAft>
                      </a:pPr>
                      <a:r>
                        <a:rPr lang="ru-RU" sz="2600" b="1" dirty="0"/>
                        <a:t>в растворах</a:t>
                      </a:r>
                    </a:p>
                    <a:p>
                      <a:pPr algn="ctr">
                        <a:lnSpc>
                          <a:spcPct val="85000"/>
                        </a:lnSpc>
                        <a:spcAft>
                          <a:spcPts val="0"/>
                        </a:spcAft>
                      </a:pPr>
                      <a:r>
                        <a:rPr lang="ru-RU" sz="2600" b="1" dirty="0"/>
                        <a:t>кислот</a:t>
                      </a:r>
                    </a:p>
                    <a:p>
                      <a:pPr algn="ctr">
                        <a:lnSpc>
                          <a:spcPct val="85000"/>
                        </a:lnSpc>
                        <a:spcAft>
                          <a:spcPts val="0"/>
                        </a:spcAft>
                      </a:pPr>
                      <a:r>
                        <a:rPr lang="ru-RU" sz="2600" b="1" dirty="0"/>
                        <a:t>(кислотная среда)</a:t>
                      </a:r>
                      <a:endParaRPr lang="ru-RU" sz="2600" b="1" dirty="0">
                        <a:latin typeface="Calibri"/>
                        <a:ea typeface="Times New Roman"/>
                        <a:cs typeface="Times New Roman"/>
                      </a:endParaRPr>
                    </a:p>
                  </a:txBody>
                  <a:tcPr marL="23889" marR="238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85000"/>
                        </a:lnSpc>
                        <a:spcAft>
                          <a:spcPts val="0"/>
                        </a:spcAft>
                      </a:pPr>
                      <a:r>
                        <a:rPr lang="ru-RU" sz="2600" b="1" dirty="0"/>
                        <a:t>в растворах</a:t>
                      </a:r>
                    </a:p>
                    <a:p>
                      <a:pPr algn="ctr">
                        <a:lnSpc>
                          <a:spcPct val="85000"/>
                        </a:lnSpc>
                        <a:spcAft>
                          <a:spcPts val="0"/>
                        </a:spcAft>
                      </a:pPr>
                      <a:r>
                        <a:rPr lang="ru-RU" sz="2600" b="1" dirty="0"/>
                        <a:t>щелочей</a:t>
                      </a:r>
                    </a:p>
                    <a:p>
                      <a:pPr algn="ctr">
                        <a:lnSpc>
                          <a:spcPct val="85000"/>
                        </a:lnSpc>
                        <a:spcAft>
                          <a:spcPts val="0"/>
                        </a:spcAft>
                      </a:pPr>
                      <a:r>
                        <a:rPr lang="ru-RU" sz="2600" b="1" dirty="0"/>
                        <a:t>(щелочная среда)</a:t>
                      </a:r>
                      <a:endParaRPr lang="ru-RU" sz="2600" b="1" dirty="0">
                        <a:latin typeface="Calibri"/>
                        <a:ea typeface="Times New Roman"/>
                        <a:cs typeface="Times New Roman"/>
                      </a:endParaRPr>
                    </a:p>
                  </a:txBody>
                  <a:tcPr marL="23889" marR="238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r>
              <a:tr h="230772">
                <a:tc>
                  <a:txBody>
                    <a:bodyPr/>
                    <a:lstStyle/>
                    <a:p>
                      <a:pPr algn="ctr">
                        <a:lnSpc>
                          <a:spcPct val="90000"/>
                        </a:lnSpc>
                        <a:spcAft>
                          <a:spcPts val="0"/>
                        </a:spcAft>
                      </a:pPr>
                      <a:r>
                        <a:rPr lang="ru-RU" sz="2500" b="1" dirty="0"/>
                        <a:t>Фенолфталеин</a:t>
                      </a:r>
                      <a:endParaRPr lang="ru-RU" sz="2500" b="1" dirty="0">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90000"/>
                        </a:lnSpc>
                        <a:spcAft>
                          <a:spcPts val="0"/>
                        </a:spcAft>
                      </a:pPr>
                      <a:r>
                        <a:rPr lang="ru-RU" sz="2600" b="1" dirty="0"/>
                        <a:t>Бесцветный</a:t>
                      </a:r>
                      <a:endParaRPr lang="ru-RU" sz="2600" b="1" dirty="0">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90000"/>
                        </a:lnSpc>
                        <a:spcAft>
                          <a:spcPts val="0"/>
                        </a:spcAft>
                      </a:pPr>
                      <a:r>
                        <a:rPr lang="ru-RU" sz="2600" b="1" dirty="0"/>
                        <a:t>Бесцветный</a:t>
                      </a:r>
                      <a:endParaRPr lang="ru-RU" sz="2600" b="1" dirty="0">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90000"/>
                        </a:lnSpc>
                        <a:spcAft>
                          <a:spcPts val="0"/>
                        </a:spcAft>
                      </a:pPr>
                      <a:r>
                        <a:rPr lang="ru-RU" sz="2600" b="1" dirty="0">
                          <a:solidFill>
                            <a:schemeClr val="bg1"/>
                          </a:solidFill>
                          <a:effectLst>
                            <a:outerShdw blurRad="38100" dist="38100" dir="2700000" algn="tl">
                              <a:srgbClr val="000000">
                                <a:alpha val="43137"/>
                              </a:srgbClr>
                            </a:outerShdw>
                          </a:effectLst>
                        </a:rPr>
                        <a:t>Малиновый</a:t>
                      </a:r>
                      <a:endParaRPr lang="ru-RU" sz="26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FF0066"/>
                    </a:solidFill>
                  </a:tcPr>
                </a:tc>
              </a:tr>
              <a:tr h="230772">
                <a:tc>
                  <a:txBody>
                    <a:bodyPr/>
                    <a:lstStyle/>
                    <a:p>
                      <a:pPr algn="ctr">
                        <a:lnSpc>
                          <a:spcPct val="90000"/>
                        </a:lnSpc>
                        <a:spcAft>
                          <a:spcPts val="0"/>
                        </a:spcAft>
                      </a:pPr>
                      <a:r>
                        <a:rPr lang="ru-RU" sz="2700" b="1" dirty="0"/>
                        <a:t>Метилоранж</a:t>
                      </a:r>
                      <a:endParaRPr lang="ru-RU" sz="2700" b="1" dirty="0">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Оранжевый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FF6600"/>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Красный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FF0000"/>
                    </a:solidFill>
                  </a:tcPr>
                </a:tc>
                <a:tc>
                  <a:txBody>
                    <a:bodyPr/>
                    <a:lstStyle/>
                    <a:p>
                      <a:pPr algn="ctr">
                        <a:lnSpc>
                          <a:spcPct val="90000"/>
                        </a:lnSpc>
                        <a:spcAft>
                          <a:spcPts val="0"/>
                        </a:spcAft>
                      </a:pPr>
                      <a:r>
                        <a:rPr lang="ru-RU" sz="2700" b="1" dirty="0">
                          <a:solidFill>
                            <a:schemeClr val="tx1"/>
                          </a:solidFill>
                          <a:effectLst>
                            <a:outerShdw blurRad="38100" dist="38100" dir="2700000" algn="tl">
                              <a:srgbClr val="000000">
                                <a:alpha val="43137"/>
                              </a:srgbClr>
                            </a:outerShdw>
                          </a:effectLst>
                        </a:rPr>
                        <a:t>Жёлтый</a:t>
                      </a:r>
                      <a:endParaRPr lang="ru-RU" sz="2700" b="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FFFF00"/>
                    </a:solidFill>
                  </a:tcPr>
                </a:tc>
              </a:tr>
              <a:tr h="230772">
                <a:tc>
                  <a:txBody>
                    <a:bodyPr/>
                    <a:lstStyle/>
                    <a:p>
                      <a:pPr algn="ctr">
                        <a:lnSpc>
                          <a:spcPct val="90000"/>
                        </a:lnSpc>
                        <a:spcAft>
                          <a:spcPts val="0"/>
                        </a:spcAft>
                      </a:pPr>
                      <a:r>
                        <a:rPr lang="ru-RU" sz="2700" b="1" dirty="0"/>
                        <a:t>Лакмус</a:t>
                      </a:r>
                      <a:endParaRPr lang="ru-RU" sz="2700" b="1" dirty="0">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90000"/>
                        </a:lnSpc>
                        <a:spcAft>
                          <a:spcPts val="0"/>
                        </a:spcAft>
                      </a:pPr>
                      <a:r>
                        <a:rPr lang="ru-RU" sz="2500" b="1" dirty="0">
                          <a:solidFill>
                            <a:schemeClr val="bg1"/>
                          </a:solidFill>
                          <a:effectLst>
                            <a:outerShdw blurRad="38100" dist="38100" dir="2700000" algn="tl">
                              <a:srgbClr val="000000">
                                <a:alpha val="43137"/>
                              </a:srgbClr>
                            </a:outerShdw>
                          </a:effectLst>
                        </a:rPr>
                        <a:t>Фиолетовый</a:t>
                      </a:r>
                      <a:endParaRPr lang="ru-RU" sz="25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7030A0"/>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Красный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FF0000"/>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Синий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a:lightRig rig="flood" dir="t"/>
                    </a:cell3D>
                    <a:solidFill>
                      <a:srgbClr val="3366FF"/>
                    </a:solidFill>
                  </a:tcPr>
                </a:tc>
              </a:tr>
            </a:tbl>
          </a:graphicData>
        </a:graphic>
      </p:graphicFrame>
      <p:sp>
        <p:nvSpPr>
          <p:cNvPr id="20" name="Прямоугольник 19"/>
          <p:cNvSpPr/>
          <p:nvPr/>
        </p:nvSpPr>
        <p:spPr>
          <a:xfrm>
            <a:off x="392877" y="692696"/>
            <a:ext cx="8358246" cy="839974"/>
          </a:xfrm>
          <a:prstGeom prst="rect">
            <a:avLst/>
          </a:prstGeom>
        </p:spPr>
        <p:txBody>
          <a:bodyPr wrap="square">
            <a:spAutoFit/>
            <a:scene3d>
              <a:camera prst="orthographicFront"/>
              <a:lightRig rig="threePt" dir="t"/>
            </a:scene3d>
            <a:sp3d extrusionH="57150">
              <a:bevelT w="50800" h="38100" prst="riblet"/>
            </a:sp3d>
          </a:bodyPr>
          <a:lstStyle/>
          <a:p>
            <a:pPr lvl="0" algn="ctr" eaLnBrk="0" fontAlgn="base" hangingPunct="0">
              <a:lnSpc>
                <a:spcPct val="80000"/>
              </a:lnSpc>
              <a:spcBef>
                <a:spcPct val="0"/>
              </a:spcBef>
              <a:spcAft>
                <a:spcPct val="0"/>
              </a:spcAft>
            </a:pPr>
            <a:r>
              <a:rPr lang="ru-RU" sz="3000" b="1" dirty="0" smtClean="0">
                <a:ln w="28575" cmpd="sng">
                  <a:solidFill>
                    <a:schemeClr val="tx1"/>
                  </a:solidFill>
                  <a:prstDash val="solid"/>
                </a:ln>
                <a:solidFill>
                  <a:srgbClr val="002060"/>
                </a:solidFill>
                <a:latin typeface="Arial Black" pitchFamily="34" charset="0"/>
                <a:ea typeface="Times New Roman" pitchFamily="18" charset="0"/>
                <a:cs typeface="Arial" pitchFamily="34" charset="0"/>
              </a:rPr>
              <a:t>Окраска индикаторов в воде, растворах кислот и щелочей</a:t>
            </a:r>
            <a:endParaRPr lang="ru-RU" sz="3000" b="1" dirty="0" smtClean="0">
              <a:ln w="28575" cmpd="sng">
                <a:solidFill>
                  <a:schemeClr val="tx1"/>
                </a:solidFill>
                <a:prstDash val="solid"/>
              </a:ln>
              <a:solidFill>
                <a:srgbClr val="002060"/>
              </a:solidFill>
              <a:latin typeface="Arial Black" pitchFamily="34" charset="0"/>
              <a:cs typeface="Arial" pitchFamily="34" charset="0"/>
            </a:endParaRPr>
          </a:p>
        </p:txBody>
      </p:sp>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1"/>
          <p:cNvPicPr>
            <a:picLocks noChangeAspect="1" noChangeArrowheads="1"/>
          </p:cNvPicPr>
          <p:nvPr/>
        </p:nvPicPr>
        <p:blipFill>
          <a:blip r:embed="rId4" cstate="print"/>
          <a:srcRect l="9785" t="6667" r="5413"/>
          <a:stretch>
            <a:fillRect/>
          </a:stretch>
        </p:blipFill>
        <p:spPr bwMode="auto">
          <a:xfrm>
            <a:off x="3203848" y="4719604"/>
            <a:ext cx="2592288" cy="209377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Rectangle 4"/>
          <p:cNvSpPr>
            <a:spLocks noChangeArrowheads="1"/>
          </p:cNvSpPr>
          <p:nvPr/>
        </p:nvSpPr>
        <p:spPr bwMode="auto">
          <a:xfrm>
            <a:off x="152400" y="1524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16" name="Прямоугольник 15"/>
          <p:cNvSpPr/>
          <p:nvPr/>
        </p:nvSpPr>
        <p:spPr>
          <a:xfrm>
            <a:off x="357158" y="32391"/>
            <a:ext cx="8572560"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2438" algn="just" fontAlgn="base">
              <a:lnSpc>
                <a:spcPct val="85000"/>
              </a:lnSpc>
              <a:spcBef>
                <a:spcPct val="0"/>
              </a:spcBef>
              <a:spcAft>
                <a:spcPct val="0"/>
              </a:spcAft>
            </a:pPr>
            <a:r>
              <a:rPr lang="ru-RU" sz="2800" b="1" u="sng" dirty="0" smtClean="0">
                <a:ln w="11430"/>
                <a:solidFill>
                  <a:srgbClr val="FF0000"/>
                </a:solidFill>
                <a:effectLst>
                  <a:outerShdw blurRad="50800" dist="39000" dir="5460000" algn="tl">
                    <a:srgbClr val="000000">
                      <a:alpha val="38000"/>
                    </a:srgbClr>
                  </a:outerShdw>
                </a:effectLst>
                <a:latin typeface="Arial" pitchFamily="34" charset="0"/>
                <a:cs typeface="Arial" pitchFamily="34" charset="0"/>
              </a:rPr>
              <a:t>Сделаем запись в тетради.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2" descr="Метиловый оранжевый (метилоранж)"/>
          <p:cNvPicPr>
            <a:picLocks noChangeAspect="1" noChangeArrowheads="1"/>
          </p:cNvPicPr>
          <p:nvPr/>
        </p:nvPicPr>
        <p:blipFill>
          <a:blip r:embed="rId3" cstate="print"/>
          <a:srcRect/>
          <a:stretch>
            <a:fillRect/>
          </a:stretch>
        </p:blipFill>
        <p:spPr bwMode="auto">
          <a:xfrm>
            <a:off x="280980" y="714356"/>
            <a:ext cx="3219450" cy="42862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4" descr="Метиловый оранжевый (метилоранж)"/>
          <p:cNvPicPr>
            <a:picLocks noChangeAspect="1" noChangeArrowheads="1"/>
          </p:cNvPicPr>
          <p:nvPr/>
        </p:nvPicPr>
        <p:blipFill>
          <a:blip r:embed="rId4" cstate="print"/>
          <a:srcRect l="17689" t="9091" r="15091" b="12121"/>
          <a:stretch>
            <a:fillRect/>
          </a:stretch>
        </p:blipFill>
        <p:spPr bwMode="auto">
          <a:xfrm>
            <a:off x="285720" y="3857628"/>
            <a:ext cx="1670550" cy="1143008"/>
          </a:xfrm>
          <a:prstGeom prst="ellipse">
            <a:avLst/>
          </a:prstGeom>
          <a:noFill/>
          <a:scene3d>
            <a:camera prst="orthographicFront"/>
            <a:lightRig rig="threePt" dir="t"/>
          </a:scene3d>
          <a:sp3d>
            <a:bevelT w="152400" h="50800" prst="softRound"/>
          </a:sp3d>
        </p:spPr>
      </p:pic>
      <p:sp>
        <p:nvSpPr>
          <p:cNvPr id="17" name="Прямоугольник 16"/>
          <p:cNvSpPr/>
          <p:nvPr/>
        </p:nvSpPr>
        <p:spPr>
          <a:xfrm>
            <a:off x="2000232" y="4429132"/>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Кислота</a:t>
            </a:r>
            <a:endParaRPr lang="ru-RU" sz="2700" dirty="0"/>
          </a:p>
        </p:txBody>
      </p:sp>
      <p:sp>
        <p:nvSpPr>
          <p:cNvPr id="20" name="Прямоугольник 19"/>
          <p:cNvSpPr/>
          <p:nvPr/>
        </p:nvSpPr>
        <p:spPr>
          <a:xfrm>
            <a:off x="2428860" y="4429132"/>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Вода</a:t>
            </a:r>
            <a:endParaRPr lang="ru-RU" sz="2700" dirty="0"/>
          </a:p>
        </p:txBody>
      </p:sp>
      <p:sp>
        <p:nvSpPr>
          <p:cNvPr id="21" name="Прямоугольник 20"/>
          <p:cNvSpPr/>
          <p:nvPr/>
        </p:nvSpPr>
        <p:spPr>
          <a:xfrm>
            <a:off x="2928926" y="4429132"/>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Щелочь</a:t>
            </a:r>
            <a:endParaRPr lang="ru-RU" sz="2700" dirty="0"/>
          </a:p>
        </p:txBody>
      </p:sp>
      <p:sp>
        <p:nvSpPr>
          <p:cNvPr id="22" name="Прямоугольник 21"/>
          <p:cNvSpPr/>
          <p:nvPr/>
        </p:nvSpPr>
        <p:spPr>
          <a:xfrm>
            <a:off x="-33459" y="0"/>
            <a:ext cx="4749475" cy="798680"/>
          </a:xfrm>
          <a:prstGeom prst="rect">
            <a:avLst/>
          </a:prstGeom>
        </p:spPr>
        <p:txBody>
          <a:bodyPr wrap="square">
            <a:spAutoFit/>
          </a:bodyPr>
          <a:lstStyle/>
          <a:p>
            <a:pPr algn="ctr">
              <a:lnSpc>
                <a:spcPct val="85000"/>
              </a:lnSpc>
            </a:pPr>
            <a:r>
              <a:rPr lang="ru-RU" sz="27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Метиловый оранжевый (метилоранж) </a:t>
            </a:r>
            <a:endParaRPr lang="ru-RU" sz="2700"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p:txBody>
      </p:sp>
      <p:pic>
        <p:nvPicPr>
          <p:cNvPr id="17412" name="Picture 4" descr="https://hemijaokonas.files.wordpress.com/2015/02/4-1-indikatori-za-kiseline.jpg"/>
          <p:cNvPicPr>
            <a:picLocks noChangeAspect="1" noChangeArrowheads="1"/>
          </p:cNvPicPr>
          <p:nvPr/>
        </p:nvPicPr>
        <p:blipFill>
          <a:blip r:embed="rId5" cstate="print"/>
          <a:srcRect l="65385" t="15000" r="10256" b="11249"/>
          <a:stretch>
            <a:fillRect/>
          </a:stretch>
        </p:blipFill>
        <p:spPr bwMode="auto">
          <a:xfrm>
            <a:off x="142844" y="4786298"/>
            <a:ext cx="667158"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4" descr="Фенолфталеин"/>
          <p:cNvPicPr>
            <a:picLocks noChangeAspect="1" noChangeArrowheads="1"/>
          </p:cNvPicPr>
          <p:nvPr/>
        </p:nvPicPr>
        <p:blipFill>
          <a:blip r:embed="rId6" cstate="print"/>
          <a:srcRect/>
          <a:stretch>
            <a:fillRect/>
          </a:stretch>
        </p:blipFill>
        <p:spPr bwMode="auto">
          <a:xfrm>
            <a:off x="5286380" y="857232"/>
            <a:ext cx="2533650" cy="337185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Прямоугольник 24"/>
          <p:cNvSpPr/>
          <p:nvPr/>
        </p:nvSpPr>
        <p:spPr>
          <a:xfrm>
            <a:off x="5072066" y="285728"/>
            <a:ext cx="3522118" cy="484748"/>
          </a:xfrm>
          <a:prstGeom prst="rect">
            <a:avLst/>
          </a:prstGeom>
        </p:spPr>
        <p:txBody>
          <a:bodyPr wrap="none">
            <a:spAutoFit/>
          </a:bodyPr>
          <a:lstStyle/>
          <a:p>
            <a:pPr>
              <a:lnSpc>
                <a:spcPct val="85000"/>
              </a:lnSpc>
            </a:pPr>
            <a:r>
              <a:rPr lang="ru-RU" sz="3000" b="1" dirty="0" smtClean="0">
                <a:solidFill>
                  <a:srgbClr val="180DA3"/>
                </a:solidFill>
                <a:effectLst>
                  <a:outerShdw blurRad="38100" dist="38100" dir="2700000" algn="tl">
                    <a:srgbClr val="000000">
                      <a:alpha val="43137"/>
                    </a:srgbClr>
                  </a:outerShdw>
                </a:effectLst>
                <a:latin typeface="Arial Black" pitchFamily="34" charset="0"/>
                <a:cs typeface="Arial" pitchFamily="34" charset="0"/>
              </a:rPr>
              <a:t>Фенолфталеин</a:t>
            </a:r>
            <a:endParaRPr lang="ru-RU" sz="3000" dirty="0">
              <a:solidFill>
                <a:srgbClr val="180DA3"/>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6" name="Прямоугольник 25"/>
          <p:cNvSpPr/>
          <p:nvPr/>
        </p:nvSpPr>
        <p:spPr>
          <a:xfrm>
            <a:off x="6643702" y="3857628"/>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Кислота</a:t>
            </a:r>
            <a:endParaRPr lang="ru-RU" sz="2700" dirty="0"/>
          </a:p>
        </p:txBody>
      </p:sp>
      <p:sp>
        <p:nvSpPr>
          <p:cNvPr id="27" name="Прямоугольник 26"/>
          <p:cNvSpPr/>
          <p:nvPr/>
        </p:nvSpPr>
        <p:spPr>
          <a:xfrm>
            <a:off x="7072330" y="3857628"/>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Вода</a:t>
            </a:r>
            <a:endParaRPr lang="ru-RU" sz="2700" dirty="0"/>
          </a:p>
        </p:txBody>
      </p:sp>
      <p:sp>
        <p:nvSpPr>
          <p:cNvPr id="28" name="Прямоугольник 27"/>
          <p:cNvSpPr/>
          <p:nvPr/>
        </p:nvSpPr>
        <p:spPr>
          <a:xfrm>
            <a:off x="7500958" y="3857628"/>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Щелочь</a:t>
            </a:r>
            <a:endParaRPr lang="ru-RU" sz="2700" dirty="0"/>
          </a:p>
        </p:txBody>
      </p:sp>
      <p:pic>
        <p:nvPicPr>
          <p:cNvPr id="17414" name="Picture 6" descr="Каталог средств дезинфекции - ООО Дезсистема-Группа 2"/>
          <p:cNvPicPr>
            <a:picLocks noChangeAspect="1" noChangeArrowheads="1"/>
          </p:cNvPicPr>
          <p:nvPr/>
        </p:nvPicPr>
        <p:blipFill>
          <a:blip r:embed="rId7" cstate="print"/>
          <a:srcRect l="20833" t="3086" r="23611" b="1234"/>
          <a:stretch>
            <a:fillRect/>
          </a:stretch>
        </p:blipFill>
        <p:spPr bwMode="auto">
          <a:xfrm>
            <a:off x="4143372" y="1785926"/>
            <a:ext cx="1069266"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416" name="Picture 8" descr="Фенолфталеин Педагогическая сеть"/>
          <p:cNvPicPr>
            <a:picLocks noChangeAspect="1" noChangeArrowheads="1"/>
          </p:cNvPicPr>
          <p:nvPr/>
        </p:nvPicPr>
        <p:blipFill>
          <a:blip r:embed="rId8" cstate="print"/>
          <a:srcRect l="28037" t="9336" r="22897" b="25311"/>
          <a:stretch>
            <a:fillRect/>
          </a:stretch>
        </p:blipFill>
        <p:spPr bwMode="auto">
          <a:xfrm>
            <a:off x="4572000" y="4357694"/>
            <a:ext cx="171451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домой 30">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Изучение среды раствора анилина"/>
          <p:cNvPicPr>
            <a:picLocks noChangeAspect="1" noChangeArrowheads="1"/>
          </p:cNvPicPr>
          <p:nvPr/>
        </p:nvPicPr>
        <p:blipFill>
          <a:blip r:embed="rId2" cstate="print"/>
          <a:srcRect l="19922" r="44922"/>
          <a:stretch>
            <a:fillRect/>
          </a:stretch>
        </p:blipFill>
        <p:spPr bwMode="auto">
          <a:xfrm>
            <a:off x="2428860" y="1214422"/>
            <a:ext cx="1542249" cy="3214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8852" name="Picture 4" descr="Лакмус.JPG"/>
          <p:cNvPicPr>
            <a:picLocks noChangeAspect="1" noChangeArrowheads="1"/>
          </p:cNvPicPr>
          <p:nvPr/>
        </p:nvPicPr>
        <p:blipFill>
          <a:blip r:embed="rId3" cstate="print"/>
          <a:srcRect l="3695" t="3750" r="3940" b="2499"/>
          <a:stretch>
            <a:fillRect/>
          </a:stretch>
        </p:blipFill>
        <p:spPr bwMode="auto">
          <a:xfrm>
            <a:off x="357158" y="714356"/>
            <a:ext cx="1785950" cy="3571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3357554" y="214290"/>
            <a:ext cx="1923925" cy="535531"/>
          </a:xfrm>
          <a:prstGeom prst="rect">
            <a:avLst/>
          </a:prstGeom>
        </p:spPr>
        <p:txBody>
          <a:bodyPr wrap="none">
            <a:spAutoFit/>
          </a:bodyPr>
          <a:lstStyle/>
          <a:p>
            <a:pPr algn="ctr">
              <a:lnSpc>
                <a:spcPct val="90000"/>
              </a:lnSpc>
              <a:spcAft>
                <a:spcPts val="0"/>
              </a:spcAft>
            </a:pPr>
            <a:r>
              <a:rPr lang="ru-RU" sz="3200" b="1" dirty="0" smtClean="0">
                <a:solidFill>
                  <a:srgbClr val="7030A0"/>
                </a:solidFill>
                <a:effectLst>
                  <a:outerShdw blurRad="38100" dist="38100" dir="2700000" algn="tl">
                    <a:srgbClr val="000000">
                      <a:alpha val="43137"/>
                    </a:srgbClr>
                  </a:outerShdw>
                </a:effectLst>
                <a:latin typeface="Arial Black" pitchFamily="34" charset="0"/>
              </a:rPr>
              <a:t>Лакмус</a:t>
            </a:r>
            <a:endParaRPr lang="ru-RU" sz="3200" b="1" dirty="0">
              <a:solidFill>
                <a:srgbClr val="7030A0"/>
              </a:solidFill>
              <a:effectLst>
                <a:outerShdw blurRad="38100" dist="38100" dir="2700000" algn="tl">
                  <a:srgbClr val="000000">
                    <a:alpha val="43137"/>
                  </a:srgbClr>
                </a:outerShdw>
              </a:effectLst>
              <a:latin typeface="Arial Black" pitchFamily="34" charset="0"/>
              <a:ea typeface="Times New Roman"/>
              <a:cs typeface="Times New Roman"/>
            </a:endParaRPr>
          </a:p>
        </p:txBody>
      </p:sp>
      <p:pic>
        <p:nvPicPr>
          <p:cNvPr id="7" name="Picture 2" descr="http://pics.livejournal.com/aldanov/pic/006xqtg1/s640x480"/>
          <p:cNvPicPr>
            <a:picLocks noChangeAspect="1" noChangeArrowheads="1"/>
          </p:cNvPicPr>
          <p:nvPr/>
        </p:nvPicPr>
        <p:blipFill>
          <a:blip r:embed="rId4" cstate="print"/>
          <a:srcRect l="4688" b="3168"/>
          <a:stretch>
            <a:fillRect/>
          </a:stretch>
        </p:blipFill>
        <p:spPr bwMode="auto">
          <a:xfrm>
            <a:off x="428596" y="4500570"/>
            <a:ext cx="3169226" cy="2143140"/>
          </a:xfrm>
          <a:prstGeom prst="ellipse">
            <a:avLst/>
          </a:prstGeom>
          <a:noFill/>
          <a:scene3d>
            <a:camera prst="orthographicFront"/>
            <a:lightRig rig="threePt" dir="t"/>
          </a:scene3d>
          <a:sp3d>
            <a:bevelT w="152400" h="50800" prst="softRound"/>
          </a:sp3d>
        </p:spPr>
      </p:pic>
      <p:pic>
        <p:nvPicPr>
          <p:cNvPr id="232450" name="Picture 2" descr="D:\23.05.13-домашние документы\Виртуальные лекции 2015\Химия\Реакции\индикаторы\ch08_19_13.jpg"/>
          <p:cNvPicPr>
            <a:picLocks noChangeAspect="1" noChangeArrowheads="1"/>
          </p:cNvPicPr>
          <p:nvPr/>
        </p:nvPicPr>
        <p:blipFill>
          <a:blip r:embed="rId5" cstate="print"/>
          <a:srcRect t="35000"/>
          <a:stretch>
            <a:fillRect/>
          </a:stretch>
        </p:blipFill>
        <p:spPr bwMode="auto">
          <a:xfrm>
            <a:off x="4643438" y="1357298"/>
            <a:ext cx="3800475" cy="18573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pic>
        <p:nvPicPr>
          <p:cNvPr id="20" name="Picture 2" descr="лакмус-в-воде"/>
          <p:cNvPicPr>
            <a:picLocks noChangeAspect="1" noChangeArrowheads="1"/>
          </p:cNvPicPr>
          <p:nvPr/>
        </p:nvPicPr>
        <p:blipFill>
          <a:blip r:embed="rId8" cstate="print"/>
          <a:srcRect l="19841" r="20634" b="7243"/>
          <a:stretch>
            <a:fillRect/>
          </a:stretch>
        </p:blipFill>
        <p:spPr bwMode="auto">
          <a:xfrm>
            <a:off x="5286380" y="3429000"/>
            <a:ext cx="928694" cy="2500330"/>
          </a:xfrm>
          <a:prstGeom prst="round2DiagRect">
            <a:avLst/>
          </a:prstGeom>
          <a:noFill/>
        </p:spPr>
      </p:pic>
      <p:sp>
        <p:nvSpPr>
          <p:cNvPr id="21" name="Прямоугольник 20"/>
          <p:cNvSpPr/>
          <p:nvPr/>
        </p:nvSpPr>
        <p:spPr>
          <a:xfrm>
            <a:off x="4643438" y="5929330"/>
            <a:ext cx="2574294" cy="492443"/>
          </a:xfrm>
          <a:prstGeom prst="rect">
            <a:avLst/>
          </a:prstGeom>
        </p:spPr>
        <p:txBody>
          <a:bodyPr wrap="none">
            <a:spAutoFit/>
          </a:bodyPr>
          <a:lstStyle/>
          <a:p>
            <a:r>
              <a:rPr lang="ru-RU" sz="2600" b="1" dirty="0" smtClean="0">
                <a:latin typeface="Arial" pitchFamily="34" charset="0"/>
                <a:cs typeface="Arial" pitchFamily="34" charset="0"/>
              </a:rPr>
              <a:t>Лакмус в воде</a:t>
            </a:r>
            <a:endParaRPr lang="ru-RU" sz="2600" b="1" dirty="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Picture 4" descr="Парфюмерия Парфюмерия. Мода. Цветы. - Part 45"/>
          <p:cNvPicPr>
            <a:picLocks noChangeAspect="1" noChangeArrowheads="1"/>
          </p:cNvPicPr>
          <p:nvPr/>
        </p:nvPicPr>
        <p:blipFill>
          <a:blip r:embed="rId3" cstate="print"/>
          <a:srcRect/>
          <a:stretch>
            <a:fillRect/>
          </a:stretch>
        </p:blipFill>
        <p:spPr bwMode="auto">
          <a:xfrm>
            <a:off x="3214678" y="2661041"/>
            <a:ext cx="5214974" cy="39112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Picture 6" descr="Однолетние шалфеи: сорта, посев, выращивание"/>
          <p:cNvPicPr>
            <a:picLocks noChangeAspect="1" noChangeArrowheads="1"/>
          </p:cNvPicPr>
          <p:nvPr/>
        </p:nvPicPr>
        <p:blipFill>
          <a:blip r:embed="rId4" cstate="print"/>
          <a:srcRect l="14873" t="6944" r="15014" b="16666"/>
          <a:stretch>
            <a:fillRect/>
          </a:stretch>
        </p:blipFill>
        <p:spPr bwMode="auto">
          <a:xfrm>
            <a:off x="214282" y="3143248"/>
            <a:ext cx="2357454" cy="2357454"/>
          </a:xfrm>
          <a:prstGeom prst="ellipse">
            <a:avLst/>
          </a:prstGeom>
          <a:noFill/>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Прямоугольник 18"/>
          <p:cNvSpPr/>
          <p:nvPr/>
        </p:nvSpPr>
        <p:spPr>
          <a:xfrm>
            <a:off x="142844" y="232571"/>
            <a:ext cx="8858312" cy="2446824"/>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latin typeface="Arial" pitchFamily="34" charset="0"/>
                <a:ea typeface="Times New Roman" pitchFamily="18" charset="0"/>
                <a:cs typeface="Arial" pitchFamily="34" charset="0"/>
              </a:rPr>
              <a:t>Окраска некоторых цветов определяется красителем </a:t>
            </a:r>
            <a:r>
              <a:rPr lang="ru-RU" sz="30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лакмусовой группы</a:t>
            </a:r>
            <a:r>
              <a:rPr lang="ru-RU" sz="3000" b="1" dirty="0" smtClean="0">
                <a:latin typeface="Arial" pitchFamily="34" charset="0"/>
                <a:ea typeface="Times New Roman" pitchFamily="18" charset="0"/>
                <a:cs typeface="Arial" pitchFamily="34" charset="0"/>
              </a:rPr>
              <a:t>. Например, цвет </a:t>
            </a:r>
            <a:r>
              <a:rPr lang="ru-RU" sz="30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лепестка шалфея</a:t>
            </a:r>
            <a:r>
              <a:rPr lang="ru-RU" sz="3000" b="1" dirty="0" smtClean="0">
                <a:latin typeface="Arial" pitchFamily="34" charset="0"/>
                <a:ea typeface="Times New Roman" pitchFamily="18" charset="0"/>
                <a:cs typeface="Arial" pitchFamily="34" charset="0"/>
              </a:rPr>
              <a:t> обусловлен различной кислотностью среды в клетках. Наименее кислотная среда – в отмирающих лепестках. Их оттенок ближе всего к синему.</a:t>
            </a:r>
            <a:endParaRPr lang="ru-RU" sz="3000" b="1" dirty="0" smtClean="0">
              <a:latin typeface="Arial" pitchFamily="34" charset="0"/>
              <a:cs typeface="Arial" pitchFamily="34" charset="0"/>
            </a:endParaRPr>
          </a:p>
        </p:txBody>
      </p:sp>
      <p:sp>
        <p:nvSpPr>
          <p:cNvPr id="20" name="Стрелка вправо 19"/>
          <p:cNvSpPr/>
          <p:nvPr/>
        </p:nvSpPr>
        <p:spPr>
          <a:xfrm>
            <a:off x="2571736" y="4286256"/>
            <a:ext cx="857256" cy="142876"/>
          </a:xfrm>
          <a:prstGeom prst="rightArrow">
            <a:avLst/>
          </a:prstGeom>
          <a:solidFill>
            <a:srgbClr val="CC0000"/>
          </a:solidFill>
          <a:ln>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44" y="692696"/>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Для удобства среду раствора часто выражают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водородным показателем </a:t>
            </a:r>
            <a:r>
              <a:rPr lang="ru-RU" sz="2800" b="1" dirty="0" smtClean="0">
                <a:latin typeface="Arial" pitchFamily="34" charset="0"/>
                <a:ea typeface="Times New Roman" pitchFamily="18" charset="0"/>
                <a:cs typeface="Arial" pitchFamily="34" charset="0"/>
              </a:rPr>
              <a:t>(обозначается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читается «</a:t>
            </a:r>
            <a:r>
              <a:rPr lang="ru-RU" sz="2800" b="1" dirty="0" err="1" smtClean="0">
                <a:latin typeface="Arial" pitchFamily="34" charset="0"/>
                <a:ea typeface="Times New Roman" pitchFamily="18" charset="0"/>
                <a:cs typeface="Arial" pitchFamily="34" charset="0"/>
              </a:rPr>
              <a:t>пэ</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аш</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Водородный показатель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величина, характеризующая содержание ионов водорода в растворе.</a:t>
            </a:r>
          </a:p>
          <a:p>
            <a:pPr lvl="0" algn="ctr" eaLnBrk="0" fontAlgn="base" hangingPunct="0">
              <a:lnSpc>
                <a:spcPct val="85000"/>
              </a:lnSpc>
              <a:spcBef>
                <a:spcPct val="0"/>
              </a:spcBef>
              <a:spcAft>
                <a:spcPct val="0"/>
              </a:spcAft>
            </a:pP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рН</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lgC</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smtClean="0">
                <a:latin typeface="Arial" pitchFamily="34" charset="0"/>
                <a:cs typeface="Arial" pitchFamily="34" charset="0"/>
              </a:rPr>
              <a:t>,</a:t>
            </a:r>
          </a:p>
          <a:p>
            <a:pPr lvl="0" algn="just" eaLnBrk="0" fontAlgn="base" hangingPunct="0">
              <a:lnSpc>
                <a:spcPct val="85000"/>
              </a:lnSpc>
              <a:spcBef>
                <a:spcPct val="0"/>
              </a:spcBef>
              <a:spcAft>
                <a:spcPct val="0"/>
              </a:spcAft>
            </a:pPr>
            <a:r>
              <a:rPr lang="ru-RU" sz="2800" b="1" dirty="0" smtClean="0">
                <a:latin typeface="Arial" pitchFamily="34" charset="0"/>
                <a:cs typeface="Arial" pitchFamily="34" charset="0"/>
              </a:rPr>
              <a:t> где </a:t>
            </a:r>
            <a:r>
              <a:rPr lang="en-US" sz="2800" b="1" dirty="0" smtClean="0">
                <a:latin typeface="Arial" pitchFamily="34" charset="0"/>
                <a:cs typeface="Arial" pitchFamily="34" charset="0"/>
              </a:rPr>
              <a:t>C(H</a:t>
            </a:r>
            <a:r>
              <a:rPr lang="ru-RU" sz="2800" b="1" baseline="30000" dirty="0" smtClean="0">
                <a:latin typeface="Arial" pitchFamily="34" charset="0"/>
                <a:cs typeface="Arial" pitchFamily="34" charset="0"/>
              </a:rPr>
              <a:t>+</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 концентрация ионов водорода </a:t>
            </a:r>
            <a:r>
              <a:rPr lang="en-US" sz="2800" b="1" dirty="0" smtClean="0">
                <a:latin typeface="Arial" pitchFamily="34" charset="0"/>
                <a:cs typeface="Arial" pitchFamily="34" charset="0"/>
              </a:rPr>
              <a:t>H</a:t>
            </a:r>
            <a:r>
              <a:rPr lang="ru-RU" sz="2800" b="1" baseline="30000" dirty="0" smtClean="0">
                <a:latin typeface="Arial" pitchFamily="34" charset="0"/>
                <a:cs typeface="Arial" pitchFamily="34" charset="0"/>
              </a:rPr>
              <a:t>+</a:t>
            </a:r>
            <a:r>
              <a:rPr lang="ru-RU" sz="2800" b="1" dirty="0" smtClean="0">
                <a:latin typeface="Arial" pitchFamily="34" charset="0"/>
                <a:cs typeface="Arial" pitchFamily="34" charset="0"/>
              </a:rPr>
              <a:t>.</a:t>
            </a: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Соотношение между средой и значением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можно представить в виде схемы:</a:t>
            </a:r>
            <a:endParaRPr lang="ru-RU" sz="2800" b="1" dirty="0" smtClean="0">
              <a:latin typeface="Arial" pitchFamily="34" charset="0"/>
              <a:cs typeface="Arial" pitchFamily="34" charset="0"/>
            </a:endParaRPr>
          </a:p>
        </p:txBody>
      </p:sp>
      <p:pic>
        <p:nvPicPr>
          <p:cNvPr id="13" name="Рисунок 12"/>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67544" y="4850778"/>
            <a:ext cx="7180713" cy="1705617"/>
          </a:xfrm>
          <a:prstGeom prst="roundRect">
            <a:avLst/>
          </a:prstGeom>
          <a:ln w="28575">
            <a:solidFill>
              <a:srgbClr val="C00000"/>
            </a:solidFill>
          </a:ln>
          <a:scene3d>
            <a:camera prst="orthographicFront"/>
            <a:lightRig rig="threePt" dir="t"/>
          </a:scene3d>
          <a:sp3d>
            <a:bevelT/>
          </a:sp3d>
        </p:spPr>
      </p:pic>
      <p:sp>
        <p:nvSpPr>
          <p:cNvPr id="14" name="Прямоугольник 13"/>
          <p:cNvSpPr/>
          <p:nvPr/>
        </p:nvSpPr>
        <p:spPr>
          <a:xfrm>
            <a:off x="357158" y="32391"/>
            <a:ext cx="8572560"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2438" algn="just" fontAlgn="base">
              <a:lnSpc>
                <a:spcPct val="85000"/>
              </a:lnSpc>
              <a:spcBef>
                <a:spcPct val="0"/>
              </a:spcBef>
              <a:spcAft>
                <a:spcPct val="0"/>
              </a:spcAft>
            </a:pPr>
            <a:r>
              <a:rPr lang="ru-RU" sz="2800" b="1" u="sng" dirty="0" smtClean="0">
                <a:ln w="11430"/>
                <a:solidFill>
                  <a:srgbClr val="FF0000"/>
                </a:solidFill>
                <a:effectLst>
                  <a:outerShdw blurRad="50800" dist="39000" dir="5460000" algn="tl">
                    <a:srgbClr val="000000">
                      <a:alpha val="38000"/>
                    </a:srgbClr>
                  </a:outerShdw>
                </a:effectLst>
                <a:latin typeface="Arial" pitchFamily="34" charset="0"/>
                <a:cs typeface="Arial" pitchFamily="34" charset="0"/>
              </a:rPr>
              <a:t>Сделаем запись в тетради.</a:t>
            </a: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205434"/>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043608" y="692696"/>
            <a:ext cx="6021312" cy="112646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eaLnBrk="0" fontAlgn="base" hangingPunct="0">
              <a:lnSpc>
                <a:spcPct val="80000"/>
              </a:lnSpc>
              <a:spcBef>
                <a:spcPct val="0"/>
              </a:spcBef>
              <a:spcAft>
                <a:spcPct val="0"/>
              </a:spcAft>
            </a:pP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 </a:t>
            </a:r>
            <a:r>
              <a:rPr lang="ru-RU" sz="28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рН = 7</a:t>
            </a: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среда </a:t>
            </a:r>
            <a:r>
              <a:rPr lang="ru-RU" sz="28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нейтральная</a:t>
            </a: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cs typeface="Arial" pitchFamily="34" charset="0"/>
            </a:endParaRPr>
          </a:p>
          <a:p>
            <a:pPr lvl="0" algn="just" eaLnBrk="0" fontAlgn="base" hangingPunct="0">
              <a:lnSpc>
                <a:spcPct val="80000"/>
              </a:lnSpc>
              <a:spcBef>
                <a:spcPct val="0"/>
              </a:spcBef>
              <a:spcAft>
                <a:spcPct val="0"/>
              </a:spcAft>
            </a:pP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 </a:t>
            </a:r>
            <a:r>
              <a:rPr lang="ru-RU" sz="2800" b="1" dirty="0" err="1"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рН</a:t>
            </a:r>
            <a:r>
              <a:rPr lang="ru-RU" sz="28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&lt; 7 </a:t>
            </a: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среда </a:t>
            </a:r>
            <a:r>
              <a:rPr lang="ru-RU" sz="28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кислотная</a:t>
            </a: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cs typeface="Arial" pitchFamily="34" charset="0"/>
            </a:endParaRPr>
          </a:p>
          <a:p>
            <a:pPr lvl="0" algn="just" eaLnBrk="0" fontAlgn="base" hangingPunct="0">
              <a:lnSpc>
                <a:spcPct val="80000"/>
              </a:lnSpc>
              <a:spcBef>
                <a:spcPct val="0"/>
              </a:spcBef>
              <a:spcAft>
                <a:spcPct val="0"/>
              </a:spcAft>
            </a:pP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 </a:t>
            </a:r>
            <a:r>
              <a:rPr lang="ru-RU" sz="2800" b="1" dirty="0" err="1" smtClean="0">
                <a:ln w="11430">
                  <a:solidFill>
                    <a:sysClr val="windowText" lastClr="000000"/>
                  </a:solidFill>
                </a:ln>
                <a:solidFill>
                  <a:srgbClr val="CC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рН</a:t>
            </a:r>
            <a:r>
              <a:rPr lang="ru-RU" sz="2800" b="1" dirty="0" smtClean="0">
                <a:ln w="11430">
                  <a:solidFill>
                    <a:sysClr val="windowText" lastClr="000000"/>
                  </a:solidFill>
                </a:ln>
                <a:solidFill>
                  <a:srgbClr val="CC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&gt; 7 </a:t>
            </a: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среда </a:t>
            </a:r>
            <a:r>
              <a:rPr lang="ru-RU" sz="2800" b="1" dirty="0" smtClean="0">
                <a:ln w="11430">
                  <a:solidFill>
                    <a:sysClr val="windowText" lastClr="000000"/>
                  </a:solidFill>
                </a:ln>
                <a:solidFill>
                  <a:srgbClr val="CC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щелочная</a:t>
            </a:r>
            <a:r>
              <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28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cs typeface="Arial" pitchFamily="34" charset="0"/>
            </a:endParaRPr>
          </a:p>
        </p:txBody>
      </p:sp>
      <p:sp>
        <p:nvSpPr>
          <p:cNvPr id="13" name="Скругленный прямоугольник 12"/>
          <p:cNvSpPr/>
          <p:nvPr/>
        </p:nvSpPr>
        <p:spPr>
          <a:xfrm>
            <a:off x="827584" y="620688"/>
            <a:ext cx="5949874" cy="1246212"/>
          </a:xfrm>
          <a:prstGeom prst="roundRect">
            <a:avLst/>
          </a:prstGeom>
          <a:noFill/>
          <a:ln w="5715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6" name="Picture 11" descr="D:\23.05.13-домашние документы\Виртуальные лекции 2015\Химия\Реакции\индикаторы\2406b.jpg"/>
          <p:cNvPicPr>
            <a:picLocks noChangeAspect="1" noChangeArrowheads="1"/>
          </p:cNvPicPr>
          <p:nvPr/>
        </p:nvPicPr>
        <p:blipFill>
          <a:blip r:embed="rId4" cstate="print"/>
          <a:srcRect l="781" t="64063" b="6406"/>
          <a:stretch>
            <a:fillRect/>
          </a:stretch>
        </p:blipFill>
        <p:spPr bwMode="auto">
          <a:xfrm>
            <a:off x="3000364" y="5857892"/>
            <a:ext cx="2640173" cy="78581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142844" y="1928802"/>
            <a:ext cx="8786874" cy="397724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Значение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700" b="1" dirty="0" smtClean="0">
                <a:latin typeface="Arial" pitchFamily="34" charset="0"/>
                <a:ea typeface="Times New Roman" pitchFamily="18" charset="0"/>
                <a:cs typeface="Arial" pitchFamily="34" charset="0"/>
              </a:rPr>
              <a:t> раствора определяют с помощью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универсального индикатора</a:t>
            </a:r>
            <a:r>
              <a:rPr lang="ru-RU" sz="2700" b="1" dirty="0" smtClean="0">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Универсальный индикатор</a:t>
            </a:r>
            <a:r>
              <a:rPr lang="ru-RU" sz="2700" b="1" dirty="0" smtClean="0">
                <a:solidFill>
                  <a:srgbClr val="C00000"/>
                </a:solidFill>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 это смесь нескольких индикаторов, изменяющая окраску в широком интервале значений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700" b="1" dirty="0" smtClean="0">
                <a:latin typeface="Arial" pitchFamily="34" charset="0"/>
                <a:ea typeface="Times New Roman" pitchFamily="18" charset="0"/>
                <a:cs typeface="Arial" pitchFamily="34" charset="0"/>
              </a:rPr>
              <a:t>. Бумагу, пропитанную </a:t>
            </a:r>
            <a:r>
              <a:rPr lang="ru-RU" sz="2700" b="1" dirty="0" err="1" smtClean="0">
                <a:latin typeface="Arial" pitchFamily="34" charset="0"/>
                <a:ea typeface="Times New Roman" pitchFamily="18" charset="0"/>
                <a:cs typeface="Arial" pitchFamily="34" charset="0"/>
              </a:rPr>
              <a:t>универсаль-ным</a:t>
            </a:r>
            <a:r>
              <a:rPr lang="ru-RU" sz="2700" b="1" dirty="0" smtClean="0">
                <a:latin typeface="Arial" pitchFamily="34" charset="0"/>
                <a:ea typeface="Times New Roman" pitchFamily="18" charset="0"/>
                <a:cs typeface="Arial" pitchFamily="34" charset="0"/>
              </a:rPr>
              <a:t> индикатором и высушенную, называют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универсальной индикаторной бумагой</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К индикаторной бумаге прилагается цветная шкала, показывающая, какую окраску принимает индикаторная бумага при различных значениях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700" b="1" dirty="0" smtClean="0">
                <a:latin typeface="Arial" pitchFamily="34" charset="0"/>
                <a:ea typeface="Times New Roman" pitchFamily="18" charset="0"/>
                <a:cs typeface="Arial" pitchFamily="34" charset="0"/>
              </a:rPr>
              <a:t> нанесённого на неё раствора.</a:t>
            </a:r>
            <a:endParaRPr lang="ru-RU" sz="2700" b="1" dirty="0" smtClean="0">
              <a:latin typeface="Arial" pitchFamily="34" charset="0"/>
              <a:cs typeface="Arial" pitchFamily="34" charset="0"/>
            </a:endParaRPr>
          </a:p>
        </p:txBody>
      </p:sp>
      <p:sp>
        <p:nvSpPr>
          <p:cNvPr id="18" name="Прямоугольник 17"/>
          <p:cNvSpPr/>
          <p:nvPr/>
        </p:nvSpPr>
        <p:spPr>
          <a:xfrm>
            <a:off x="35496" y="18085"/>
            <a:ext cx="8572560"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2438" algn="just" fontAlgn="base">
              <a:lnSpc>
                <a:spcPct val="85000"/>
              </a:lnSpc>
              <a:spcBef>
                <a:spcPct val="0"/>
              </a:spcBef>
              <a:spcAft>
                <a:spcPct val="0"/>
              </a:spcAft>
            </a:pPr>
            <a:r>
              <a:rPr lang="ru-RU" sz="2800" b="1" u="sng" dirty="0" smtClean="0">
                <a:ln w="11430"/>
                <a:solidFill>
                  <a:srgbClr val="FF0000"/>
                </a:solidFill>
                <a:effectLst>
                  <a:outerShdw blurRad="50800" dist="39000" dir="5460000" algn="tl">
                    <a:srgbClr val="000000">
                      <a:alpha val="38000"/>
                    </a:srgbClr>
                  </a:outerShdw>
                </a:effectLst>
                <a:latin typeface="Arial" pitchFamily="34" charset="0"/>
                <a:cs typeface="Arial" pitchFamily="34" charset="0"/>
              </a:rPr>
              <a:t>Сделаем запись в тетради.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Прямоугольник 15"/>
          <p:cNvSpPr/>
          <p:nvPr/>
        </p:nvSpPr>
        <p:spPr>
          <a:xfrm>
            <a:off x="3143240" y="1428736"/>
            <a:ext cx="2818592" cy="78175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Ион </a:t>
            </a:r>
            <a:r>
              <a:rPr lang="ru-RU" sz="2800" b="1" dirty="0" smtClean="0">
                <a:ln w="11430"/>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водорода</a:t>
            </a: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p>
          <a:p>
            <a:pPr algn="ctr">
              <a:lnSpc>
                <a:spcPct val="80000"/>
              </a:lnSpc>
            </a:pPr>
            <a:r>
              <a:rPr lang="ru-RU" sz="2800" b="1" dirty="0" smtClean="0">
                <a:ln w="11430"/>
                <a:solidFill>
                  <a:srgbClr val="0000CC"/>
                </a:solidFill>
                <a:effectLst>
                  <a:outerShdw blurRad="50800" dist="39000" dir="5460000" algn="tl">
                    <a:srgbClr val="000000">
                      <a:alpha val="38000"/>
                    </a:srgbClr>
                  </a:outerShdw>
                </a:effectLst>
                <a:latin typeface="Arial" pitchFamily="34" charset="0"/>
                <a:cs typeface="Arial" pitchFamily="34" charset="0"/>
              </a:rPr>
              <a:t>кислота</a:t>
            </a:r>
            <a:endParaRPr lang="ru-RU" sz="2800" b="1" dirty="0">
              <a:ln w="11430"/>
              <a:solidFill>
                <a:srgbClr val="0000CC"/>
              </a:solidFill>
              <a:effectLst>
                <a:outerShdw blurRad="50800" dist="39000" dir="5460000" algn="tl">
                  <a:srgbClr val="000000">
                    <a:alpha val="38000"/>
                  </a:srgbClr>
                </a:outerShdw>
              </a:effectLst>
            </a:endParaRPr>
          </a:p>
        </p:txBody>
      </p:sp>
      <p:pic>
        <p:nvPicPr>
          <p:cNvPr id="16385" name="Picture 1" descr="D:\23.05.13-домашние документы\Лаб. раб YES\Виртуальные лабораторные YES\Анимашки и картинки\Химия\Атомы и молекулы\Вода\WaterMoleculeH2Ox72.jpg"/>
          <p:cNvPicPr>
            <a:picLocks noChangeAspect="1" noChangeArrowheads="1"/>
          </p:cNvPicPr>
          <p:nvPr/>
        </p:nvPicPr>
        <p:blipFill>
          <a:blip r:embed="rId4" cstate="print"/>
          <a:srcRect l="10973" t="19457" r="10973" b="21154"/>
          <a:stretch>
            <a:fillRect/>
          </a:stretch>
        </p:blipFill>
        <p:spPr bwMode="auto">
          <a:xfrm rot="16200000">
            <a:off x="634116" y="421997"/>
            <a:ext cx="1737181" cy="1321768"/>
          </a:xfrm>
          <a:prstGeom prst="rect">
            <a:avLst/>
          </a:prstGeom>
          <a:noFill/>
        </p:spPr>
      </p:pic>
      <p:sp>
        <p:nvSpPr>
          <p:cNvPr id="19" name="Прямоугольник 18"/>
          <p:cNvSpPr/>
          <p:nvPr/>
        </p:nvSpPr>
        <p:spPr>
          <a:xfrm>
            <a:off x="5643570" y="642918"/>
            <a:ext cx="543739" cy="830997"/>
          </a:xfrm>
          <a:prstGeom prst="rect">
            <a:avLst/>
          </a:prstGeom>
        </p:spPr>
        <p:txBody>
          <a:bodyPr wrap="none">
            <a:spAutoFit/>
            <a:scene3d>
              <a:camera prst="orthographicFront"/>
              <a:lightRig rig="threePt" dir="t"/>
            </a:scene3d>
            <a:sp3d extrusionH="57150">
              <a:bevelT w="38100" h="38100" prst="angle"/>
            </a:sp3d>
          </a:bodyPr>
          <a:lstStyle/>
          <a:p>
            <a:r>
              <a:rPr lang="ru-RU" sz="4800" b="1" dirty="0" smtClean="0">
                <a:ln w="11430"/>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4800" dirty="0">
              <a:solidFill>
                <a:srgbClr val="990000"/>
              </a:solidFill>
            </a:endParaRPr>
          </a:p>
        </p:txBody>
      </p:sp>
      <p:pic>
        <p:nvPicPr>
          <p:cNvPr id="16392" name="Picture 8"/>
          <p:cNvPicPr>
            <a:picLocks noChangeAspect="1" noChangeArrowheads="1"/>
          </p:cNvPicPr>
          <p:nvPr/>
        </p:nvPicPr>
        <p:blipFill>
          <a:blip r:embed="rId5" cstate="print"/>
          <a:srcRect/>
          <a:stretch>
            <a:fillRect/>
          </a:stretch>
        </p:blipFill>
        <p:spPr bwMode="auto">
          <a:xfrm>
            <a:off x="4000496" y="642918"/>
            <a:ext cx="806229" cy="785818"/>
          </a:xfrm>
          <a:prstGeom prst="ellipse">
            <a:avLst/>
          </a:prstGeom>
          <a:noFill/>
          <a:ln w="9525">
            <a:noFill/>
            <a:miter lim="800000"/>
            <a:headEnd/>
            <a:tailEnd/>
          </a:ln>
          <a:effectLst/>
          <a:scene3d>
            <a:camera prst="orthographicFront"/>
            <a:lightRig rig="threePt" dir="t"/>
          </a:scene3d>
          <a:sp3d>
            <a:bevelT/>
          </a:sp3d>
        </p:spPr>
      </p:pic>
      <p:pic>
        <p:nvPicPr>
          <p:cNvPr id="16394" name="Picture 10"/>
          <p:cNvPicPr>
            <a:picLocks noChangeAspect="1" noChangeArrowheads="1"/>
          </p:cNvPicPr>
          <p:nvPr/>
        </p:nvPicPr>
        <p:blipFill>
          <a:blip r:embed="rId6" cstate="print"/>
          <a:srcRect/>
          <a:stretch>
            <a:fillRect/>
          </a:stretch>
        </p:blipFill>
        <p:spPr bwMode="auto">
          <a:xfrm>
            <a:off x="7167154" y="571480"/>
            <a:ext cx="1262498" cy="981074"/>
          </a:xfrm>
          <a:prstGeom prst="ellipse">
            <a:avLst/>
          </a:prstGeom>
          <a:noFill/>
          <a:ln w="9525">
            <a:noFill/>
            <a:miter lim="800000"/>
            <a:headEnd/>
            <a:tailEnd/>
          </a:ln>
          <a:effectLst/>
          <a:scene3d>
            <a:camera prst="orthographicFront"/>
            <a:lightRig rig="threePt" dir="t"/>
          </a:scene3d>
          <a:sp3d>
            <a:bevelT/>
          </a:sp3d>
        </p:spPr>
      </p:pic>
      <p:sp>
        <p:nvSpPr>
          <p:cNvPr id="26" name="Прямоугольник 25"/>
          <p:cNvSpPr/>
          <p:nvPr/>
        </p:nvSpPr>
        <p:spPr>
          <a:xfrm>
            <a:off x="6072198" y="1500174"/>
            <a:ext cx="3139064" cy="78175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Ион </a:t>
            </a:r>
            <a:r>
              <a:rPr lang="ru-RU" sz="28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гидроксила</a:t>
            </a: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p>
          <a:p>
            <a:pPr algn="ctr">
              <a:lnSpc>
                <a:spcPct val="80000"/>
              </a:lnSpc>
            </a:pPr>
            <a:r>
              <a:rPr lang="ru-RU" sz="2800" b="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основание</a:t>
            </a:r>
            <a:endParaRPr lang="ru-RU" sz="2800" b="1" dirty="0">
              <a:ln w="11430"/>
              <a:solidFill>
                <a:srgbClr val="C00000"/>
              </a:solidFill>
              <a:effectLst>
                <a:outerShdw blurRad="50800" dist="39000" dir="5460000" algn="tl">
                  <a:srgbClr val="000000">
                    <a:alpha val="38000"/>
                  </a:srgbClr>
                </a:outerShdw>
              </a:effectLst>
            </a:endParaRPr>
          </a:p>
        </p:txBody>
      </p:sp>
      <p:pic>
        <p:nvPicPr>
          <p:cNvPr id="16395" name="Picture 11" descr="D:\23.05.13-домашние документы\Виртуальные лекции 2015\Химия\Реакции\индикаторы\images (4).jpg"/>
          <p:cNvPicPr>
            <a:picLocks noChangeAspect="1" noChangeArrowheads="1"/>
          </p:cNvPicPr>
          <p:nvPr/>
        </p:nvPicPr>
        <p:blipFill>
          <a:blip r:embed="rId7" cstate="print"/>
          <a:srcRect/>
          <a:stretch>
            <a:fillRect/>
          </a:stretch>
        </p:blipFill>
        <p:spPr bwMode="auto">
          <a:xfrm>
            <a:off x="2285984" y="4214818"/>
            <a:ext cx="4474351" cy="1928826"/>
          </a:xfrm>
          <a:prstGeom prst="roundRect">
            <a:avLst/>
          </a:prstGeom>
          <a:noFill/>
          <a:scene3d>
            <a:camera prst="orthographicFront"/>
            <a:lightRig rig="threePt" dir="t"/>
          </a:scene3d>
          <a:sp3d>
            <a:bevelT/>
          </a:sp3d>
        </p:spPr>
      </p:pic>
      <p:pic>
        <p:nvPicPr>
          <p:cNvPr id="16396" name="Picture 12" descr="D:\23.05.13-домашние документы\Виртуальные лекции 2015\Химия\Реакции\индикаторы\0072-072-Indikatory.jpg"/>
          <p:cNvPicPr>
            <a:picLocks noChangeAspect="1" noChangeArrowheads="1"/>
          </p:cNvPicPr>
          <p:nvPr/>
        </p:nvPicPr>
        <p:blipFill>
          <a:blip r:embed="rId8" cstate="print"/>
          <a:srcRect t="12500" b="61111"/>
          <a:stretch>
            <a:fillRect/>
          </a:stretch>
        </p:blipFill>
        <p:spPr bwMode="auto">
          <a:xfrm>
            <a:off x="1142976" y="2571744"/>
            <a:ext cx="6858000" cy="1357322"/>
          </a:xfrm>
          <a:prstGeom prst="roundRect">
            <a:avLst/>
          </a:prstGeom>
          <a:noFill/>
          <a:scene3d>
            <a:camera prst="orthographicFront"/>
            <a:lightRig rig="threePt" dir="t"/>
          </a:scene3d>
          <a:sp3d>
            <a:bevelT/>
          </a:sp3d>
        </p:spPr>
      </p:pic>
      <p:sp>
        <p:nvSpPr>
          <p:cNvPr id="29" name="Прямоугольник 28"/>
          <p:cNvSpPr/>
          <p:nvPr/>
        </p:nvSpPr>
        <p:spPr>
          <a:xfrm>
            <a:off x="2571736" y="571480"/>
            <a:ext cx="825867" cy="830997"/>
          </a:xfrm>
          <a:prstGeom prst="rect">
            <a:avLst/>
          </a:prstGeom>
        </p:spPr>
        <p:txBody>
          <a:bodyPr wrap="none">
            <a:spAutoFit/>
            <a:scene3d>
              <a:camera prst="orthographicFront"/>
              <a:lightRig rig="threePt" dir="t"/>
            </a:scene3d>
            <a:sp3d extrusionH="57150">
              <a:bevelT w="38100" h="38100" prst="angle"/>
            </a:sp3d>
          </a:bodyPr>
          <a:lstStyle/>
          <a:p>
            <a:r>
              <a:rPr lang="ru-RU" sz="4800" b="1" dirty="0" smtClean="0">
                <a:ln w="11430"/>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a:t>
            </a:r>
            <a:endParaRPr lang="ru-RU" sz="4800" dirty="0">
              <a:solidFill>
                <a:srgbClr val="990000"/>
              </a:solidFill>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Picture 1" descr="D:\23.05.13-домашние документы\Виртуальные лекции 2015\Химия\сложные в-ва\кислоты\1777.jpg"/>
          <p:cNvPicPr>
            <a:picLocks noChangeAspect="1" noChangeArrowheads="1"/>
          </p:cNvPicPr>
          <p:nvPr/>
        </p:nvPicPr>
        <p:blipFill>
          <a:blip r:embed="rId2" cstate="print"/>
          <a:srcRect/>
          <a:stretch>
            <a:fillRect/>
          </a:stretch>
        </p:blipFill>
        <p:spPr bwMode="auto">
          <a:xfrm>
            <a:off x="4714876" y="214290"/>
            <a:ext cx="4022725" cy="3602037"/>
          </a:xfrm>
          <a:prstGeom prst="rect">
            <a:avLst/>
          </a:prstGeom>
          <a:noFill/>
        </p:spPr>
      </p:pic>
      <p:pic>
        <p:nvPicPr>
          <p:cNvPr id="1026" name="Picture 2" descr="D:\23.05.13-домашние документы\Виртуальные лекции 2015\Химия\сложные в-ва\основания\калия\1989.jpg"/>
          <p:cNvPicPr>
            <a:picLocks noChangeAspect="1" noChangeArrowheads="1"/>
          </p:cNvPicPr>
          <p:nvPr/>
        </p:nvPicPr>
        <p:blipFill>
          <a:blip r:embed="rId3" cstate="print"/>
          <a:srcRect/>
          <a:stretch>
            <a:fillRect/>
          </a:stretch>
        </p:blipFill>
        <p:spPr bwMode="auto">
          <a:xfrm>
            <a:off x="571472" y="214290"/>
            <a:ext cx="3962400" cy="3602037"/>
          </a:xfrm>
          <a:prstGeom prst="rect">
            <a:avLst/>
          </a:prstGeom>
          <a:noFill/>
        </p:spPr>
      </p:pic>
      <p:pic>
        <p:nvPicPr>
          <p:cNvPr id="2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036" name="Picture 12" descr="D:\23.05.13-домашние документы\Виртуальные лекции 2015\Химия\Реакции\индикаторы\Universalnij_indikator-5.jpg"/>
          <p:cNvPicPr>
            <a:picLocks noChangeAspect="1" noChangeArrowheads="1"/>
          </p:cNvPicPr>
          <p:nvPr/>
        </p:nvPicPr>
        <p:blipFill>
          <a:blip r:embed="rId5" cstate="print"/>
          <a:srcRect t="21679" b="24609"/>
          <a:stretch>
            <a:fillRect/>
          </a:stretch>
        </p:blipFill>
        <p:spPr bwMode="auto">
          <a:xfrm>
            <a:off x="6072198" y="3857628"/>
            <a:ext cx="3014749" cy="1214446"/>
          </a:xfrm>
          <a:prstGeom prst="rect">
            <a:avLst/>
          </a:prstGeom>
          <a:noFill/>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9" descr="D:\23.05.13-домашние документы\Виртуальные лекции 2015\Химия\Реакции\индикаторы\01.jpg"/>
          <p:cNvPicPr>
            <a:picLocks noChangeAspect="1" noChangeArrowheads="1"/>
          </p:cNvPicPr>
          <p:nvPr/>
        </p:nvPicPr>
        <p:blipFill>
          <a:blip r:embed="rId7" cstate="print"/>
          <a:srcRect/>
          <a:stretch>
            <a:fillRect/>
          </a:stretch>
        </p:blipFill>
        <p:spPr bwMode="auto">
          <a:xfrm>
            <a:off x="4214810" y="4429132"/>
            <a:ext cx="2438400" cy="1828800"/>
          </a:xfrm>
          <a:prstGeom prst="rect">
            <a:avLst/>
          </a:prstGeom>
          <a:noFill/>
        </p:spPr>
      </p:pic>
      <p:pic>
        <p:nvPicPr>
          <p:cNvPr id="16" name="Picture 6" descr="D:\23.05.13-домашние документы\Виртуальные лекции 2015\Химия\Реакции\индикаторы\images (4).jpg"/>
          <p:cNvPicPr>
            <a:picLocks noChangeAspect="1" noChangeArrowheads="1"/>
          </p:cNvPicPr>
          <p:nvPr/>
        </p:nvPicPr>
        <p:blipFill>
          <a:blip r:embed="rId8" cstate="print"/>
          <a:srcRect/>
          <a:stretch>
            <a:fillRect/>
          </a:stretch>
        </p:blipFill>
        <p:spPr bwMode="auto">
          <a:xfrm>
            <a:off x="142844" y="5000636"/>
            <a:ext cx="4142918" cy="1785950"/>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1"/>
          <p:cNvSpPr>
            <a:spLocks noChangeArrowheads="1"/>
          </p:cNvSpPr>
          <p:nvPr/>
        </p:nvSpPr>
        <p:spPr bwMode="auto">
          <a:xfrm>
            <a:off x="142844" y="317068"/>
            <a:ext cx="8858312"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Водородный показатель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имеет большое значение</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для биологических и химических процессов, поэтому определение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растворов широко практикуется в сельском хозяйстве, медицине, технике, науке. Так, большинство культур растёт на почве с определённым значением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Например, на почвах с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5,0–5,5 ростки ячменя гибнут, в то время как картофель именно на такой почве даёт особенно богатый урожай. </a:t>
            </a:r>
          </a:p>
        </p:txBody>
      </p:sp>
      <p:pic>
        <p:nvPicPr>
          <p:cNvPr id="1027" name="Picture 3" descr="D:\23.05.13-домашние документы\Виртуальные лекции 2015\Химия\Реакции\индикаторы\slide_10 (3).jpg"/>
          <p:cNvPicPr>
            <a:picLocks noChangeAspect="1" noChangeArrowheads="1"/>
          </p:cNvPicPr>
          <p:nvPr/>
        </p:nvPicPr>
        <p:blipFill>
          <a:blip r:embed="rId3" cstate="print"/>
          <a:srcRect l="9375" t="35417" r="3125" b="11458"/>
          <a:stretch>
            <a:fillRect/>
          </a:stretch>
        </p:blipFill>
        <p:spPr bwMode="auto">
          <a:xfrm>
            <a:off x="71406" y="4214818"/>
            <a:ext cx="5334037" cy="24288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icture 2" descr="D:\23.05.13-домашние документы\Виртуальные лекции 2015\Химия\Реакции\индикаторы\1.jpg"/>
          <p:cNvPicPr>
            <a:picLocks noChangeAspect="1" noChangeArrowheads="1"/>
          </p:cNvPicPr>
          <p:nvPr/>
        </p:nvPicPr>
        <p:blipFill>
          <a:blip r:embed="rId4" cstate="print"/>
          <a:srcRect/>
          <a:stretch>
            <a:fillRect/>
          </a:stretch>
        </p:blipFill>
        <p:spPr bwMode="auto">
          <a:xfrm>
            <a:off x="5286380" y="3714752"/>
            <a:ext cx="2286016" cy="298706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25" name="Rectangle 1"/>
          <p:cNvSpPr>
            <a:spLocks noChangeArrowheads="1"/>
          </p:cNvSpPr>
          <p:nvPr/>
        </p:nvSpPr>
        <p:spPr bwMode="auto">
          <a:xfrm>
            <a:off x="142844" y="285728"/>
            <a:ext cx="8858312" cy="33886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Изменение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крови или желудочного сока является диагностическим тестом в медицине. Отклонение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от нормального значения даже на 0,01 свидетельствует о патологических процессах в организме. При нормальной кислотности желудочный сок имеет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1,7 (раствор с таким значением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может вызвать ожог кожи руки);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крови человека равен 7,4, слюны – 6,9.</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2530" name="Picture 2" descr="Определение возраста по капле крови. Обсуждение на LiveInternet - Российский Сервис Онлайн-Дневников"/>
          <p:cNvPicPr>
            <a:picLocks noChangeAspect="1" noChangeArrowheads="1"/>
          </p:cNvPicPr>
          <p:nvPr/>
        </p:nvPicPr>
        <p:blipFill>
          <a:blip r:embed="rId3" cstate="print"/>
          <a:srcRect l="7721" r="19485" b="8823"/>
          <a:stretch>
            <a:fillRect/>
          </a:stretch>
        </p:blipFill>
        <p:spPr bwMode="auto">
          <a:xfrm>
            <a:off x="0" y="4214818"/>
            <a:ext cx="2661642" cy="250033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532" name="Picture 4" descr="Вода Aquaforce и кислотно-щелочной баланс (Ph)"/>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a:stretch>
            <a:fillRect/>
          </a:stretch>
        </p:blipFill>
        <p:spPr bwMode="auto">
          <a:xfrm>
            <a:off x="2809902" y="3786210"/>
            <a:ext cx="5619750" cy="28575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554" name="Picture 2" descr="D:\23.05.13-домашние документы\Виртуальные лекции 2015\Химия\Реакции\Sodiumhydroxide.jpg"/>
          <p:cNvPicPr>
            <a:picLocks noChangeAspect="1" noChangeArrowheads="1"/>
          </p:cNvPicPr>
          <p:nvPr/>
        </p:nvPicPr>
        <p:blipFill>
          <a:blip r:embed="rId4" cstate="print"/>
          <a:srcRect l="14130" t="3703" r="2717"/>
          <a:stretch>
            <a:fillRect/>
          </a:stretch>
        </p:blipFill>
        <p:spPr bwMode="auto">
          <a:xfrm>
            <a:off x="285720" y="4643446"/>
            <a:ext cx="1226143" cy="200028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4" descr="aspen2"/>
          <p:cNvPicPr>
            <a:picLocks noChangeAspect="1" noChangeArrowheads="1" noCrop="1"/>
          </p:cNvPicPr>
          <p:nvPr/>
        </p:nvPicPr>
        <p:blipFill>
          <a:blip r:embed="rId5" cstate="print"/>
          <a:srcRect/>
          <a:stretch>
            <a:fillRect/>
          </a:stretch>
        </p:blipFill>
        <p:spPr bwMode="auto">
          <a:xfrm>
            <a:off x="5357818" y="5165749"/>
            <a:ext cx="1800225" cy="1620837"/>
          </a:xfrm>
          <a:prstGeom prst="rect">
            <a:avLst/>
          </a:prstGeom>
          <a:noFill/>
          <a:ln w="9525">
            <a:noFill/>
            <a:miter lim="800000"/>
            <a:headEnd/>
            <a:tailEnd/>
          </a:ln>
        </p:spPr>
      </p:pic>
      <p:pic>
        <p:nvPicPr>
          <p:cNvPr id="10" name="Picture 3" descr="D:\23.05.13-домашние документы\Виртуальные лекции 2015\Химия\Реакции\Sodiumhydroxide.jpg"/>
          <p:cNvPicPr>
            <a:picLocks noChangeAspect="1" noChangeArrowheads="1"/>
          </p:cNvPicPr>
          <p:nvPr/>
        </p:nvPicPr>
        <p:blipFill>
          <a:blip r:embed="rId4" cstate="print"/>
          <a:srcRect l="35326" t="77778" r="4347"/>
          <a:stretch>
            <a:fillRect/>
          </a:stretch>
        </p:blipFill>
        <p:spPr bwMode="auto">
          <a:xfrm>
            <a:off x="5357818" y="3929066"/>
            <a:ext cx="1514361" cy="785818"/>
          </a:xfrm>
          <a:prstGeom prst="ellipse">
            <a:avLst/>
          </a:prstGeom>
          <a:noFill/>
          <a:scene3d>
            <a:camera prst="orthographicFront"/>
            <a:lightRig rig="threePt" dir="t"/>
          </a:scene3d>
          <a:sp3d>
            <a:bevelT prst="angle"/>
          </a:sp3d>
        </p:spPr>
      </p:pic>
      <p:sp>
        <p:nvSpPr>
          <p:cNvPr id="11" name="Прямоугольник 10"/>
          <p:cNvSpPr/>
          <p:nvPr/>
        </p:nvSpPr>
        <p:spPr>
          <a:xfrm>
            <a:off x="142844" y="-24"/>
            <a:ext cx="8858312"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На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химический процесс</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сопровождающий</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растворение</a:t>
            </a:r>
            <a:r>
              <a:rPr lang="ru-RU" sz="2700" b="1" dirty="0" smtClean="0">
                <a:solidFill>
                  <a:srgbClr val="180DA3"/>
                </a:solidFill>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указывают те же признаки, по которым определяют химические реакции: выделение или поглощение теплоты, изменение цвета. Так, если в две пробирки налить воду и затем в одну из них прибавить твёрдую щёлочь </a:t>
            </a:r>
            <a:r>
              <a:rPr lang="en-US" sz="2700" b="1" dirty="0" smtClean="0">
                <a:latin typeface="Arial" pitchFamily="34" charset="0"/>
                <a:ea typeface="Times New Roman" pitchFamily="18" charset="0"/>
                <a:cs typeface="Arial" pitchFamily="34" charset="0"/>
              </a:rPr>
              <a:t>Na</a:t>
            </a:r>
            <a:r>
              <a:rPr lang="ru-RU" sz="2700" b="1" dirty="0" smtClean="0">
                <a:latin typeface="Arial" pitchFamily="34" charset="0"/>
                <a:ea typeface="Times New Roman" pitchFamily="18" charset="0"/>
                <a:cs typeface="Arial" pitchFamily="34" charset="0"/>
              </a:rPr>
              <a:t>ОН, а в другую – нитрат аммония </a:t>
            </a:r>
            <a:r>
              <a:rPr lang="en-US" sz="2700" b="1" dirty="0" smtClean="0">
                <a:latin typeface="Arial" pitchFamily="34" charset="0"/>
                <a:ea typeface="Times New Roman" pitchFamily="18" charset="0"/>
                <a:cs typeface="Arial" pitchFamily="34" charset="0"/>
              </a:rPr>
              <a:t>N</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4</a:t>
            </a:r>
            <a:r>
              <a:rPr lang="en-US" sz="2700" b="1" dirty="0" smtClean="0">
                <a:latin typeface="Arial" pitchFamily="34" charset="0"/>
                <a:ea typeface="Times New Roman" pitchFamily="18" charset="0"/>
                <a:cs typeface="Arial" pitchFamily="34" charset="0"/>
              </a:rPr>
              <a:t>NO</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то даже на ощупь легко убедиться, что в первом случае процесс растворения сопровождается повышением температуры (экзотермический процесс), а во втором – понижением температуры (эндотермический процесс).</a:t>
            </a:r>
            <a:endParaRPr lang="ru-RU" sz="2700" b="1" dirty="0" smtClean="0">
              <a:latin typeface="Arial" pitchFamily="34" charset="0"/>
              <a:cs typeface="Arial" pitchFamily="34" charset="0"/>
            </a:endParaRPr>
          </a:p>
        </p:txBody>
      </p:sp>
      <p:pic>
        <p:nvPicPr>
          <p:cNvPr id="12"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464850"/>
            <a:ext cx="214314" cy="107157"/>
          </a:xfrm>
          <a:prstGeom prst="ellipse">
            <a:avLst/>
          </a:prstGeom>
          <a:noFill/>
          <a:scene3d>
            <a:camera prst="orthographicFront"/>
            <a:lightRig rig="threePt" dir="t"/>
          </a:scene3d>
          <a:sp3d>
            <a:bevelT/>
          </a:sp3d>
        </p:spPr>
      </p:pic>
      <p:pic>
        <p:nvPicPr>
          <p:cNvPr id="13"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321975"/>
            <a:ext cx="214314" cy="107157"/>
          </a:xfrm>
          <a:prstGeom prst="ellipse">
            <a:avLst/>
          </a:prstGeom>
          <a:noFill/>
          <a:scene3d>
            <a:camera prst="orthographicFront"/>
            <a:lightRig rig="threePt" dir="t"/>
          </a:scene3d>
          <a:sp3d>
            <a:bevelT/>
          </a:sp3d>
        </p:spPr>
      </p:pic>
      <p:pic>
        <p:nvPicPr>
          <p:cNvPr id="18"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19"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20"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21"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pic>
        <p:nvPicPr>
          <p:cNvPr id="22" name="Picture 3" descr="D:\23.05.13-домашние документы\Виртуальные лекции 2015\Химия\Реакции\Sodiumhydroxide.jpg"/>
          <p:cNvPicPr>
            <a:picLocks noChangeAspect="1" noChangeArrowheads="1"/>
          </p:cNvPicPr>
          <p:nvPr/>
        </p:nvPicPr>
        <p:blipFill>
          <a:blip r:embed="rId4" cstate="print"/>
          <a:srcRect l="63695" t="83333" r="30435" b="14584"/>
          <a:stretch>
            <a:fillRect/>
          </a:stretch>
        </p:blipFill>
        <p:spPr bwMode="auto">
          <a:xfrm>
            <a:off x="5929322" y="4286256"/>
            <a:ext cx="214314" cy="107157"/>
          </a:xfrm>
          <a:prstGeom prst="ellipse">
            <a:avLst/>
          </a:prstGeom>
          <a:noFill/>
          <a:scene3d>
            <a:camera prst="orthographicFront"/>
            <a:lightRig rig="threePt" dir="t"/>
          </a:scene3d>
          <a:sp3d>
            <a:bevelT/>
          </a:sp3d>
        </p:spPr>
      </p:pic>
      <p:sp>
        <p:nvSpPr>
          <p:cNvPr id="23" name="Прямоугольник 22"/>
          <p:cNvSpPr/>
          <p:nvPr/>
        </p:nvSpPr>
        <p:spPr>
          <a:xfrm>
            <a:off x="6929454" y="4286256"/>
            <a:ext cx="1183337"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Na</a:t>
            </a:r>
            <a:r>
              <a:rPr lang="ru-RU" sz="28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ОН</a:t>
            </a:r>
            <a:endParaRPr lang="ru-RU" sz="28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endParaRPr>
          </a:p>
        </p:txBody>
      </p:sp>
      <p:sp>
        <p:nvSpPr>
          <p:cNvPr id="24" name="Прямоугольник 23"/>
          <p:cNvSpPr/>
          <p:nvPr/>
        </p:nvSpPr>
        <p:spPr>
          <a:xfrm>
            <a:off x="6357950" y="6215082"/>
            <a:ext cx="856325"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Н</a:t>
            </a:r>
            <a:r>
              <a:rPr lang="ru-RU" sz="2800" b="1" baseline="-30000"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2</a:t>
            </a:r>
            <a:r>
              <a:rPr lang="ru-RU" sz="2800" b="1" dirty="0" smtClean="0">
                <a:ln w="11430"/>
                <a:solidFill>
                  <a:srgbClr val="9FE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О</a:t>
            </a:r>
            <a:endParaRPr lang="ru-RU" sz="2800" b="1" dirty="0">
              <a:ln w="11430"/>
              <a:solidFill>
                <a:srgbClr val="9FE6FF"/>
              </a:solidFill>
              <a:effectLst>
                <a:outerShdw blurRad="80000" dist="40000" dir="5040000" algn="tl">
                  <a:srgbClr val="000000">
                    <a:alpha val="30000"/>
                  </a:srgbClr>
                </a:outerShdw>
              </a:effectLst>
            </a:endParaRPr>
          </a:p>
        </p:txBody>
      </p:sp>
      <p:pic>
        <p:nvPicPr>
          <p:cNvPr id="34820" name="Picture 4" descr="Dusičnan amonný.PNG"/>
          <p:cNvPicPr>
            <a:picLocks noChangeAspect="1" noChangeArrowheads="1"/>
          </p:cNvPicPr>
          <p:nvPr/>
        </p:nvPicPr>
        <p:blipFill>
          <a:blip r:embed="rId6" cstate="print"/>
          <a:srcRect l="2513" t="3074" r="2009" b="7786"/>
          <a:stretch>
            <a:fillRect/>
          </a:stretch>
        </p:blipFill>
        <p:spPr bwMode="auto">
          <a:xfrm>
            <a:off x="1571604" y="5000636"/>
            <a:ext cx="3744336" cy="1428760"/>
          </a:xfrm>
          <a:prstGeom prst="roundRect">
            <a:avLst/>
          </a:prstGeom>
          <a:noFill/>
          <a:scene3d>
            <a:camera prst="orthographicFront"/>
            <a:lightRig rig="threePt" dir="t"/>
          </a:scene3d>
          <a:sp3d>
            <a:bevelT/>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5.55556E-7 -0.02223 L 5.55556E-7 0.29259 " pathEditMode="relative" rAng="0" ptsTypes="AA">
                                      <p:cBhvr>
                                        <p:cTn id="15" dur="2000" fill="hold"/>
                                        <p:tgtEl>
                                          <p:spTgt spid="12"/>
                                        </p:tgtEl>
                                        <p:attrNameLst>
                                          <p:attrName>ppt_x</p:attrName>
                                          <p:attrName>ppt_y</p:attrName>
                                        </p:attrNameLst>
                                      </p:cBhvr>
                                      <p:rCtr x="0" y="157"/>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0"/>
                                        <p:tgtEl>
                                          <p:spTgt spid="12"/>
                                        </p:tgtEl>
                                      </p:cBhvr>
                                    </p:animEffect>
                                    <p:set>
                                      <p:cBhvr>
                                        <p:cTn id="19" dur="1" fill="hold">
                                          <p:stCondLst>
                                            <p:cond delay="4999"/>
                                          </p:stCondLst>
                                        </p:cTn>
                                        <p:tgtEl>
                                          <p:spTgt spid="12"/>
                                        </p:tgtEl>
                                        <p:attrNameLst>
                                          <p:attrName>style.visibility</p:attrName>
                                        </p:attrNameLst>
                                      </p:cBhvr>
                                      <p:to>
                                        <p:strVal val="hidden"/>
                                      </p:to>
                                    </p:set>
                                  </p:childTnLst>
                                </p:cTn>
                              </p:par>
                            </p:childTnLst>
                          </p:cTn>
                        </p:par>
                        <p:par>
                          <p:cTn id="20" fill="hold">
                            <p:stCondLst>
                              <p:cond delay="7500"/>
                            </p:stCondLst>
                            <p:childTnLst>
                              <p:par>
                                <p:cTn id="21" presetID="1"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7500"/>
                            </p:stCondLst>
                            <p:childTnLst>
                              <p:par>
                                <p:cTn id="24" presetID="42" presetClass="path" presetSubtype="0" accel="50000" decel="50000" fill="hold" nodeType="afterEffect">
                                  <p:stCondLst>
                                    <p:cond delay="0"/>
                                  </p:stCondLst>
                                  <p:childTnLst>
                                    <p:animMotion origin="layout" path="M -0.0026 -0.00139 L -0.0026 0.31343 " pathEditMode="relative" rAng="0" ptsTypes="AA">
                                      <p:cBhvr>
                                        <p:cTn id="25" dur="2000" fill="hold"/>
                                        <p:tgtEl>
                                          <p:spTgt spid="13"/>
                                        </p:tgtEl>
                                        <p:attrNameLst>
                                          <p:attrName>ppt_x</p:attrName>
                                          <p:attrName>ppt_y</p:attrName>
                                        </p:attrNameLst>
                                      </p:cBhvr>
                                      <p:rCtr x="0" y="157"/>
                                    </p:animMotion>
                                  </p:childTnLst>
                                </p:cTn>
                              </p:par>
                            </p:childTnLst>
                          </p:cTn>
                        </p:par>
                        <p:par>
                          <p:cTn id="26" fill="hold">
                            <p:stCondLst>
                              <p:cond delay="9500"/>
                            </p:stCondLst>
                            <p:childTnLst>
                              <p:par>
                                <p:cTn id="27" presetID="10" presetClass="exit" presetSubtype="0" fill="hold" nodeType="afterEffect">
                                  <p:stCondLst>
                                    <p:cond delay="0"/>
                                  </p:stCondLst>
                                  <p:childTnLst>
                                    <p:animEffect transition="out" filter="fade">
                                      <p:cBhvr>
                                        <p:cTn id="28" dur="5000"/>
                                        <p:tgtEl>
                                          <p:spTgt spid="13"/>
                                        </p:tgtEl>
                                      </p:cBhvr>
                                    </p:animEffect>
                                    <p:set>
                                      <p:cBhvr>
                                        <p:cTn id="29" dur="1" fill="hold">
                                          <p:stCondLst>
                                            <p:cond delay="4999"/>
                                          </p:stCondLst>
                                        </p:cTn>
                                        <p:tgtEl>
                                          <p:spTgt spid="13"/>
                                        </p:tgtEl>
                                        <p:attrNameLst>
                                          <p:attrName>style.visibility</p:attrName>
                                        </p:attrNameLst>
                                      </p:cBhvr>
                                      <p:to>
                                        <p:strVal val="hidden"/>
                                      </p:to>
                                    </p:set>
                                  </p:childTnLst>
                                </p:cTn>
                              </p:par>
                            </p:childTnLst>
                          </p:cTn>
                        </p:par>
                        <p:par>
                          <p:cTn id="30" fill="hold">
                            <p:stCondLst>
                              <p:cond delay="1450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par>
                          <p:cTn id="33" fill="hold">
                            <p:stCondLst>
                              <p:cond delay="14500"/>
                            </p:stCondLst>
                            <p:childTnLst>
                              <p:par>
                                <p:cTn id="34" presetID="42" presetClass="path" presetSubtype="0" accel="50000" decel="50000" fill="hold" nodeType="afterEffect">
                                  <p:stCondLst>
                                    <p:cond delay="0"/>
                                  </p:stCondLst>
                                  <p:childTnLst>
                                    <p:animMotion origin="layout" path="M -1.38889E-6 4.07407E-6 L -1.38889E-6 0.31481 " pathEditMode="relative" rAng="0" ptsTypes="AA">
                                      <p:cBhvr>
                                        <p:cTn id="35" dur="2000" fill="hold"/>
                                        <p:tgtEl>
                                          <p:spTgt spid="18"/>
                                        </p:tgtEl>
                                        <p:attrNameLst>
                                          <p:attrName>ppt_x</p:attrName>
                                          <p:attrName>ppt_y</p:attrName>
                                        </p:attrNameLst>
                                      </p:cBhvr>
                                      <p:rCtr x="0" y="157"/>
                                    </p:animMotion>
                                  </p:childTnLst>
                                </p:cTn>
                              </p:par>
                            </p:childTnLst>
                          </p:cTn>
                        </p:par>
                        <p:par>
                          <p:cTn id="36" fill="hold">
                            <p:stCondLst>
                              <p:cond delay="16500"/>
                            </p:stCondLst>
                            <p:childTnLst>
                              <p:par>
                                <p:cTn id="37" presetID="10" presetClass="exit" presetSubtype="0" fill="hold" nodeType="afterEffect">
                                  <p:stCondLst>
                                    <p:cond delay="0"/>
                                  </p:stCondLst>
                                  <p:childTnLst>
                                    <p:animEffect transition="out" filter="fade">
                                      <p:cBhvr>
                                        <p:cTn id="38" dur="5000"/>
                                        <p:tgtEl>
                                          <p:spTgt spid="18"/>
                                        </p:tgtEl>
                                      </p:cBhvr>
                                    </p:animEffect>
                                    <p:set>
                                      <p:cBhvr>
                                        <p:cTn id="39" dur="1" fill="hold">
                                          <p:stCondLst>
                                            <p:cond delay="4999"/>
                                          </p:stCondLst>
                                        </p:cTn>
                                        <p:tgtEl>
                                          <p:spTgt spid="18"/>
                                        </p:tgtEl>
                                        <p:attrNameLst>
                                          <p:attrName>style.visibility</p:attrName>
                                        </p:attrNameLst>
                                      </p:cBhvr>
                                      <p:to>
                                        <p:strVal val="hidden"/>
                                      </p:to>
                                    </p:set>
                                  </p:childTnLst>
                                </p:cTn>
                              </p:par>
                            </p:childTnLst>
                          </p:cTn>
                        </p:par>
                        <p:par>
                          <p:cTn id="40" fill="hold">
                            <p:stCondLst>
                              <p:cond delay="21500"/>
                            </p:stCondLst>
                            <p:childTnLst>
                              <p:par>
                                <p:cTn id="41" presetID="1"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21500"/>
                            </p:stCondLst>
                            <p:childTnLst>
                              <p:par>
                                <p:cTn id="44" presetID="42" presetClass="path" presetSubtype="0" accel="50000" decel="50000" fill="hold" nodeType="afterEffect">
                                  <p:stCondLst>
                                    <p:cond delay="0"/>
                                  </p:stCondLst>
                                  <p:childTnLst>
                                    <p:animMotion origin="layout" path="M -1.38889E-6 4.07407E-6 L -1.38889E-6 0.31481 " pathEditMode="relative" rAng="0" ptsTypes="AA">
                                      <p:cBhvr>
                                        <p:cTn id="45" dur="2000" fill="hold"/>
                                        <p:tgtEl>
                                          <p:spTgt spid="19"/>
                                        </p:tgtEl>
                                        <p:attrNameLst>
                                          <p:attrName>ppt_x</p:attrName>
                                          <p:attrName>ppt_y</p:attrName>
                                        </p:attrNameLst>
                                      </p:cBhvr>
                                      <p:rCtr x="0" y="157"/>
                                    </p:animMotion>
                                  </p:childTnLst>
                                </p:cTn>
                              </p:par>
                            </p:childTnLst>
                          </p:cTn>
                        </p:par>
                        <p:par>
                          <p:cTn id="46" fill="hold">
                            <p:stCondLst>
                              <p:cond delay="23500"/>
                            </p:stCondLst>
                            <p:childTnLst>
                              <p:par>
                                <p:cTn id="47" presetID="10" presetClass="exit" presetSubtype="0" fill="hold" nodeType="afterEffect">
                                  <p:stCondLst>
                                    <p:cond delay="0"/>
                                  </p:stCondLst>
                                  <p:childTnLst>
                                    <p:animEffect transition="out" filter="fade">
                                      <p:cBhvr>
                                        <p:cTn id="48" dur="5000"/>
                                        <p:tgtEl>
                                          <p:spTgt spid="19"/>
                                        </p:tgtEl>
                                      </p:cBhvr>
                                    </p:animEffect>
                                    <p:set>
                                      <p:cBhvr>
                                        <p:cTn id="49" dur="1" fill="hold">
                                          <p:stCondLst>
                                            <p:cond delay="4999"/>
                                          </p:stCondLst>
                                        </p:cTn>
                                        <p:tgtEl>
                                          <p:spTgt spid="19"/>
                                        </p:tgtEl>
                                        <p:attrNameLst>
                                          <p:attrName>style.visibility</p:attrName>
                                        </p:attrNameLst>
                                      </p:cBhvr>
                                      <p:to>
                                        <p:strVal val="hidden"/>
                                      </p:to>
                                    </p:set>
                                  </p:childTnLst>
                                </p:cTn>
                              </p:par>
                            </p:childTnLst>
                          </p:cTn>
                        </p:par>
                        <p:par>
                          <p:cTn id="50" fill="hold">
                            <p:stCondLst>
                              <p:cond delay="28500"/>
                            </p:stCondLst>
                            <p:childTnLst>
                              <p:par>
                                <p:cTn id="51" presetID="1" presetClass="entr" presetSubtype="0" fill="hold"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28500"/>
                            </p:stCondLst>
                            <p:childTnLst>
                              <p:par>
                                <p:cTn id="54" presetID="42" presetClass="path" presetSubtype="0" accel="50000" decel="50000" fill="hold" nodeType="afterEffect">
                                  <p:stCondLst>
                                    <p:cond delay="0"/>
                                  </p:stCondLst>
                                  <p:childTnLst>
                                    <p:animMotion origin="layout" path="M -1.38889E-6 4.07407E-6 L -1.38889E-6 0.31481 " pathEditMode="relative" rAng="0" ptsTypes="AA">
                                      <p:cBhvr>
                                        <p:cTn id="55" dur="2000" fill="hold"/>
                                        <p:tgtEl>
                                          <p:spTgt spid="20"/>
                                        </p:tgtEl>
                                        <p:attrNameLst>
                                          <p:attrName>ppt_x</p:attrName>
                                          <p:attrName>ppt_y</p:attrName>
                                        </p:attrNameLst>
                                      </p:cBhvr>
                                      <p:rCtr x="0" y="157"/>
                                    </p:animMotion>
                                  </p:childTnLst>
                                </p:cTn>
                              </p:par>
                            </p:childTnLst>
                          </p:cTn>
                        </p:par>
                        <p:par>
                          <p:cTn id="56" fill="hold">
                            <p:stCondLst>
                              <p:cond delay="30500"/>
                            </p:stCondLst>
                            <p:childTnLst>
                              <p:par>
                                <p:cTn id="57" presetID="10" presetClass="exit" presetSubtype="0" fill="hold" nodeType="afterEffect">
                                  <p:stCondLst>
                                    <p:cond delay="0"/>
                                  </p:stCondLst>
                                  <p:childTnLst>
                                    <p:animEffect transition="out" filter="fade">
                                      <p:cBhvr>
                                        <p:cTn id="58" dur="5000"/>
                                        <p:tgtEl>
                                          <p:spTgt spid="20"/>
                                        </p:tgtEl>
                                      </p:cBhvr>
                                    </p:animEffect>
                                    <p:set>
                                      <p:cBhvr>
                                        <p:cTn id="59" dur="1" fill="hold">
                                          <p:stCondLst>
                                            <p:cond delay="4999"/>
                                          </p:stCondLst>
                                        </p:cTn>
                                        <p:tgtEl>
                                          <p:spTgt spid="20"/>
                                        </p:tgtEl>
                                        <p:attrNameLst>
                                          <p:attrName>style.visibility</p:attrName>
                                        </p:attrNameLst>
                                      </p:cBhvr>
                                      <p:to>
                                        <p:strVal val="hidden"/>
                                      </p:to>
                                    </p:set>
                                  </p:childTnLst>
                                </p:cTn>
                              </p:par>
                            </p:childTnLst>
                          </p:cTn>
                        </p:par>
                        <p:par>
                          <p:cTn id="60" fill="hold">
                            <p:stCondLst>
                              <p:cond delay="35500"/>
                            </p:stCondLst>
                            <p:childTnLst>
                              <p:par>
                                <p:cTn id="61" presetID="1" presetClass="entr" presetSubtype="0" fill="hold" nodeType="after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par>
                          <p:cTn id="63" fill="hold">
                            <p:stCondLst>
                              <p:cond delay="35500"/>
                            </p:stCondLst>
                            <p:childTnLst>
                              <p:par>
                                <p:cTn id="64" presetID="42" presetClass="path" presetSubtype="0" accel="50000" decel="50000" fill="hold" nodeType="afterEffect">
                                  <p:stCondLst>
                                    <p:cond delay="0"/>
                                  </p:stCondLst>
                                  <p:childTnLst>
                                    <p:animMotion origin="layout" path="M -1.38889E-6 4.07407E-6 L -1.38889E-6 0.31481 " pathEditMode="relative" rAng="0" ptsTypes="AA">
                                      <p:cBhvr>
                                        <p:cTn id="65" dur="2000" fill="hold"/>
                                        <p:tgtEl>
                                          <p:spTgt spid="21"/>
                                        </p:tgtEl>
                                        <p:attrNameLst>
                                          <p:attrName>ppt_x</p:attrName>
                                          <p:attrName>ppt_y</p:attrName>
                                        </p:attrNameLst>
                                      </p:cBhvr>
                                      <p:rCtr x="0" y="157"/>
                                    </p:animMotion>
                                  </p:childTnLst>
                                </p:cTn>
                              </p:par>
                            </p:childTnLst>
                          </p:cTn>
                        </p:par>
                        <p:par>
                          <p:cTn id="66" fill="hold">
                            <p:stCondLst>
                              <p:cond delay="37500"/>
                            </p:stCondLst>
                            <p:childTnLst>
                              <p:par>
                                <p:cTn id="67" presetID="10" presetClass="exit" presetSubtype="0" fill="hold" nodeType="afterEffect">
                                  <p:stCondLst>
                                    <p:cond delay="0"/>
                                  </p:stCondLst>
                                  <p:childTnLst>
                                    <p:animEffect transition="out" filter="fade">
                                      <p:cBhvr>
                                        <p:cTn id="68" dur="5000"/>
                                        <p:tgtEl>
                                          <p:spTgt spid="21"/>
                                        </p:tgtEl>
                                      </p:cBhvr>
                                    </p:animEffect>
                                    <p:set>
                                      <p:cBhvr>
                                        <p:cTn id="69" dur="1" fill="hold">
                                          <p:stCondLst>
                                            <p:cond delay="4999"/>
                                          </p:stCondLst>
                                        </p:cTn>
                                        <p:tgtEl>
                                          <p:spTgt spid="21"/>
                                        </p:tgtEl>
                                        <p:attrNameLst>
                                          <p:attrName>style.visibility</p:attrName>
                                        </p:attrNameLst>
                                      </p:cBhvr>
                                      <p:to>
                                        <p:strVal val="hidden"/>
                                      </p:to>
                                    </p:set>
                                  </p:childTnLst>
                                </p:cTn>
                              </p:par>
                            </p:childTnLst>
                          </p:cTn>
                        </p:par>
                        <p:par>
                          <p:cTn id="70" fill="hold">
                            <p:stCondLst>
                              <p:cond delay="42500"/>
                            </p:stCondLst>
                            <p:childTnLst>
                              <p:par>
                                <p:cTn id="71" presetID="1" presetClass="entr" presetSubtype="0" fill="hold" nodeType="after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par>
                          <p:cTn id="73" fill="hold">
                            <p:stCondLst>
                              <p:cond delay="42500"/>
                            </p:stCondLst>
                            <p:childTnLst>
                              <p:par>
                                <p:cTn id="74" presetID="42" presetClass="path" presetSubtype="0" accel="50000" decel="50000" fill="hold" nodeType="afterEffect">
                                  <p:stCondLst>
                                    <p:cond delay="0"/>
                                  </p:stCondLst>
                                  <p:childTnLst>
                                    <p:animMotion origin="layout" path="M -1.38889E-6 4.07407E-6 L -1.38889E-6 0.31481 " pathEditMode="relative" rAng="0" ptsTypes="AA">
                                      <p:cBhvr>
                                        <p:cTn id="75" dur="2000" fill="hold"/>
                                        <p:tgtEl>
                                          <p:spTgt spid="22"/>
                                        </p:tgtEl>
                                        <p:attrNameLst>
                                          <p:attrName>ppt_x</p:attrName>
                                          <p:attrName>ppt_y</p:attrName>
                                        </p:attrNameLst>
                                      </p:cBhvr>
                                      <p:rCtr x="0" y="157"/>
                                    </p:animMotion>
                                  </p:childTnLst>
                                </p:cTn>
                              </p:par>
                            </p:childTnLst>
                          </p:cTn>
                        </p:par>
                        <p:par>
                          <p:cTn id="76" fill="hold">
                            <p:stCondLst>
                              <p:cond delay="44500"/>
                            </p:stCondLst>
                            <p:childTnLst>
                              <p:par>
                                <p:cTn id="77" presetID="10" presetClass="exit" presetSubtype="0" fill="hold" nodeType="afterEffect">
                                  <p:stCondLst>
                                    <p:cond delay="0"/>
                                  </p:stCondLst>
                                  <p:childTnLst>
                                    <p:animEffect transition="out" filter="fade">
                                      <p:cBhvr>
                                        <p:cTn id="78" dur="5000"/>
                                        <p:tgtEl>
                                          <p:spTgt spid="22"/>
                                        </p:tgtEl>
                                      </p:cBhvr>
                                    </p:animEffect>
                                    <p:set>
                                      <p:cBhvr>
                                        <p:cTn id="79" dur="1" fill="hold">
                                          <p:stCondLst>
                                            <p:cond delay="4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3" name="Таблица 12"/>
          <p:cNvGraphicFramePr>
            <a:graphicFrameLocks noGrp="1"/>
          </p:cNvGraphicFramePr>
          <p:nvPr/>
        </p:nvGraphicFramePr>
        <p:xfrm>
          <a:off x="214282" y="1668097"/>
          <a:ext cx="8786874" cy="4291899"/>
        </p:xfrm>
        <a:graphic>
          <a:graphicData uri="http://schemas.openxmlformats.org/drawingml/2006/table">
            <a:tbl>
              <a:tblPr>
                <a:tableStyleId>{35758FB7-9AC5-4552-8A53-C91805E547FA}</a:tableStyleId>
              </a:tblPr>
              <a:tblGrid>
                <a:gridCol w="4569176"/>
                <a:gridCol w="4217698"/>
              </a:tblGrid>
              <a:tr h="374347">
                <a:tc>
                  <a:txBody>
                    <a:bodyPr/>
                    <a:lstStyle/>
                    <a:p>
                      <a:pPr algn="ctr">
                        <a:lnSpc>
                          <a:spcPct val="85000"/>
                        </a:lnSpc>
                      </a:pPr>
                      <a:r>
                        <a:rPr lang="ru-RU" sz="2600" b="1" dirty="0">
                          <a:solidFill>
                            <a:schemeClr val="tx1"/>
                          </a:solidFill>
                          <a:effectLst/>
                          <a:latin typeface="+mn-lt"/>
                        </a:rPr>
                        <a:t>Биологическая жидкость </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a:solidFill>
                            <a:schemeClr val="tx1"/>
                          </a:solidFill>
                          <a:effectLst/>
                          <a:latin typeface="+mn-lt"/>
                        </a:rPr>
                        <a:t>Кислотность в норме, ед. </a:t>
                      </a:r>
                      <a:r>
                        <a:rPr lang="ru-RU" sz="2600" b="1" dirty="0" err="1">
                          <a:solidFill>
                            <a:schemeClr val="tx1"/>
                          </a:solidFill>
                          <a:effectLst/>
                          <a:latin typeface="+mn-lt"/>
                        </a:rPr>
                        <a:t>рН</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dirty="0">
                          <a:solidFill>
                            <a:schemeClr val="tx1"/>
                          </a:solidFill>
                          <a:effectLst/>
                          <a:latin typeface="+mn-lt"/>
                        </a:rPr>
                        <a:t>Цитоплазма клеток</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a:solidFill>
                            <a:schemeClr val="tx1"/>
                          </a:solidFill>
                          <a:effectLst/>
                          <a:latin typeface="+mn-lt"/>
                        </a:rPr>
                        <a:t>около 7,45</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dirty="0">
                          <a:solidFill>
                            <a:schemeClr val="tx1"/>
                          </a:solidFill>
                          <a:effectLst/>
                          <a:latin typeface="+mn-lt"/>
                        </a:rPr>
                        <a:t>Слеза </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rPr>
                        <a:t> </a:t>
                      </a:r>
                      <a:r>
                        <a:rPr lang="ru-RU" sz="2600" b="1" dirty="0">
                          <a:solidFill>
                            <a:schemeClr val="tx1"/>
                          </a:solidFill>
                          <a:effectLst/>
                          <a:latin typeface="+mn-lt"/>
                        </a:rPr>
                        <a:t>7,3 </a:t>
                      </a:r>
                      <a:r>
                        <a:rPr lang="ru-RU" sz="2600" b="1" dirty="0" smtClean="0">
                          <a:solidFill>
                            <a:schemeClr val="tx1"/>
                          </a:solidFill>
                          <a:effectLst/>
                          <a:latin typeface="+mn-lt"/>
                          <a:cs typeface="Arial" pitchFamily="34" charset="0"/>
                        </a:rPr>
                        <a:t>–</a:t>
                      </a:r>
                      <a:r>
                        <a:rPr lang="ru-RU" sz="2600" b="1" dirty="0" smtClean="0">
                          <a:solidFill>
                            <a:schemeClr val="tx1"/>
                          </a:solidFill>
                          <a:effectLst/>
                          <a:latin typeface="+mn-lt"/>
                        </a:rPr>
                        <a:t> </a:t>
                      </a:r>
                      <a:r>
                        <a:rPr lang="ru-RU" sz="2600" b="1" dirty="0">
                          <a:solidFill>
                            <a:schemeClr val="tx1"/>
                          </a:solidFill>
                          <a:effectLst/>
                          <a:latin typeface="+mn-lt"/>
                        </a:rPr>
                        <a:t>7,5</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dirty="0" smtClean="0">
                          <a:solidFill>
                            <a:schemeClr val="tx1"/>
                          </a:solidFill>
                          <a:effectLst/>
                          <a:latin typeface="+mn-lt"/>
                          <a:cs typeface="Arial" pitchFamily="34" charset="0"/>
                        </a:rPr>
                        <a:t>Смешанная слюна</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cs typeface="Arial" pitchFamily="34" charset="0"/>
                        </a:rPr>
                        <a:t>6,8–7,4</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dirty="0">
                          <a:solidFill>
                            <a:schemeClr val="tx1"/>
                          </a:solidFill>
                          <a:effectLst/>
                          <a:latin typeface="+mn-lt"/>
                        </a:rPr>
                        <a:t>Желчь</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rPr>
                        <a:t>8,0 </a:t>
                      </a:r>
                      <a:r>
                        <a:rPr lang="ru-RU" sz="2600" b="1" dirty="0" smtClean="0">
                          <a:solidFill>
                            <a:schemeClr val="tx1"/>
                          </a:solidFill>
                          <a:effectLst/>
                          <a:latin typeface="+mn-lt"/>
                          <a:cs typeface="Arial" pitchFamily="34" charset="0"/>
                        </a:rPr>
                        <a:t>–</a:t>
                      </a:r>
                      <a:r>
                        <a:rPr lang="ru-RU" sz="2600" b="1" dirty="0" smtClean="0">
                          <a:solidFill>
                            <a:schemeClr val="tx1"/>
                          </a:solidFill>
                          <a:effectLst/>
                          <a:latin typeface="+mn-lt"/>
                        </a:rPr>
                        <a:t> </a:t>
                      </a:r>
                      <a:r>
                        <a:rPr lang="ru-RU" sz="2600" b="1" dirty="0">
                          <a:solidFill>
                            <a:schemeClr val="tx1"/>
                          </a:solidFill>
                          <a:effectLst/>
                          <a:latin typeface="+mn-lt"/>
                        </a:rPr>
                        <a:t>8,5</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a:solidFill>
                            <a:schemeClr val="tx1"/>
                          </a:solidFill>
                          <a:effectLst/>
                          <a:latin typeface="+mn-lt"/>
                        </a:rPr>
                        <a:t>Женское молоко</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rPr>
                        <a:t>6,9 </a:t>
                      </a:r>
                      <a:r>
                        <a:rPr lang="ru-RU" sz="2600" b="1" dirty="0" smtClean="0">
                          <a:solidFill>
                            <a:schemeClr val="tx1"/>
                          </a:solidFill>
                          <a:effectLst/>
                          <a:latin typeface="+mn-lt"/>
                          <a:cs typeface="Arial" pitchFamily="34" charset="0"/>
                        </a:rPr>
                        <a:t>–</a:t>
                      </a:r>
                      <a:r>
                        <a:rPr lang="ru-RU" sz="2600" b="1" dirty="0" smtClean="0">
                          <a:solidFill>
                            <a:schemeClr val="tx1"/>
                          </a:solidFill>
                          <a:effectLst/>
                          <a:latin typeface="+mn-lt"/>
                        </a:rPr>
                        <a:t> </a:t>
                      </a:r>
                      <a:r>
                        <a:rPr lang="ru-RU" sz="2600" b="1" dirty="0">
                          <a:solidFill>
                            <a:schemeClr val="tx1"/>
                          </a:solidFill>
                          <a:effectLst/>
                          <a:latin typeface="+mn-lt"/>
                        </a:rPr>
                        <a:t>7,0</a:t>
                      </a: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dirty="0" smtClean="0">
                          <a:solidFill>
                            <a:schemeClr val="tx1"/>
                          </a:solidFill>
                          <a:effectLst/>
                          <a:latin typeface="+mn-lt"/>
                          <a:cs typeface="Arial" pitchFamily="34" charset="0"/>
                        </a:rPr>
                        <a:t>Кислотность в пищеводе </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cs typeface="Arial" pitchFamily="34" charset="0"/>
                        </a:rPr>
                        <a:t>6,0–7,0</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68202">
                <a:tc>
                  <a:txBody>
                    <a:bodyPr/>
                    <a:lstStyle/>
                    <a:p>
                      <a:pPr algn="ctr">
                        <a:lnSpc>
                          <a:spcPct val="85000"/>
                        </a:lnSpc>
                      </a:pPr>
                      <a:r>
                        <a:rPr lang="ru-RU" sz="2600" b="1" dirty="0" smtClean="0">
                          <a:solidFill>
                            <a:schemeClr val="tx1"/>
                          </a:solidFill>
                          <a:effectLst/>
                          <a:latin typeface="+mn-lt"/>
                          <a:cs typeface="Arial" pitchFamily="34" charset="0"/>
                        </a:rPr>
                        <a:t>Плазма артериальной крови</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cs typeface="Arial" pitchFamily="34" charset="0"/>
                        </a:rPr>
                        <a:t> 7,37 – 7,43</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03811">
                <a:tc>
                  <a:txBody>
                    <a:bodyPr/>
                    <a:lstStyle/>
                    <a:p>
                      <a:pPr algn="ctr">
                        <a:lnSpc>
                          <a:spcPct val="85000"/>
                        </a:lnSpc>
                      </a:pPr>
                      <a:r>
                        <a:rPr lang="ru-RU" sz="2600" b="1" dirty="0" smtClean="0">
                          <a:solidFill>
                            <a:schemeClr val="tx1"/>
                          </a:solidFill>
                          <a:effectLst/>
                          <a:latin typeface="+mn-lt"/>
                          <a:cs typeface="Arial" pitchFamily="34" charset="0"/>
                        </a:rPr>
                        <a:t>Венозная кровь</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r>
                        <a:rPr lang="ru-RU" sz="2600" b="1" dirty="0" smtClean="0">
                          <a:solidFill>
                            <a:schemeClr val="tx1"/>
                          </a:solidFill>
                          <a:effectLst/>
                          <a:latin typeface="+mn-lt"/>
                          <a:cs typeface="Arial" pitchFamily="34" charset="0"/>
                        </a:rPr>
                        <a:t>7,32–7,4</a:t>
                      </a:r>
                      <a:r>
                        <a:rPr lang="ru-RU" sz="2600" b="1" dirty="0" smtClean="0">
                          <a:solidFill>
                            <a:schemeClr val="tx1"/>
                          </a:solidFill>
                          <a:effectLst/>
                          <a:latin typeface="+mn-lt"/>
                        </a:rPr>
                        <a:t> </a:t>
                      </a:r>
                      <a:endParaRPr lang="ru-RU" sz="2600" b="1" dirty="0">
                        <a:solidFill>
                          <a:schemeClr val="tx1"/>
                        </a:solidFill>
                        <a:effectLst/>
                        <a:latin typeface="+mn-lt"/>
                      </a:endParaRPr>
                    </a:p>
                  </a:txBody>
                  <a:tcPr marL="26253" marR="26253" marT="26253" marB="262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pic>
        <p:nvPicPr>
          <p:cNvPr id="1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5" name="Прямоугольник 14"/>
          <p:cNvSpPr/>
          <p:nvPr/>
        </p:nvSpPr>
        <p:spPr>
          <a:xfrm>
            <a:off x="71406" y="5942688"/>
            <a:ext cx="8501122" cy="798680"/>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Изменение кислотности крови</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выше 7,8 </a:t>
            </a: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рН</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или ниже 6,8 </a:t>
            </a: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рН</a:t>
            </a:r>
            <a:r>
              <a:rPr lang="ru-RU" sz="2700" b="1" dirty="0" smtClean="0">
                <a:latin typeface="Arial" pitchFamily="34" charset="0"/>
                <a:cs typeface="Arial" pitchFamily="34" charset="0"/>
              </a:rPr>
              <a:t> </a:t>
            </a:r>
            <a:r>
              <a:rPr lang="ru-RU" sz="27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несовместимо с жизнью</a:t>
            </a:r>
            <a:r>
              <a:rPr lang="ru-RU" sz="2700" b="1" dirty="0" smtClean="0">
                <a:latin typeface="Arial" pitchFamily="34" charset="0"/>
                <a:cs typeface="Arial" pitchFamily="34" charset="0"/>
              </a:rPr>
              <a:t>.</a:t>
            </a:r>
            <a:endParaRPr lang="ru-RU" sz="2700" dirty="0"/>
          </a:p>
        </p:txBody>
      </p:sp>
      <p:sp>
        <p:nvSpPr>
          <p:cNvPr id="16" name="Прямоугольник 15"/>
          <p:cNvSpPr/>
          <p:nvPr/>
        </p:nvSpPr>
        <p:spPr>
          <a:xfrm>
            <a:off x="142844" y="285728"/>
            <a:ext cx="8858312" cy="1269578"/>
          </a:xfrm>
          <a:prstGeom prst="rect">
            <a:avLst/>
          </a:prstGeom>
        </p:spPr>
        <p:txBody>
          <a:bodyPr wrap="squar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lnSpc>
                <a:spcPct val="85000"/>
              </a:lnSpc>
            </a:pPr>
            <a:r>
              <a:rPr lang="ru-RU" sz="3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Кислотно-щелочное равновесие биологических жидкостей организма</a:t>
            </a:r>
          </a:p>
          <a:p>
            <a:pPr algn="ctr">
              <a:lnSpc>
                <a:spcPct val="85000"/>
              </a:lnSpc>
            </a:pPr>
            <a:r>
              <a:rPr lang="ru-RU" sz="3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a:t>
            </a:r>
            <a:r>
              <a:rPr lang="en-US" sz="3000" b="1" dirty="0" smtClean="0">
                <a:ln w="11430">
                  <a:solidFill>
                    <a:sysClr val="windowText" lastClr="000000"/>
                  </a:solidFill>
                </a:ln>
                <a:solidFill>
                  <a:srgbClr val="3366FF"/>
                </a:solidFill>
                <a:effectLst>
                  <a:outerShdw blurRad="80000" dist="40000" dir="5040000" algn="tl">
                    <a:srgbClr val="000000">
                      <a:alpha val="30000"/>
                    </a:srgbClr>
                  </a:outerShdw>
                </a:effectLst>
                <a:latin typeface="Arial" pitchFamily="34" charset="0"/>
                <a:cs typeface="Arial" pitchFamily="34" charset="0"/>
              </a:rPr>
              <a:t>http://www.gastroscan.ru/handbook/117/2846</a:t>
            </a:r>
            <a:r>
              <a:rPr lang="ru-RU" sz="3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a:t>
            </a:r>
            <a:endParaRPr lang="ru-RU" sz="30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214282" y="71414"/>
            <a:ext cx="8786874" cy="985463"/>
          </a:xfrm>
          <a:prstGeom prst="rect">
            <a:avLst/>
          </a:prstGeom>
        </p:spPr>
        <p:txBody>
          <a:bodyPr wrap="square">
            <a:spAutoFit/>
            <a:scene3d>
              <a:camera prst="orthographicFront"/>
              <a:lightRig rig="threePt" dir="t"/>
            </a:scene3d>
            <a:sp3d extrusionH="57150">
              <a:bevelT w="38100" h="38100" prst="convex"/>
            </a:sp3d>
          </a:bodyPr>
          <a:lstStyle/>
          <a:p>
            <a:pPr lvl="0" algn="ctr" fontAlgn="base">
              <a:lnSpc>
                <a:spcPct val="85000"/>
              </a:lnSpc>
              <a:spcBef>
                <a:spcPct val="0"/>
              </a:spcBef>
              <a:spcAft>
                <a:spcPct val="0"/>
              </a:spcAft>
            </a:pPr>
            <a:r>
              <a:rPr lang="ru-RU" sz="34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Times New Roman" pitchFamily="18" charset="0"/>
              </a:rPr>
              <a:t>Реакции ионного обмена. Ионно-молекулярные уравнения реакций</a:t>
            </a:r>
            <a:endParaRPr lang="ru-RU" sz="34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cs typeface="Arial" pitchFamily="34" charset="0"/>
            </a:endParaRPr>
          </a:p>
        </p:txBody>
      </p:sp>
      <p:sp>
        <p:nvSpPr>
          <p:cNvPr id="13" name="Прямоугольник 12"/>
          <p:cNvSpPr/>
          <p:nvPr/>
        </p:nvSpPr>
        <p:spPr>
          <a:xfrm>
            <a:off x="142844" y="1142984"/>
            <a:ext cx="8858312" cy="412112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растворах электролитов имеются как положительно и отрицательно заряженные ионы, так и нейтральные молекулы. Поэтому согласно теории электролитической диссоциации реакции в растворах электролитов протекают не между молекулами, а между ионами или между ионами и молекулами. Если при таких процессах не происходит изменение степеней окисления атомов, то их называют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реакциями ионного обмена</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5" descr="D:\23.05.13-домашние документы\Лаб. раб YES\Виртуальные лабораторные YES\Анимашки и картинки\Химия\Реакции\анимашки\1- amfetamin himiya.gif"/>
          <p:cNvPicPr>
            <a:picLocks noChangeAspect="1" noChangeArrowheads="1" noCrop="1"/>
          </p:cNvPicPr>
          <p:nvPr/>
        </p:nvPicPr>
        <p:blipFill>
          <a:blip r:embed="rId4" cstate="print"/>
          <a:srcRect/>
          <a:stretch>
            <a:fillRect/>
          </a:stretch>
        </p:blipFill>
        <p:spPr bwMode="auto">
          <a:xfrm>
            <a:off x="3419872" y="4941168"/>
            <a:ext cx="1562100" cy="1838325"/>
          </a:xfrm>
          <a:prstGeom prst="rect">
            <a:avLst/>
          </a:prstGeom>
          <a:noFill/>
        </p:spPr>
      </p:pic>
    </p:spTree>
    <p:extLst>
      <p:ext uri="{BB962C8B-B14F-4D97-AF65-F5344CB8AC3E}">
        <p14:creationId xmlns:p14="http://schemas.microsoft.com/office/powerpoint/2010/main" val="387664791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9" name="Picture 5" descr="D:\23.05.13-домашние документы\Лаб. раб YES\Виртуальные лабораторные YES\Анимашки и картинки\Химия\Реакции\анимашки\1- amfetamin himiya.gif"/>
          <p:cNvPicPr>
            <a:picLocks noChangeAspect="1" noChangeArrowheads="1" noCrop="1"/>
          </p:cNvPicPr>
          <p:nvPr/>
        </p:nvPicPr>
        <p:blipFill>
          <a:blip r:embed="rId3" cstate="print"/>
          <a:srcRect/>
          <a:stretch>
            <a:fillRect/>
          </a:stretch>
        </p:blipFill>
        <p:spPr bwMode="auto">
          <a:xfrm>
            <a:off x="7010428" y="4221087"/>
            <a:ext cx="1562100" cy="1838325"/>
          </a:xfrm>
          <a:prstGeom prst="rect">
            <a:avLst/>
          </a:prstGeom>
          <a:noFill/>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357158" y="32391"/>
            <a:ext cx="8572560"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2438" algn="just" fontAlgn="base">
              <a:lnSpc>
                <a:spcPct val="85000"/>
              </a:lnSpc>
              <a:spcBef>
                <a:spcPct val="0"/>
              </a:spcBef>
              <a:spcAft>
                <a:spcPct val="0"/>
              </a:spcAft>
            </a:pPr>
            <a:r>
              <a:rPr lang="ru-RU" sz="2800" b="1" u="sng" dirty="0" smtClean="0">
                <a:ln w="11430"/>
                <a:solidFill>
                  <a:srgbClr val="FF0000"/>
                </a:solidFill>
                <a:effectLst>
                  <a:outerShdw blurRad="50800" dist="39000" dir="5460000" algn="tl">
                    <a:srgbClr val="000000">
                      <a:alpha val="38000"/>
                    </a:srgbClr>
                  </a:outerShdw>
                </a:effectLst>
                <a:latin typeface="Arial" pitchFamily="34" charset="0"/>
                <a:cs typeface="Arial" pitchFamily="34" charset="0"/>
              </a:rPr>
              <a:t>Сделаем запись в тетради.</a:t>
            </a:r>
          </a:p>
        </p:txBody>
      </p:sp>
      <p:pic>
        <p:nvPicPr>
          <p:cNvPr id="2050" name="Picture 2" descr="D:\диск D\01.03.16-домашние документы\Виртуальные лекции 2015\Химия\Растворы\электролит. дис\9281_html_m31f1101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4102" t="69422" r="3796" b="819"/>
          <a:stretch/>
        </p:blipFill>
        <p:spPr bwMode="auto">
          <a:xfrm>
            <a:off x="372378" y="4139182"/>
            <a:ext cx="6575014" cy="260218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9" name="Прямоугольник 18"/>
          <p:cNvSpPr/>
          <p:nvPr/>
        </p:nvSpPr>
        <p:spPr>
          <a:xfrm>
            <a:off x="250001" y="692696"/>
            <a:ext cx="8643998"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Условиями</a:t>
            </a:r>
            <a:r>
              <a:rPr lang="ru-RU" sz="28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протекания</a:t>
            </a:r>
            <a:r>
              <a:rPr lang="ru-RU" sz="2800" b="1" dirty="0" smtClean="0">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реакций ионного обмена</a:t>
            </a:r>
            <a:r>
              <a:rPr lang="ru-RU" sz="2800" b="1" dirty="0" smtClean="0">
                <a:solidFill>
                  <a:srgbClr val="180DA3"/>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в растворах электролитов являются:</a:t>
            </a:r>
            <a:endParaRPr lang="ru-RU" sz="2800" b="1" dirty="0" smtClean="0">
              <a:latin typeface="Arial" pitchFamily="34" charset="0"/>
              <a:cs typeface="Arial" pitchFamily="34" charset="0"/>
            </a:endParaRPr>
          </a:p>
          <a:p>
            <a:pPr marL="715963" lvl="0" indent="-26352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образование малорастворимого вещества (осадка);</a:t>
            </a:r>
            <a:endParaRPr lang="ru-RU" sz="2800" b="1" dirty="0" smtClean="0">
              <a:latin typeface="Arial" pitchFamily="34" charset="0"/>
              <a:cs typeface="Arial" pitchFamily="34" charset="0"/>
            </a:endParaRPr>
          </a:p>
          <a:p>
            <a:pPr marL="715963" lvl="0" indent="-26352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образование летучего вещества (газа);</a:t>
            </a:r>
            <a:endParaRPr lang="ru-RU" sz="2800" b="1" dirty="0" smtClean="0">
              <a:latin typeface="Arial" pitchFamily="34" charset="0"/>
              <a:cs typeface="Arial" pitchFamily="34" charset="0"/>
            </a:endParaRPr>
          </a:p>
          <a:p>
            <a:pPr marL="715963" lvl="0" indent="-263525"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образование </a:t>
            </a:r>
            <a:r>
              <a:rPr lang="ru-RU" sz="2800" b="1" dirty="0" err="1" smtClean="0">
                <a:latin typeface="Arial" pitchFamily="34" charset="0"/>
                <a:ea typeface="Times New Roman" pitchFamily="18" charset="0"/>
                <a:cs typeface="Arial" pitchFamily="34" charset="0"/>
              </a:rPr>
              <a:t>слабодиссоциирующего</a:t>
            </a:r>
            <a:r>
              <a:rPr lang="ru-RU" sz="2800" b="1" dirty="0" smtClean="0">
                <a:latin typeface="Arial" pitchFamily="34" charset="0"/>
                <a:ea typeface="Times New Roman" pitchFamily="18" charset="0"/>
                <a:cs typeface="Arial" pitchFamily="34" charset="0"/>
              </a:rPr>
              <a:t> вещества (слабого электролита).</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Во всех этих случаях </a:t>
            </a:r>
            <a:r>
              <a:rPr lang="ru-RU" sz="2800" b="1" u="sng" dirty="0" smtClean="0">
                <a:latin typeface="Arial" pitchFamily="34" charset="0"/>
                <a:ea typeface="Times New Roman" pitchFamily="18" charset="0"/>
                <a:cs typeface="Arial" pitchFamily="34" charset="0"/>
              </a:rPr>
              <a:t>реакции протекают в направлении</a:t>
            </a:r>
            <a:r>
              <a:rPr lang="ru-RU" sz="2800" b="1" i="1" dirty="0" smtClean="0">
                <a:latin typeface="Arial" pitchFamily="34" charset="0"/>
                <a:ea typeface="Times New Roman" pitchFamily="18" charset="0"/>
                <a:cs typeface="Arial" pitchFamily="34" charset="0"/>
              </a:rPr>
              <a:t> наиболее прочного связывания ионов.</a:t>
            </a:r>
            <a:endParaRPr lang="ru-RU" sz="2800" b="1" dirty="0" smtClean="0">
              <a:latin typeface="Arial" pitchFamily="34" charset="0"/>
              <a:cs typeface="Arial" pitchFamily="34" charset="0"/>
            </a:endParaRPr>
          </a:p>
        </p:txBody>
      </p:sp>
      <p:sp>
        <p:nvSpPr>
          <p:cNvPr id="18" name="Выгнутая вниз стрелка 17"/>
          <p:cNvSpPr/>
          <p:nvPr/>
        </p:nvSpPr>
        <p:spPr>
          <a:xfrm>
            <a:off x="2411760" y="4388568"/>
            <a:ext cx="756084"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29981845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29" name="Picture 5" descr="D:\23.05.13-домашние документы\Лаб. раб YES\Виртуальные лабораторные YES\Анимашки и картинки\Химия\Реакции\анимашки\1- amfetamin himiya.gif"/>
          <p:cNvPicPr>
            <a:picLocks noChangeAspect="1" noChangeArrowheads="1" noCrop="1"/>
          </p:cNvPicPr>
          <p:nvPr/>
        </p:nvPicPr>
        <p:blipFill>
          <a:blip r:embed="rId3" cstate="print"/>
          <a:srcRect/>
          <a:stretch>
            <a:fillRect/>
          </a:stretch>
        </p:blipFill>
        <p:spPr bwMode="auto">
          <a:xfrm>
            <a:off x="35852" y="0"/>
            <a:ext cx="1562100" cy="1838325"/>
          </a:xfrm>
          <a:prstGeom prst="rect">
            <a:avLst/>
          </a:prstGeom>
          <a:noFill/>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descr="D:\диск D\01.03.16-домашние документы\Виртуальные лекции 2015\Химия\Растворы\электролит. дис\9281_html_m31f11013.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842" r="2802" b="2436"/>
          <a:stretch/>
        </p:blipFill>
        <p:spPr bwMode="auto">
          <a:xfrm>
            <a:off x="1879678" y="61410"/>
            <a:ext cx="5284610" cy="67648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Выгнутая вниз стрелка 1"/>
          <p:cNvSpPr/>
          <p:nvPr/>
        </p:nvSpPr>
        <p:spPr>
          <a:xfrm>
            <a:off x="3491880" y="5072644"/>
            <a:ext cx="612068"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Выгнутая вниз стрелка 11"/>
          <p:cNvSpPr/>
          <p:nvPr/>
        </p:nvSpPr>
        <p:spPr>
          <a:xfrm>
            <a:off x="3185846" y="487708"/>
            <a:ext cx="612068"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7" name="Выгнутая вниз стрелка 16"/>
          <p:cNvSpPr/>
          <p:nvPr/>
        </p:nvSpPr>
        <p:spPr>
          <a:xfrm>
            <a:off x="3491880" y="2780928"/>
            <a:ext cx="612068"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74408561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76" y="285728"/>
            <a:ext cx="8929718"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Реакции ионного обмена записывают тремя уравнениями: молекулярным, полным ионно-молекулярным и сокращённым ионно-молекулярным.</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полном ионно-молекулярном уравнении указывают формулы всех частиц, а в сокращённом – формулы частиц, которые принимают участие в реакции.</a:t>
            </a:r>
            <a:endParaRPr lang="ru-RU" sz="2800" b="1" dirty="0" smtClean="0">
              <a:latin typeface="Arial" pitchFamily="34" charset="0"/>
              <a:cs typeface="Arial" pitchFamily="34" charset="0"/>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bwMode="auto">
          <a:xfrm>
            <a:off x="357158" y="3429000"/>
            <a:ext cx="8057269" cy="307183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Выгнутая вверх стрелка 1"/>
          <p:cNvSpPr/>
          <p:nvPr/>
        </p:nvSpPr>
        <p:spPr>
          <a:xfrm>
            <a:off x="2411760" y="3212976"/>
            <a:ext cx="936104" cy="264922"/>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5787634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25282" name="Picture 2" descr="D:\23.05.13-домашние документы\Виртуальные лекции 2015\Химия\сложные в-ва\соли\хлориды\Хлорид серебра.PNG"/>
          <p:cNvPicPr>
            <a:picLocks noChangeAspect="1" noChangeArrowheads="1"/>
          </p:cNvPicPr>
          <p:nvPr/>
        </p:nvPicPr>
        <p:blipFill>
          <a:blip r:embed="rId2" cstate="print"/>
          <a:srcRect/>
          <a:stretch>
            <a:fillRect/>
          </a:stretch>
        </p:blipFill>
        <p:spPr bwMode="auto">
          <a:xfrm>
            <a:off x="2500297" y="5530311"/>
            <a:ext cx="3371045" cy="1266826"/>
          </a:xfrm>
          <a:prstGeom prst="roundRect">
            <a:avLst/>
          </a:prstGeom>
          <a:noFill/>
          <a:scene3d>
            <a:camera prst="orthographicFront"/>
            <a:lightRig rig="threePt" dir="t"/>
          </a:scene3d>
          <a:sp3d>
            <a:bevelT w="114300" prst="artDeco"/>
          </a:sp3d>
        </p:spPr>
      </p:pic>
      <p:sp>
        <p:nvSpPr>
          <p:cNvPr id="14" name="Прямоугольник 13"/>
          <p:cNvSpPr/>
          <p:nvPr/>
        </p:nvSpPr>
        <p:spPr>
          <a:xfrm>
            <a:off x="71406" y="298940"/>
            <a:ext cx="8929718" cy="532453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Рассмотрим, например, </a:t>
            </a:r>
            <a:r>
              <a:rPr lang="ru-RU" sz="2800" b="1" u="sng" dirty="0" smtClean="0">
                <a:latin typeface="Arial" pitchFamily="34" charset="0"/>
                <a:ea typeface="Times New Roman" pitchFamily="18" charset="0"/>
                <a:cs typeface="Arial" pitchFamily="34" charset="0"/>
              </a:rPr>
              <a:t>реакцию</a:t>
            </a:r>
            <a:r>
              <a:rPr lang="ru-RU" sz="2800" b="1" dirty="0" smtClean="0">
                <a:latin typeface="Arial" pitchFamily="34" charset="0"/>
                <a:ea typeface="Times New Roman" pitchFamily="18" charset="0"/>
                <a:cs typeface="Arial" pitchFamily="34" charset="0"/>
              </a:rPr>
              <a:t> ионного обмена </a:t>
            </a:r>
            <a:r>
              <a:rPr lang="ru-RU" sz="2800" b="1" u="sng" dirty="0" smtClean="0">
                <a:latin typeface="Arial" pitchFamily="34" charset="0"/>
                <a:ea typeface="Times New Roman" pitchFamily="18" charset="0"/>
                <a:cs typeface="Arial" pitchFamily="34" charset="0"/>
              </a:rPr>
              <a:t>между </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растворами</a:t>
            </a:r>
            <a:r>
              <a:rPr lang="ru-RU" sz="2800" b="1" u="sng" dirty="0" smtClean="0">
                <a:latin typeface="Arial" pitchFamily="34" charset="0"/>
                <a:ea typeface="Times New Roman" pitchFamily="18" charset="0"/>
                <a:cs typeface="Arial" pitchFamily="34" charset="0"/>
              </a:rPr>
              <a:t> двух солей</a:t>
            </a:r>
            <a:r>
              <a:rPr lang="ru-RU" sz="2800" b="1" dirty="0" smtClean="0">
                <a:latin typeface="Arial" pitchFamily="34" charset="0"/>
                <a:ea typeface="Times New Roman" pitchFamily="18" charset="0"/>
                <a:cs typeface="Arial" pitchFamily="34" charset="0"/>
              </a:rPr>
              <a:t>: нитрата серебра и хлорида натрия. При сливании растворов этих солей образуется осадок хлорида серебра А</a:t>
            </a:r>
            <a:r>
              <a:rPr lang="en-US" sz="2800" b="1" dirty="0" smtClean="0">
                <a:latin typeface="Arial" pitchFamily="34" charset="0"/>
                <a:ea typeface="Times New Roman" pitchFamily="18" charset="0"/>
                <a:cs typeface="Arial" pitchFamily="34" charset="0"/>
              </a:rPr>
              <a:t>g</a:t>
            </a:r>
            <a:r>
              <a:rPr lang="ru-RU" sz="2800" b="1" dirty="0" smtClean="0">
                <a:latin typeface="Arial" pitchFamily="34" charset="0"/>
                <a:ea typeface="Times New Roman" pitchFamily="18" charset="0"/>
                <a:cs typeface="Arial" pitchFamily="34" charset="0"/>
              </a:rPr>
              <a:t>С</a:t>
            </a:r>
            <a:r>
              <a:rPr lang="en-US" sz="2800" b="1" dirty="0" smtClean="0">
                <a:latin typeface="Arial" pitchFamily="34" charset="0"/>
                <a:ea typeface="Times New Roman" pitchFamily="18" charset="0"/>
                <a:cs typeface="Arial" pitchFamily="34" charset="0"/>
              </a:rPr>
              <a:t>l</a:t>
            </a:r>
            <a:r>
              <a:rPr lang="ru-RU" sz="2800" b="1" dirty="0" smtClean="0">
                <a:latin typeface="Arial" pitchFamily="34" charset="0"/>
                <a:ea typeface="Times New Roman" pitchFamily="18" charset="0"/>
                <a:cs typeface="Arial" pitchFamily="34" charset="0"/>
              </a:rPr>
              <a:t>, а в растворе остаётся нитрат натрия:</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endParaRPr lang="en-US" sz="2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eaLnBrk="0" fontAlgn="base" hangingPunct="0">
              <a:lnSpc>
                <a:spcPct val="85000"/>
              </a:lnSpc>
              <a:spcBef>
                <a:spcPct val="0"/>
              </a:spcBef>
              <a:spcAft>
                <a:spcPct val="0"/>
              </a:spcAft>
            </a:pPr>
            <a:endPar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eaLnBrk="0" fontAlgn="base" hangingPunct="0">
              <a:lnSpc>
                <a:spcPct val="85000"/>
              </a:lnSpc>
              <a:spcBef>
                <a:spcPct val="0"/>
              </a:spcBef>
              <a:spcAft>
                <a:spcPct val="0"/>
              </a:spcAft>
            </a:pP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en-US" sz="30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gNO</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30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NaCl</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30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NaNO</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endPar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    </a:t>
            </a:r>
            <a:endParaRPr lang="ru-RU" sz="2800" b="1" dirty="0" smtClean="0">
              <a:latin typeface="Arial" pitchFamily="34" charset="0"/>
              <a:ea typeface="Times New Roman" pitchFamily="18" charset="0"/>
              <a:cs typeface="Arial" pitchFamily="34" charset="0"/>
            </a:endParaRPr>
          </a:p>
          <a:p>
            <a:pPr lvl="0" algn="just" eaLnBrk="0" fontAlgn="base" hangingPunct="0">
              <a:lnSpc>
                <a:spcPct val="85000"/>
              </a:lnSpc>
              <a:spcBef>
                <a:spcPct val="0"/>
              </a:spcBef>
              <a:spcAft>
                <a:spcPct val="0"/>
              </a:spcAft>
            </a:pPr>
            <a:endParaRPr lang="ru-RU" sz="2800" b="1" dirty="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just" eaLnBrk="0" fontAlgn="base" hangingPunct="0">
              <a:lnSpc>
                <a:spcPct val="85000"/>
              </a:lnSpc>
              <a:spcBef>
                <a:spcPct val="0"/>
              </a:spcBef>
              <a:spcAft>
                <a:spcPct val="0"/>
              </a:spcAft>
            </a:pPr>
            <a:r>
              <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растворимая   </a:t>
            </a:r>
            <a:r>
              <a:rPr lang="ru-RU" sz="2400" b="1" dirty="0" err="1"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растворимая</a:t>
            </a:r>
            <a:r>
              <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осадок       растворимая</a:t>
            </a:r>
            <a:endPar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a:p>
            <a:pPr lvl="0" algn="just" eaLnBrk="0" fontAlgn="base" hangingPunct="0">
              <a:lnSpc>
                <a:spcPct val="85000"/>
              </a:lnSpc>
              <a:spcBef>
                <a:spcPct val="0"/>
              </a:spcBef>
              <a:spcAft>
                <a:spcPct val="0"/>
              </a:spcAft>
            </a:pPr>
            <a:r>
              <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соль                 </a:t>
            </a:r>
            <a:r>
              <a:rPr lang="ru-RU" sz="2400" b="1" dirty="0" err="1"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соль</a:t>
            </a:r>
            <a:r>
              <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соль</a:t>
            </a:r>
            <a:endParaRPr lang="ru-RU" sz="24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endParaRPr lang="en-US" sz="16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Это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молекулярное уравнение</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1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 name="Выгнутая вниз стрелка 3"/>
          <p:cNvSpPr/>
          <p:nvPr/>
        </p:nvSpPr>
        <p:spPr>
          <a:xfrm>
            <a:off x="953598" y="3505264"/>
            <a:ext cx="2592288" cy="612068"/>
          </a:xfrm>
          <a:prstGeom prst="curvedUpArrow">
            <a:avLst/>
          </a:prstGeom>
          <a:solidFill>
            <a:srgbClr val="FFFF00"/>
          </a:solidFill>
          <a:ln>
            <a:solidFill>
              <a:srgbClr val="C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5" name="Выгнутая влево стрелка 4"/>
          <p:cNvSpPr/>
          <p:nvPr/>
        </p:nvSpPr>
        <p:spPr>
          <a:xfrm rot="5400000">
            <a:off x="1965212" y="1650304"/>
            <a:ext cx="569059" cy="2412268"/>
          </a:xfrm>
          <a:prstGeom prst="curved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121715071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25282" name="Picture 2" descr="D:\23.05.13-домашние документы\Виртуальные лекции 2015\Химия\сложные в-ва\соли\хлориды\Хлорид серебра.PNG"/>
          <p:cNvPicPr>
            <a:picLocks noChangeAspect="1" noChangeArrowheads="1"/>
          </p:cNvPicPr>
          <p:nvPr/>
        </p:nvPicPr>
        <p:blipFill>
          <a:blip r:embed="rId2" cstate="print"/>
          <a:srcRect/>
          <a:stretch>
            <a:fillRect/>
          </a:stretch>
        </p:blipFill>
        <p:spPr bwMode="auto">
          <a:xfrm>
            <a:off x="2699792" y="5449909"/>
            <a:ext cx="3371045" cy="1266826"/>
          </a:xfrm>
          <a:prstGeom prst="roundRect">
            <a:avLst/>
          </a:prstGeom>
          <a:noFill/>
          <a:scene3d>
            <a:camera prst="orthographicFront"/>
            <a:lightRig rig="threePt" dir="t"/>
          </a:scene3d>
          <a:sp3d>
            <a:bevelT w="114300" prst="artDeco"/>
          </a:sp3d>
        </p:spPr>
      </p:pic>
      <p:sp>
        <p:nvSpPr>
          <p:cNvPr id="14" name="Прямоугольник 13"/>
          <p:cNvSpPr/>
          <p:nvPr/>
        </p:nvSpPr>
        <p:spPr>
          <a:xfrm>
            <a:off x="71406" y="298940"/>
            <a:ext cx="8929718" cy="52983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Пользуясь таблицей растворимости, напишем это уравнение в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ионно-молекулярном </a:t>
            </a:r>
            <a:r>
              <a:rPr lang="ru-RU" sz="2800" b="1" dirty="0" smtClean="0">
                <a:latin typeface="Arial" pitchFamily="34" charset="0"/>
                <a:ea typeface="Times New Roman" pitchFamily="18" charset="0"/>
                <a:cs typeface="Arial" pitchFamily="34" charset="0"/>
              </a:rPr>
              <a:t>виде: </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endParaRPr lang="en-US" sz="2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algn="ctr" eaLnBrk="0" fontAlgn="base" hangingPunct="0">
              <a:lnSpc>
                <a:spcPct val="85000"/>
              </a:lnSpc>
              <a:spcBef>
                <a:spcPct val="0"/>
              </a:spcBef>
              <a:spcAft>
                <a:spcPct val="0"/>
              </a:spcAft>
            </a:pP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NO</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30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Cl</a:t>
            </a:r>
            <a:r>
              <a:rPr lang="ru-RU" sz="30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NO</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endPar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    </a:t>
            </a:r>
            <a:endParaRPr lang="en-US" sz="2000" b="1" dirty="0" smtClean="0">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Это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ионно-молекулярное уравнение</a:t>
            </a:r>
            <a:r>
              <a:rPr lang="ru-RU" sz="2800" b="1" dirty="0" smtClean="0">
                <a:latin typeface="Arial" pitchFamily="34" charset="0"/>
                <a:ea typeface="Times New Roman" pitchFamily="18" charset="0"/>
                <a:cs typeface="Arial" pitchFamily="34" charset="0"/>
              </a:rPr>
              <a:t>.</a:t>
            </a:r>
          </a:p>
          <a:p>
            <a:pPr lvl="0" indent="450850" algn="just" eaLnBrk="0" fontAlgn="base" hangingPunct="0">
              <a:lnSpc>
                <a:spcPct val="85000"/>
              </a:lnSpc>
              <a:spcBef>
                <a:spcPct val="0"/>
              </a:spcBef>
              <a:spcAft>
                <a:spcPct val="0"/>
              </a:spcAft>
            </a:pP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cs typeface="Arial" pitchFamily="34" charset="0"/>
              </a:rPr>
              <a:t>Подчеркнем повторяющиеся ионы, а затем перепишем уравнение без них:</a:t>
            </a:r>
          </a:p>
          <a:p>
            <a:pPr algn="ctr" eaLnBrk="0" fontAlgn="base" hangingPunct="0">
              <a:lnSpc>
                <a:spcPct val="85000"/>
              </a:lnSpc>
              <a:spcBef>
                <a:spcPct val="0"/>
              </a:spcBef>
              <a:spcAft>
                <a:spcPct val="0"/>
              </a:spcAft>
            </a:pP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2800" b="1" u="sng"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NO</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800" b="1" u="sng"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a:t>
            </a:r>
            <a:r>
              <a:rPr lang="ru-RU" sz="2800" b="1" u="sng"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2800" b="1" dirty="0" err="1">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Cl</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2800" b="1" u="sng"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a:t>
            </a:r>
            <a:r>
              <a:rPr lang="ru-RU" sz="2800" b="1" u="sng"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2800" b="1" u="sng"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NO</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endPar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eaLnBrk="0" fontAlgn="base" hangingPunct="0">
              <a:lnSpc>
                <a:spcPct val="85000"/>
              </a:lnSpc>
              <a:spcBef>
                <a:spcPct val="0"/>
              </a:spcBef>
              <a:spcAft>
                <a:spcPct val="0"/>
              </a:spcAft>
            </a:pPr>
            <a:endParaRPr lang="ru-RU" sz="12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eaLnBrk="0" fontAlgn="base" hangingPunct="0">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800" b="1" dirty="0" err="1">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Cl</a:t>
            </a:r>
            <a:r>
              <a:rPr lang="ru-RU" sz="2800" b="1" baseline="30000"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g</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endPar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indent="449263"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Это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сокращенное</a:t>
            </a:r>
            <a:r>
              <a:rPr lang="ru-RU" sz="2800" b="1" dirty="0" smtClean="0">
                <a:latin typeface="Arial" pitchFamily="34" charset="0"/>
                <a:ea typeface="Times New Roman" pitchFamily="18" charset="0"/>
                <a:cs typeface="Arial" pitchFamily="34" charset="0"/>
              </a:rPr>
              <a:t> </a:t>
            </a:r>
            <a:r>
              <a:rPr lang="ru-RU" sz="2800"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ионно-молекулярное уравнение</a:t>
            </a:r>
            <a:r>
              <a:rPr lang="ru-RU" sz="2800" b="1" dirty="0">
                <a:latin typeface="Arial" pitchFamily="34" charset="0"/>
                <a:ea typeface="Times New Roman" pitchFamily="18" charset="0"/>
                <a:cs typeface="Arial" pitchFamily="34" charset="0"/>
              </a:rPr>
              <a:t>.</a:t>
            </a:r>
          </a:p>
          <a:p>
            <a:pPr lvl="0" algn="just" eaLnBrk="0" fontAlgn="base" hangingPunct="0">
              <a:lnSpc>
                <a:spcPct val="85000"/>
              </a:lnSpc>
              <a:spcBef>
                <a:spcPct val="0"/>
              </a:spcBef>
              <a:spcAft>
                <a:spcPct val="0"/>
              </a:spcAft>
            </a:pPr>
            <a:endParaRPr lang="ru-RU" sz="2800" b="1" dirty="0" smtClean="0">
              <a:latin typeface="Arial" pitchFamily="34" charset="0"/>
              <a:cs typeface="Arial" pitchFamily="34" charset="0"/>
            </a:endParaRPr>
          </a:p>
        </p:txBody>
      </p:sp>
      <p:pic>
        <p:nvPicPr>
          <p:cNvPr id="1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0361743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357158" y="32391"/>
            <a:ext cx="8572560" cy="45858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indent="452438" algn="just" fontAlgn="base">
              <a:lnSpc>
                <a:spcPct val="85000"/>
              </a:lnSpc>
              <a:spcBef>
                <a:spcPct val="0"/>
              </a:spcBef>
              <a:spcAft>
                <a:spcPct val="0"/>
              </a:spcAft>
            </a:pPr>
            <a:r>
              <a:rPr lang="ru-RU" sz="2800" b="1" u="sng" dirty="0" smtClean="0">
                <a:ln w="11430"/>
                <a:solidFill>
                  <a:srgbClr val="FF0000"/>
                </a:solidFill>
                <a:effectLst>
                  <a:outerShdw blurRad="50800" dist="39000" dir="5460000" algn="tl">
                    <a:srgbClr val="000000">
                      <a:alpha val="38000"/>
                    </a:srgbClr>
                  </a:outerShdw>
                </a:effectLst>
                <a:latin typeface="Arial" pitchFamily="34" charset="0"/>
                <a:cs typeface="Arial" pitchFamily="34" charset="0"/>
              </a:rPr>
              <a:t>Сделаем запись в тетради.</a:t>
            </a:r>
          </a:p>
        </p:txBody>
      </p:sp>
      <p:pic>
        <p:nvPicPr>
          <p:cNvPr id="1027" name="Picture 3" descr="D:\диск D\01.03.16-домашние документы\Виртуальные лекции 2015\Химия\Растворы\электролит. дис\9281_html_m31f1101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3249" t="35699" r="2885" b="34575"/>
          <a:stretch/>
        </p:blipFill>
        <p:spPr bwMode="auto">
          <a:xfrm>
            <a:off x="1547664" y="4490554"/>
            <a:ext cx="5719556" cy="22187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71406" y="669810"/>
            <a:ext cx="8929718" cy="4121128"/>
          </a:xfrm>
          <a:prstGeom prst="rect">
            <a:avLst/>
          </a:prstGeom>
        </p:spPr>
        <p:txBody>
          <a:bodyPr wrap="square">
            <a:spAutoFit/>
          </a:bodyPr>
          <a:lstStyle/>
          <a:p>
            <a:pPr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 написании ионно-молекулярных </a:t>
            </a:r>
            <a:r>
              <a:rPr lang="ru-RU" sz="2800" b="1" dirty="0" err="1" smtClean="0">
                <a:latin typeface="Arial" pitchFamily="34" charset="0"/>
                <a:ea typeface="Times New Roman" pitchFamily="18" charset="0"/>
                <a:cs typeface="Arial" pitchFamily="34" charset="0"/>
              </a:rPr>
              <a:t>уравне-ний</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нельзя</a:t>
            </a:r>
            <a:r>
              <a:rPr lang="ru-RU" sz="2800" b="1" dirty="0" smtClean="0">
                <a:latin typeface="Arial" pitchFamily="34" charset="0"/>
                <a:ea typeface="Times New Roman" pitchFamily="18" charset="0"/>
                <a:cs typeface="Arial" pitchFamily="34" charset="0"/>
              </a:rPr>
              <a:t> расписывать на ионы:</a:t>
            </a:r>
          </a:p>
          <a:p>
            <a:pPr marL="812800" indent="-363538" algn="just" eaLnBrk="0" fontAlgn="base" hangingPunct="0">
              <a:lnSpc>
                <a:spcPct val="85000"/>
              </a:lnSpc>
              <a:spcBef>
                <a:spcPct val="0"/>
              </a:spcBef>
              <a:spcAft>
                <a:spcPct val="0"/>
              </a:spcAft>
              <a:buClr>
                <a:srgbClr val="180DA3"/>
              </a:buClr>
              <a:buFont typeface="Wingdings" pitchFamily="2" charset="2"/>
              <a:buChar char="Ø"/>
            </a:pPr>
            <a:r>
              <a:rPr lang="ru-RU" sz="2800" b="1" dirty="0" smtClean="0">
                <a:latin typeface="Arial" pitchFamily="34" charset="0"/>
                <a:ea typeface="Times New Roman" pitchFamily="18" charset="0"/>
                <a:cs typeface="Arial" pitchFamily="34" charset="0"/>
              </a:rPr>
              <a:t>твердые вещества;</a:t>
            </a:r>
          </a:p>
          <a:p>
            <a:pPr marL="812800" indent="-363538" algn="just" eaLnBrk="0" fontAlgn="base" hangingPunct="0">
              <a:lnSpc>
                <a:spcPct val="85000"/>
              </a:lnSpc>
              <a:spcBef>
                <a:spcPct val="0"/>
              </a:spcBef>
              <a:spcAft>
                <a:spcPct val="0"/>
              </a:spcAft>
              <a:buClr>
                <a:srgbClr val="180DA3"/>
              </a:buClr>
              <a:buFont typeface="Wingdings" pitchFamily="2" charset="2"/>
              <a:buChar char="Ø"/>
            </a:pPr>
            <a:r>
              <a:rPr lang="ru-RU" sz="2800" b="1" dirty="0" smtClean="0">
                <a:latin typeface="Arial" pitchFamily="34" charset="0"/>
                <a:ea typeface="Times New Roman" pitchFamily="18" charset="0"/>
                <a:cs typeface="Arial" pitchFamily="34" charset="0"/>
              </a:rPr>
              <a:t>газы; </a:t>
            </a:r>
          </a:p>
          <a:p>
            <a:pPr marL="812800" indent="-363538" algn="just" eaLnBrk="0" fontAlgn="base" hangingPunct="0">
              <a:lnSpc>
                <a:spcPct val="85000"/>
              </a:lnSpc>
              <a:spcBef>
                <a:spcPct val="0"/>
              </a:spcBef>
              <a:spcAft>
                <a:spcPct val="0"/>
              </a:spcAft>
              <a:buClr>
                <a:srgbClr val="180DA3"/>
              </a:buClr>
              <a:buFont typeface="Wingdings" pitchFamily="2" charset="2"/>
              <a:buChar char="Ø"/>
            </a:pPr>
            <a:r>
              <a:rPr lang="ru-RU" sz="2800" b="1" dirty="0" smtClean="0">
                <a:latin typeface="Arial" pitchFamily="34" charset="0"/>
                <a:ea typeface="Times New Roman" pitchFamily="18" charset="0"/>
                <a:cs typeface="Arial" pitchFamily="34" charset="0"/>
              </a:rPr>
              <a:t>оксиды (в том числе и </a:t>
            </a:r>
            <a:r>
              <a:rPr lang="ru-RU" sz="2800" b="1" dirty="0" smtClean="0">
                <a:solidFill>
                  <a:srgbClr val="180DA3"/>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воду</a:t>
            </a:r>
            <a:r>
              <a:rPr lang="ru-RU" sz="2800" b="1" dirty="0" smtClean="0">
                <a:latin typeface="Arial" pitchFamily="34" charset="0"/>
                <a:ea typeface="Times New Roman" pitchFamily="18" charset="0"/>
                <a:cs typeface="Arial" pitchFamily="34" charset="0"/>
              </a:rPr>
              <a:t>);</a:t>
            </a:r>
          </a:p>
          <a:p>
            <a:pPr marL="812800" indent="-363538" algn="just" eaLnBrk="0" fontAlgn="base" hangingPunct="0">
              <a:lnSpc>
                <a:spcPct val="85000"/>
              </a:lnSpc>
              <a:spcBef>
                <a:spcPct val="0"/>
              </a:spcBef>
              <a:spcAft>
                <a:spcPct val="0"/>
              </a:spcAft>
              <a:buClr>
                <a:srgbClr val="180DA3"/>
              </a:buClr>
              <a:buFont typeface="Wingdings" pitchFamily="2" charset="2"/>
              <a:buChar char="Ø"/>
            </a:pPr>
            <a:r>
              <a:rPr lang="ru-RU" sz="2800" b="1" dirty="0" smtClean="0">
                <a:latin typeface="Arial" pitchFamily="34" charset="0"/>
                <a:ea typeface="Times New Roman" pitchFamily="18" charset="0"/>
                <a:cs typeface="Arial" pitchFamily="34" charset="0"/>
              </a:rPr>
              <a:t>нерастворимые и малорастворимые вещества;</a:t>
            </a:r>
          </a:p>
          <a:p>
            <a:pPr marL="812800" indent="-363538" algn="just" eaLnBrk="0" fontAlgn="base" hangingPunct="0">
              <a:lnSpc>
                <a:spcPct val="85000"/>
              </a:lnSpc>
              <a:spcBef>
                <a:spcPct val="0"/>
              </a:spcBef>
              <a:spcAft>
                <a:spcPct val="0"/>
              </a:spcAft>
              <a:buClr>
                <a:srgbClr val="180DA3"/>
              </a:buClr>
              <a:buFont typeface="Wingdings" pitchFamily="2" charset="2"/>
              <a:buChar char="Ø"/>
            </a:pPr>
            <a:r>
              <a:rPr lang="ru-RU" sz="2800" b="1" dirty="0" smtClean="0">
                <a:latin typeface="Arial" pitchFamily="34" charset="0"/>
                <a:ea typeface="Times New Roman" pitchFamily="18" charset="0"/>
                <a:cs typeface="Arial" pitchFamily="34" charset="0"/>
              </a:rPr>
              <a:t>слабые и основания средней силы (</a:t>
            </a:r>
            <a:r>
              <a:rPr lang="ru-RU" sz="2800" b="1" dirty="0">
                <a:latin typeface="Arial" pitchFamily="34" charset="0"/>
                <a:ea typeface="Times New Roman" pitchFamily="18" charset="0"/>
                <a:cs typeface="Arial" pitchFamily="34" charset="0"/>
              </a:rPr>
              <a:t>нерастворимые и </a:t>
            </a:r>
            <a:r>
              <a:rPr lang="ru-RU" sz="2800" b="1" dirty="0" smtClean="0">
                <a:latin typeface="Arial" pitchFamily="34" charset="0"/>
                <a:ea typeface="Times New Roman" pitchFamily="18" charset="0"/>
                <a:cs typeface="Arial" pitchFamily="34" charset="0"/>
              </a:rPr>
              <a:t>малорастворимые);</a:t>
            </a:r>
          </a:p>
          <a:p>
            <a:pPr marL="812800" indent="-363538" algn="just" eaLnBrk="0" fontAlgn="base" hangingPunct="0">
              <a:lnSpc>
                <a:spcPct val="85000"/>
              </a:lnSpc>
              <a:spcBef>
                <a:spcPct val="0"/>
              </a:spcBef>
              <a:spcAft>
                <a:spcPct val="0"/>
              </a:spcAft>
              <a:buClr>
                <a:srgbClr val="180DA3"/>
              </a:buClr>
              <a:buFont typeface="Wingdings" pitchFamily="2" charset="2"/>
              <a:buChar char="Ø"/>
            </a:pPr>
            <a:r>
              <a:rPr lang="ru-RU" sz="2800" b="1" dirty="0">
                <a:latin typeface="Arial" pitchFamily="34" charset="0"/>
                <a:ea typeface="Times New Roman" pitchFamily="18" charset="0"/>
                <a:cs typeface="Arial" pitchFamily="34" charset="0"/>
              </a:rPr>
              <a:t>слабые и </a:t>
            </a:r>
            <a:r>
              <a:rPr lang="ru-RU" sz="2800" b="1" dirty="0" smtClean="0">
                <a:latin typeface="Arial" pitchFamily="34" charset="0"/>
                <a:ea typeface="Times New Roman" pitchFamily="18" charset="0"/>
                <a:cs typeface="Arial" pitchFamily="34" charset="0"/>
              </a:rPr>
              <a:t>кислоты </a:t>
            </a:r>
            <a:r>
              <a:rPr lang="ru-RU" sz="2800" b="1" dirty="0">
                <a:latin typeface="Arial" pitchFamily="34" charset="0"/>
                <a:ea typeface="Times New Roman" pitchFamily="18" charset="0"/>
                <a:cs typeface="Arial" pitchFamily="34" charset="0"/>
              </a:rPr>
              <a:t>средней силы </a:t>
            </a:r>
            <a:r>
              <a:rPr lang="ru-RU" sz="2800" b="1" dirty="0" smtClean="0">
                <a:latin typeface="Arial" pitchFamily="34" charset="0"/>
                <a:ea typeface="Times New Roman" pitchFamily="18" charset="0"/>
                <a:cs typeface="Arial" pitchFamily="34" charset="0"/>
              </a:rPr>
              <a:t>(выучить таблицу!!!).</a:t>
            </a:r>
            <a:endParaRPr lang="ru-RU" sz="2800" b="1" dirty="0">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21715071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Таблица 10"/>
          <p:cNvGraphicFramePr>
            <a:graphicFrameLocks noGrp="1"/>
          </p:cNvGraphicFramePr>
          <p:nvPr>
            <p:extLst>
              <p:ext uri="{D42A27DB-BD31-4B8C-83A1-F6EECF244321}">
                <p14:modId xmlns:p14="http://schemas.microsoft.com/office/powerpoint/2010/main" val="179479777"/>
              </p:ext>
            </p:extLst>
          </p:nvPr>
        </p:nvGraphicFramePr>
        <p:xfrm>
          <a:off x="0" y="580224"/>
          <a:ext cx="9001156" cy="5657088"/>
        </p:xfrm>
        <a:graphic>
          <a:graphicData uri="http://schemas.openxmlformats.org/drawingml/2006/table">
            <a:tbl>
              <a:tblPr>
                <a:tableStyleId>{35758FB7-9AC5-4552-8A53-C91805E547FA}</a:tableStyleId>
              </a:tblPr>
              <a:tblGrid>
                <a:gridCol w="1669569"/>
                <a:gridCol w="2859765"/>
                <a:gridCol w="1931173"/>
                <a:gridCol w="2540649"/>
              </a:tblGrid>
              <a:tr h="43694">
                <a:tc>
                  <a:txBody>
                    <a:bodyPr/>
                    <a:lstStyle/>
                    <a:p>
                      <a:pPr algn="ctr">
                        <a:lnSpc>
                          <a:spcPct val="80000"/>
                        </a:lnSpc>
                        <a:spcAft>
                          <a:spcPts val="0"/>
                        </a:spcAft>
                      </a:pPr>
                      <a:r>
                        <a:rPr lang="ru-RU" sz="2400" b="1" dirty="0" smtClean="0"/>
                        <a:t>Формула</a:t>
                      </a:r>
                    </a:p>
                    <a:p>
                      <a:pPr algn="ctr">
                        <a:lnSpc>
                          <a:spcPct val="80000"/>
                        </a:lnSpc>
                        <a:spcAft>
                          <a:spcPts val="0"/>
                        </a:spcAft>
                      </a:pPr>
                      <a:r>
                        <a:rPr lang="ru-RU" sz="2400" b="1" dirty="0" smtClean="0"/>
                        <a:t>и сила  </a:t>
                      </a:r>
                      <a:r>
                        <a:rPr lang="ru-RU" sz="2400" b="1" dirty="0"/>
                        <a:t>кислоты</a:t>
                      </a:r>
                      <a:endParaRPr lang="ru-RU" sz="24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80000"/>
                        </a:lnSpc>
                        <a:spcAft>
                          <a:spcPts val="0"/>
                        </a:spcAft>
                      </a:pPr>
                      <a:r>
                        <a:rPr lang="ru-RU" sz="2400" b="1" dirty="0"/>
                        <a:t>Название кислоты</a:t>
                      </a:r>
                      <a:endParaRPr lang="ru-RU" sz="24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80000"/>
                        </a:lnSpc>
                        <a:spcAft>
                          <a:spcPts val="0"/>
                        </a:spcAft>
                      </a:pPr>
                      <a:r>
                        <a:rPr lang="ru-RU" sz="2400" b="1" dirty="0"/>
                        <a:t>Формула кислотного остатка</a:t>
                      </a:r>
                      <a:endParaRPr lang="ru-RU" sz="24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80000"/>
                        </a:lnSpc>
                        <a:spcAft>
                          <a:spcPts val="0"/>
                        </a:spcAft>
                      </a:pPr>
                      <a:r>
                        <a:rPr lang="ru-RU" sz="2400" b="1" dirty="0"/>
                        <a:t>Название кислотного остатка</a:t>
                      </a:r>
                      <a:endParaRPr lang="ru-RU" sz="24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353391">
                <a:tc>
                  <a:txBody>
                    <a:bodyPr/>
                    <a:lstStyle/>
                    <a:p>
                      <a:pPr algn="ctr">
                        <a:lnSpc>
                          <a:spcPct val="80000"/>
                        </a:lnSpc>
                        <a:spcAft>
                          <a:spcPts val="0"/>
                        </a:spcAft>
                      </a:pPr>
                      <a:r>
                        <a:rPr lang="en-US" sz="2500" b="1" dirty="0" smtClean="0"/>
                        <a:t>HF</a:t>
                      </a:r>
                      <a:r>
                        <a:rPr lang="ru-RU" sz="2500" b="1" dirty="0" smtClean="0"/>
                        <a:t> </a:t>
                      </a:r>
                      <a:r>
                        <a:rPr lang="ru-RU" sz="2300" b="1" dirty="0" smtClean="0"/>
                        <a:t>средней силы</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300" b="1" dirty="0"/>
                        <a:t>Фторо</a:t>
                      </a:r>
                      <a:r>
                        <a:rPr lang="ru-RU" sz="2300" b="1" u="sng" dirty="0">
                          <a:solidFill>
                            <a:srgbClr val="7030A0"/>
                          </a:solidFill>
                          <a:effectLst>
                            <a:outerShdw blurRad="38100" dist="38100" dir="2700000" algn="tl">
                              <a:srgbClr val="000000">
                                <a:alpha val="43137"/>
                              </a:srgbClr>
                            </a:outerShdw>
                          </a:effectLst>
                        </a:rPr>
                        <a:t>водородная</a:t>
                      </a:r>
                      <a:r>
                        <a:rPr lang="ru-RU" sz="2300" b="1" dirty="0"/>
                        <a:t> </a:t>
                      </a:r>
                      <a:r>
                        <a:rPr lang="ru-RU" sz="2500" b="1" dirty="0"/>
                        <a:t> (плавиковая)</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en-US" sz="2500" b="1" dirty="0"/>
                        <a:t>F </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Фтор</a:t>
                      </a:r>
                      <a:r>
                        <a:rPr lang="ru-RU" sz="2500" b="1" u="sng" dirty="0">
                          <a:solidFill>
                            <a:srgbClr val="7030A0"/>
                          </a:solidFill>
                          <a:effectLst>
                            <a:outerShdw blurRad="38100" dist="38100" dir="2700000" algn="tl">
                              <a:srgbClr val="000000">
                                <a:alpha val="43137"/>
                              </a:srgbClr>
                            </a:outerShdw>
                          </a:effectLst>
                        </a:rPr>
                        <a:t>ид</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353391">
                <a:tc>
                  <a:txBody>
                    <a:bodyPr/>
                    <a:lstStyle/>
                    <a:p>
                      <a:pPr algn="ctr">
                        <a:lnSpc>
                          <a:spcPct val="80000"/>
                        </a:lnSpc>
                        <a:spcAft>
                          <a:spcPts val="0"/>
                        </a:spcAft>
                      </a:pPr>
                      <a:r>
                        <a:rPr lang="en-US" sz="2500" b="1" dirty="0" err="1" smtClean="0"/>
                        <a:t>HCl</a:t>
                      </a:r>
                      <a:r>
                        <a:rPr lang="ru-RU" sz="2500" b="1" dirty="0" smtClean="0"/>
                        <a:t> </a:t>
                      </a:r>
                      <a:r>
                        <a:rPr lang="ru-RU" sz="2300" b="1" dirty="0" smtClean="0"/>
                        <a:t>сильная</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300" b="1" dirty="0" err="1"/>
                        <a:t>Хлоро</a:t>
                      </a:r>
                      <a:r>
                        <a:rPr lang="ru-RU" sz="2300" b="1" u="sng" dirty="0" err="1">
                          <a:solidFill>
                            <a:srgbClr val="7030A0"/>
                          </a:solidFill>
                          <a:effectLst>
                            <a:outerShdw blurRad="38100" dist="38100" dir="2700000" algn="tl">
                              <a:srgbClr val="000000">
                                <a:alpha val="43137"/>
                              </a:srgbClr>
                            </a:outerShdw>
                          </a:effectLst>
                        </a:rPr>
                        <a:t>водородная</a:t>
                      </a:r>
                      <a:r>
                        <a:rPr lang="ru-RU" sz="2500" b="1" u="sng" dirty="0">
                          <a:solidFill>
                            <a:srgbClr val="7030A0"/>
                          </a:solidFill>
                          <a:effectLst>
                            <a:outerShdw blurRad="38100" dist="38100" dir="2700000" algn="tl">
                              <a:srgbClr val="000000">
                                <a:alpha val="43137"/>
                              </a:srgbClr>
                            </a:outerShdw>
                          </a:effectLst>
                        </a:rPr>
                        <a:t> </a:t>
                      </a:r>
                      <a:r>
                        <a:rPr lang="ru-RU" sz="2500" b="1" dirty="0"/>
                        <a:t>(соляная)</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en-US" sz="2500" b="1" dirty="0"/>
                        <a:t>C l</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Хлор</a:t>
                      </a:r>
                      <a:r>
                        <a:rPr lang="ru-RU" sz="2500" b="1" u="sng" dirty="0">
                          <a:solidFill>
                            <a:srgbClr val="7030A0"/>
                          </a:solidFill>
                          <a:effectLst>
                            <a:outerShdw blurRad="38100" dist="38100" dir="2700000" algn="tl">
                              <a:srgbClr val="000000">
                                <a:alpha val="43137"/>
                              </a:srgbClr>
                            </a:outerShdw>
                          </a:effectLst>
                        </a:rPr>
                        <a:t>ид</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a:txBody>
                    <a:bodyPr/>
                    <a:lstStyle/>
                    <a:p>
                      <a:pPr algn="ctr">
                        <a:lnSpc>
                          <a:spcPct val="80000"/>
                        </a:lnSpc>
                        <a:spcAft>
                          <a:spcPts val="0"/>
                        </a:spcAft>
                      </a:pPr>
                      <a:r>
                        <a:rPr lang="en-US" sz="2500" b="1" dirty="0" err="1" smtClean="0"/>
                        <a:t>HBr</a:t>
                      </a:r>
                      <a:r>
                        <a:rPr lang="ru-RU" sz="2500" b="1" dirty="0" smtClean="0"/>
                        <a:t> </a:t>
                      </a:r>
                      <a:r>
                        <a:rPr lang="ru-RU" sz="2300" b="1" dirty="0" smtClean="0"/>
                        <a:t>сильная</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300" b="1" dirty="0" err="1"/>
                        <a:t>Бромо</a:t>
                      </a:r>
                      <a:r>
                        <a:rPr lang="ru-RU" sz="2300" b="1" u="sng" dirty="0" err="1">
                          <a:solidFill>
                            <a:srgbClr val="7030A0"/>
                          </a:solidFill>
                          <a:effectLst>
                            <a:outerShdw blurRad="38100" dist="38100" dir="2700000" algn="tl">
                              <a:srgbClr val="000000">
                                <a:alpha val="43137"/>
                              </a:srgbClr>
                            </a:outerShdw>
                          </a:effectLst>
                        </a:rPr>
                        <a:t>водородная</a:t>
                      </a:r>
                      <a:endParaRPr lang="ru-RU" sz="23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en-US" sz="2500" b="1" dirty="0"/>
                        <a:t>Br </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Бром</a:t>
                      </a:r>
                      <a:r>
                        <a:rPr lang="ru-RU" sz="2500" b="1" u="sng" dirty="0">
                          <a:solidFill>
                            <a:srgbClr val="7030A0"/>
                          </a:solidFill>
                          <a:effectLst>
                            <a:outerShdw blurRad="38100" dist="38100" dir="2700000" algn="tl">
                              <a:srgbClr val="000000">
                                <a:alpha val="43137"/>
                              </a:srgbClr>
                            </a:outerShdw>
                          </a:effectLst>
                        </a:rPr>
                        <a:t>ид</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a:txBody>
                    <a:bodyPr/>
                    <a:lstStyle/>
                    <a:p>
                      <a:pPr algn="ctr">
                        <a:lnSpc>
                          <a:spcPct val="80000"/>
                        </a:lnSpc>
                        <a:spcAft>
                          <a:spcPts val="0"/>
                        </a:spcAft>
                      </a:pPr>
                      <a:r>
                        <a:rPr lang="en-US" sz="2500" b="1" dirty="0" smtClean="0"/>
                        <a:t>HI</a:t>
                      </a:r>
                      <a:r>
                        <a:rPr lang="ru-RU" sz="2500" b="1" dirty="0" smtClean="0"/>
                        <a:t> </a:t>
                      </a:r>
                      <a:r>
                        <a:rPr lang="ru-RU" sz="2300" b="1" dirty="0" smtClean="0"/>
                        <a:t>сильная</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300" b="1" dirty="0" err="1"/>
                        <a:t>Иодо</a:t>
                      </a:r>
                      <a:r>
                        <a:rPr lang="ru-RU" sz="2300" b="1" u="sng" dirty="0" err="1">
                          <a:solidFill>
                            <a:srgbClr val="7030A0"/>
                          </a:solidFill>
                          <a:effectLst>
                            <a:outerShdw blurRad="38100" dist="38100" dir="2700000" algn="tl">
                              <a:srgbClr val="000000">
                                <a:alpha val="43137"/>
                              </a:srgbClr>
                            </a:outerShdw>
                          </a:effectLst>
                        </a:rPr>
                        <a:t>водородная</a:t>
                      </a:r>
                      <a:endParaRPr lang="ru-RU" sz="23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en-US" sz="2500" b="1" dirty="0"/>
                        <a:t>I </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Иод</a:t>
                      </a:r>
                      <a:r>
                        <a:rPr lang="ru-RU" sz="2500" b="1" u="sng" dirty="0">
                          <a:solidFill>
                            <a:srgbClr val="7030A0"/>
                          </a:solidFill>
                          <a:effectLst>
                            <a:outerShdw blurRad="38100" dist="38100" dir="2700000" algn="tl">
                              <a:srgbClr val="000000">
                                <a:alpha val="43137"/>
                              </a:srgbClr>
                            </a:outerShdw>
                          </a:effectLst>
                        </a:rPr>
                        <a:t>ид</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rowSpan="2">
                  <a:txBody>
                    <a:bodyPr/>
                    <a:lstStyle/>
                    <a:p>
                      <a:pPr algn="ctr">
                        <a:lnSpc>
                          <a:spcPct val="80000"/>
                        </a:lnSpc>
                        <a:spcAft>
                          <a:spcPts val="0"/>
                        </a:spcAft>
                      </a:pPr>
                      <a:r>
                        <a:rPr lang="ru-RU" sz="2500" b="1" dirty="0"/>
                        <a:t>Н</a:t>
                      </a:r>
                      <a:r>
                        <a:rPr lang="ru-RU" sz="2500" b="1" baseline="-25000" dirty="0"/>
                        <a:t>2</a:t>
                      </a:r>
                      <a:r>
                        <a:rPr lang="en-US" sz="2500" b="1" dirty="0" smtClean="0"/>
                        <a:t>S</a:t>
                      </a:r>
                      <a:r>
                        <a:rPr lang="ru-RU" sz="2500" b="1" dirty="0" smtClean="0"/>
                        <a:t> </a:t>
                      </a:r>
                      <a:r>
                        <a:rPr lang="ru-RU" sz="2300" b="1" dirty="0" smtClean="0"/>
                        <a:t>слабая</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rowSpan="2">
                  <a:txBody>
                    <a:bodyPr/>
                    <a:lstStyle/>
                    <a:p>
                      <a:pPr algn="ctr">
                        <a:lnSpc>
                          <a:spcPct val="90000"/>
                        </a:lnSpc>
                        <a:spcAft>
                          <a:spcPts val="0"/>
                        </a:spcAft>
                      </a:pPr>
                      <a:r>
                        <a:rPr lang="ru-RU" sz="2500" b="1" dirty="0"/>
                        <a:t>Серо</a:t>
                      </a:r>
                      <a:r>
                        <a:rPr lang="ru-RU" sz="2500" b="1" u="sng" dirty="0">
                          <a:solidFill>
                            <a:srgbClr val="7030A0"/>
                          </a:solidFill>
                          <a:effectLst>
                            <a:outerShdw blurRad="38100" dist="38100" dir="2700000" algn="tl">
                              <a:srgbClr val="000000">
                                <a:alpha val="43137"/>
                              </a:srgbClr>
                            </a:outerShdw>
                          </a:effectLst>
                        </a:rPr>
                        <a:t>водородная</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en-US" sz="2500" b="1" dirty="0">
                          <a:solidFill>
                            <a:srgbClr val="180DA3"/>
                          </a:solidFill>
                          <a:effectLst>
                            <a:outerShdw blurRad="38100" dist="38100" dir="2700000" algn="tl">
                              <a:srgbClr val="000000">
                                <a:alpha val="43137"/>
                              </a:srgbClr>
                            </a:outerShdw>
                          </a:effectLst>
                        </a:rPr>
                        <a:t>H</a:t>
                      </a:r>
                      <a:r>
                        <a:rPr lang="en-US" sz="2500" b="1" dirty="0"/>
                        <a:t>S </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solidFill>
                            <a:srgbClr val="180DA3"/>
                          </a:solidFill>
                          <a:effectLst>
                            <a:outerShdw blurRad="38100" dist="38100" dir="2700000" algn="tl">
                              <a:srgbClr val="000000">
                                <a:alpha val="43137"/>
                              </a:srgbClr>
                            </a:outerShdw>
                          </a:effectLst>
                        </a:rPr>
                        <a:t>Гидро</a:t>
                      </a:r>
                      <a:r>
                        <a:rPr lang="ru-RU" sz="2500" b="1" dirty="0"/>
                        <a:t>сульф</a:t>
                      </a:r>
                      <a:r>
                        <a:rPr lang="ru-RU" sz="2500" b="1" u="sng" dirty="0">
                          <a:solidFill>
                            <a:srgbClr val="7030A0"/>
                          </a:solidFill>
                          <a:effectLst>
                            <a:outerShdw blurRad="38100" dist="38100" dir="2700000" algn="tl">
                              <a:srgbClr val="000000">
                                <a:alpha val="43137"/>
                              </a:srgbClr>
                            </a:outerShdw>
                          </a:effectLst>
                        </a:rPr>
                        <a:t>ид </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en-US" sz="2500" b="1" dirty="0"/>
                        <a:t>S </a:t>
                      </a:r>
                      <a:r>
                        <a:rPr lang="en-US" sz="2500" b="1" baseline="30000" dirty="0"/>
                        <a:t>2</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Сульф</a:t>
                      </a:r>
                      <a:r>
                        <a:rPr lang="ru-RU" sz="2500" b="1" u="sng" dirty="0">
                          <a:solidFill>
                            <a:srgbClr val="7030A0"/>
                          </a:solidFill>
                          <a:effectLst>
                            <a:outerShdw blurRad="38100" dist="38100" dir="2700000" algn="tl">
                              <a:srgbClr val="000000">
                                <a:alpha val="43137"/>
                              </a:srgbClr>
                            </a:outerShdw>
                          </a:effectLst>
                        </a:rPr>
                        <a:t>ид</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rowSpan="2">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500" b="1" dirty="0"/>
                        <a:t>Н</a:t>
                      </a:r>
                      <a:r>
                        <a:rPr lang="ru-RU" sz="2500" b="1" baseline="-25000" dirty="0"/>
                        <a:t>2</a:t>
                      </a:r>
                      <a:r>
                        <a:rPr lang="en-US" sz="2500" b="1" dirty="0"/>
                        <a:t>SO</a:t>
                      </a:r>
                      <a:r>
                        <a:rPr lang="ru-RU" sz="2500" b="1" baseline="-25000" dirty="0" smtClean="0"/>
                        <a:t>3  </a:t>
                      </a:r>
                      <a:r>
                        <a:rPr lang="ru-RU" sz="2300" b="1" dirty="0" smtClean="0"/>
                        <a:t>слабая</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rowSpan="2">
                  <a:txBody>
                    <a:bodyPr/>
                    <a:lstStyle/>
                    <a:p>
                      <a:pPr algn="ctr">
                        <a:lnSpc>
                          <a:spcPct val="90000"/>
                        </a:lnSpc>
                        <a:spcAft>
                          <a:spcPts val="0"/>
                        </a:spcAft>
                      </a:pPr>
                      <a:r>
                        <a:rPr lang="ru-RU" sz="2500" b="1" dirty="0"/>
                        <a:t>Серн</a:t>
                      </a:r>
                      <a:r>
                        <a:rPr lang="ru-RU" sz="2500" b="1" u="sng" dirty="0">
                          <a:solidFill>
                            <a:srgbClr val="C00000"/>
                          </a:solidFill>
                          <a:effectLst>
                            <a:outerShdw blurRad="38100" dist="38100" dir="2700000" algn="tl">
                              <a:srgbClr val="000000">
                                <a:alpha val="43137"/>
                              </a:srgbClr>
                            </a:outerShdw>
                          </a:effectLst>
                        </a:rPr>
                        <a:t>истая</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indent="-25400" algn="ctr">
                        <a:lnSpc>
                          <a:spcPct val="90000"/>
                        </a:lnSpc>
                        <a:spcAft>
                          <a:spcPts val="0"/>
                        </a:spcAft>
                      </a:pPr>
                      <a:r>
                        <a:rPr lang="ru-RU" sz="2500" b="1" dirty="0">
                          <a:solidFill>
                            <a:srgbClr val="180DA3"/>
                          </a:solidFill>
                          <a:effectLst>
                            <a:outerShdw blurRad="38100" dist="38100" dir="2700000" algn="tl">
                              <a:srgbClr val="000000">
                                <a:alpha val="43137"/>
                              </a:srgbClr>
                            </a:outerShdw>
                          </a:effectLst>
                        </a:rPr>
                        <a:t>Н</a:t>
                      </a:r>
                      <a:r>
                        <a:rPr lang="en-US" sz="2500" b="1" dirty="0"/>
                        <a:t>SO</a:t>
                      </a:r>
                      <a:r>
                        <a:rPr lang="en-US" sz="2500" b="1" baseline="-25000" dirty="0"/>
                        <a:t>3</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solidFill>
                            <a:srgbClr val="180DA3"/>
                          </a:solidFill>
                          <a:effectLst>
                            <a:outerShdw blurRad="38100" dist="38100" dir="2700000" algn="tl">
                              <a:srgbClr val="000000">
                                <a:alpha val="43137"/>
                              </a:srgbClr>
                            </a:outerShdw>
                          </a:effectLst>
                        </a:rPr>
                        <a:t>Гидро</a:t>
                      </a:r>
                      <a:r>
                        <a:rPr lang="ru-RU" sz="2500" b="1" dirty="0"/>
                        <a:t>сульф</a:t>
                      </a:r>
                      <a:r>
                        <a:rPr lang="ru-RU" sz="2500" b="1" u="sng" dirty="0">
                          <a:solidFill>
                            <a:srgbClr val="C00000"/>
                          </a:solidFill>
                          <a:effectLst>
                            <a:outerShdw blurRad="38100" dist="38100" dir="2700000" algn="tl">
                              <a:srgbClr val="000000">
                                <a:alpha val="43137"/>
                              </a:srgbClr>
                            </a:outerShdw>
                          </a:effectLst>
                        </a:rPr>
                        <a:t>ит</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en-US" sz="2500" b="1" dirty="0"/>
                        <a:t>SO</a:t>
                      </a:r>
                      <a:r>
                        <a:rPr lang="en-US" sz="2500" b="1" baseline="-25000" dirty="0"/>
                        <a:t>3</a:t>
                      </a:r>
                      <a:r>
                        <a:rPr lang="ru-RU" sz="2500" b="1" baseline="30000" dirty="0"/>
                        <a:t>2–</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Сульф</a:t>
                      </a:r>
                      <a:r>
                        <a:rPr lang="ru-RU" sz="2500" b="1" u="sng" dirty="0">
                          <a:solidFill>
                            <a:srgbClr val="C00000"/>
                          </a:solidFill>
                          <a:effectLst>
                            <a:outerShdw blurRad="38100" dist="38100" dir="2700000" algn="tl">
                              <a:srgbClr val="000000">
                                <a:alpha val="43137"/>
                              </a:srgbClr>
                            </a:outerShdw>
                          </a:effectLst>
                        </a:rPr>
                        <a:t>ит</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rowSpan="2">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500" b="1" dirty="0" smtClean="0"/>
                        <a:t>Н</a:t>
                      </a:r>
                      <a:r>
                        <a:rPr lang="ru-RU" sz="2500" b="1" baseline="-25000" dirty="0" smtClean="0"/>
                        <a:t>2</a:t>
                      </a:r>
                      <a:r>
                        <a:rPr lang="en-US" sz="2500" b="1" dirty="0" smtClean="0"/>
                        <a:t>SO</a:t>
                      </a:r>
                      <a:r>
                        <a:rPr lang="ru-RU" sz="2500" b="1" baseline="-25000" dirty="0" smtClean="0"/>
                        <a:t>4 </a:t>
                      </a:r>
                      <a:r>
                        <a:rPr lang="ru-RU" sz="2300" b="1" dirty="0" smtClean="0"/>
                        <a:t>сильная</a:t>
                      </a:r>
                      <a:endParaRPr lang="ru-RU" sz="23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rowSpan="2">
                  <a:txBody>
                    <a:bodyPr/>
                    <a:lstStyle/>
                    <a:p>
                      <a:pPr algn="ctr">
                        <a:lnSpc>
                          <a:spcPct val="90000"/>
                        </a:lnSpc>
                        <a:spcAft>
                          <a:spcPts val="0"/>
                        </a:spcAft>
                      </a:pPr>
                      <a:r>
                        <a:rPr lang="ru-RU" sz="2500" b="1" dirty="0"/>
                        <a:t>Серн</a:t>
                      </a:r>
                      <a:r>
                        <a:rPr lang="ru-RU" sz="2500" b="1" u="sng" dirty="0">
                          <a:solidFill>
                            <a:srgbClr val="FF0000"/>
                          </a:solidFill>
                          <a:effectLst>
                            <a:outerShdw blurRad="38100" dist="38100" dir="2700000" algn="tl">
                              <a:srgbClr val="000000">
                                <a:alpha val="43137"/>
                              </a:srgbClr>
                            </a:outerShdw>
                          </a:effectLst>
                        </a:rPr>
                        <a:t>ая</a:t>
                      </a:r>
                      <a:endParaRPr lang="ru-RU" sz="25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indent="-25400" algn="ctr">
                        <a:lnSpc>
                          <a:spcPct val="90000"/>
                        </a:lnSpc>
                        <a:spcAft>
                          <a:spcPts val="0"/>
                        </a:spcAft>
                      </a:pPr>
                      <a:r>
                        <a:rPr lang="ru-RU" sz="2500" b="1" dirty="0">
                          <a:solidFill>
                            <a:srgbClr val="180DA3"/>
                          </a:solidFill>
                          <a:effectLst>
                            <a:outerShdw blurRad="38100" dist="38100" dir="2700000" algn="tl">
                              <a:srgbClr val="000000">
                                <a:alpha val="43137"/>
                              </a:srgbClr>
                            </a:outerShdw>
                          </a:effectLst>
                        </a:rPr>
                        <a:t>Н</a:t>
                      </a:r>
                      <a:r>
                        <a:rPr lang="en-US" sz="2500" b="1" dirty="0"/>
                        <a:t>SO</a:t>
                      </a:r>
                      <a:r>
                        <a:rPr lang="en-US" sz="2500" b="1" baseline="-25000" dirty="0"/>
                        <a:t>4</a:t>
                      </a:r>
                      <a:r>
                        <a:rPr lang="ru-RU" sz="2500" b="1" baseline="30000" dirty="0"/>
                        <a:t>–</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solidFill>
                            <a:srgbClr val="180DA3"/>
                          </a:solidFill>
                          <a:effectLst>
                            <a:outerShdw blurRad="38100" dist="38100" dir="2700000" algn="tl">
                              <a:srgbClr val="000000">
                                <a:alpha val="43137"/>
                              </a:srgbClr>
                            </a:outerShdw>
                          </a:effectLst>
                        </a:rPr>
                        <a:t>Гидро</a:t>
                      </a:r>
                      <a:r>
                        <a:rPr lang="ru-RU" sz="2500" b="1" dirty="0"/>
                        <a:t>сульф</a:t>
                      </a:r>
                      <a:r>
                        <a:rPr lang="ru-RU" sz="2500" b="1" u="sng" dirty="0">
                          <a:solidFill>
                            <a:srgbClr val="FF0000"/>
                          </a:solidFill>
                          <a:effectLst>
                            <a:outerShdw blurRad="38100" dist="38100" dir="2700000" algn="tl">
                              <a:srgbClr val="000000">
                                <a:alpha val="43137"/>
                              </a:srgbClr>
                            </a:outerShdw>
                          </a:effectLst>
                        </a:rPr>
                        <a:t>ат</a:t>
                      </a:r>
                      <a:endParaRPr lang="ru-RU" sz="25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r h="176696">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en-US" sz="2500" b="1" dirty="0"/>
                        <a:t>SO</a:t>
                      </a:r>
                      <a:r>
                        <a:rPr lang="en-US" sz="2500" b="1" baseline="-25000" dirty="0"/>
                        <a:t>4</a:t>
                      </a:r>
                      <a:r>
                        <a:rPr lang="ru-RU" sz="2500" b="1" baseline="30000" dirty="0"/>
                        <a:t>2–</a:t>
                      </a:r>
                      <a:endParaRPr lang="ru-RU" sz="2500" b="1" dirty="0">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c>
                  <a:txBody>
                    <a:bodyPr/>
                    <a:lstStyle/>
                    <a:p>
                      <a:pPr algn="ctr">
                        <a:lnSpc>
                          <a:spcPct val="90000"/>
                        </a:lnSpc>
                        <a:spcAft>
                          <a:spcPts val="0"/>
                        </a:spcAft>
                      </a:pPr>
                      <a:r>
                        <a:rPr lang="ru-RU" sz="2500" b="1" dirty="0"/>
                        <a:t>Сульф</a:t>
                      </a:r>
                      <a:r>
                        <a:rPr lang="ru-RU" sz="2500" b="1" u="sng" dirty="0">
                          <a:solidFill>
                            <a:srgbClr val="FF0000"/>
                          </a:solidFill>
                          <a:effectLst>
                            <a:outerShdw blurRad="38100" dist="38100" dir="2700000" algn="tl">
                              <a:srgbClr val="000000">
                                <a:alpha val="43137"/>
                              </a:srgbClr>
                            </a:outerShdw>
                          </a:effectLst>
                        </a:rPr>
                        <a:t>ат</a:t>
                      </a:r>
                      <a:endParaRPr lang="ru-RU" sz="25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cell3D prstMaterial="dkEdge">
                      <a:bevel prst="artDeco"/>
                      <a:lightRig rig="flood" dir="t"/>
                    </a:cell3D>
                    <a:solidFill>
                      <a:schemeClr val="bg1">
                        <a:lumMod val="95000"/>
                      </a:schemeClr>
                    </a:solidFill>
                  </a:tcPr>
                </a:tc>
              </a:tr>
            </a:tbl>
          </a:graphicData>
        </a:graphic>
      </p:graphicFrame>
      <p:sp>
        <p:nvSpPr>
          <p:cNvPr id="7" name="Прямоугольник 6"/>
          <p:cNvSpPr/>
          <p:nvPr/>
        </p:nvSpPr>
        <p:spPr>
          <a:xfrm>
            <a:off x="214282" y="58552"/>
            <a:ext cx="8786874" cy="412421"/>
          </a:xfrm>
          <a:prstGeom prst="rect">
            <a:avLst/>
          </a:prstGeom>
        </p:spPr>
        <p:txBody>
          <a:bodyPr wrap="square">
            <a:spAutoFit/>
          </a:bodyPr>
          <a:lstStyle/>
          <a:p>
            <a:pPr algn="ctr">
              <a:lnSpc>
                <a:spcPct val="80000"/>
              </a:lnSpc>
            </a:pPr>
            <a:r>
              <a:rPr lang="ru-RU" sz="26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endParaRPr lang="ru-RU" sz="26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343330831"/>
      </p:ext>
    </p:extLst>
  </p:cSld>
  <p:clrMapOvr>
    <a:masterClrMapping/>
  </p:clrMapOvr>
  <p:transition>
    <p:wheel spokes="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58552"/>
            <a:ext cx="8786874" cy="830997"/>
          </a:xfrm>
          <a:prstGeom prst="rect">
            <a:avLst/>
          </a:prstGeom>
        </p:spPr>
        <p:txBody>
          <a:bodyPr wrap="square">
            <a:spAutoFit/>
          </a:bodyPr>
          <a:lstStyle/>
          <a:p>
            <a:pPr algn="ctr">
              <a:lnSpc>
                <a:spcPct val="80000"/>
              </a:lnSpc>
            </a:pPr>
            <a:r>
              <a:rPr lang="ru-RU" sz="30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endParaRPr lang="ru-RU" sz="30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064850943"/>
              </p:ext>
            </p:extLst>
          </p:nvPr>
        </p:nvGraphicFramePr>
        <p:xfrm>
          <a:off x="142844" y="984466"/>
          <a:ext cx="8858312" cy="5180838"/>
        </p:xfrm>
        <a:graphic>
          <a:graphicData uri="http://schemas.openxmlformats.org/drawingml/2006/table">
            <a:tbl>
              <a:tblPr>
                <a:tableStyleId>{35758FB7-9AC5-4552-8A53-C91805E547FA}</a:tableStyleId>
              </a:tblPr>
              <a:tblGrid>
                <a:gridCol w="1785950"/>
                <a:gridCol w="2671506"/>
                <a:gridCol w="1829088"/>
                <a:gridCol w="2571768"/>
              </a:tblGrid>
              <a:tr h="43694">
                <a:tc>
                  <a:txBody>
                    <a:bodyPr/>
                    <a:lstStyle/>
                    <a:p>
                      <a:pPr algn="ctr">
                        <a:lnSpc>
                          <a:spcPct val="80000"/>
                        </a:lnSpc>
                        <a:spcAft>
                          <a:spcPts val="0"/>
                        </a:spcAft>
                      </a:pPr>
                      <a:r>
                        <a:rPr lang="ru-RU" sz="2400" b="1" dirty="0"/>
                        <a:t>Формула </a:t>
                      </a:r>
                      <a:r>
                        <a:rPr lang="ru-RU" sz="2400" b="1" dirty="0" smtClean="0"/>
                        <a:t>и сила кислоты</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80000"/>
                        </a:lnSpc>
                        <a:spcAft>
                          <a:spcPts val="0"/>
                        </a:spcAft>
                      </a:pPr>
                      <a:r>
                        <a:rPr lang="ru-RU" sz="2400" b="1" dirty="0"/>
                        <a:t>Название кислоты</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80000"/>
                        </a:lnSpc>
                        <a:spcAft>
                          <a:spcPts val="0"/>
                        </a:spcAft>
                      </a:pPr>
                      <a:r>
                        <a:rPr lang="ru-RU" sz="2400" b="1" dirty="0"/>
                        <a:t>Формула кислотного остатка</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80000"/>
                        </a:lnSpc>
                        <a:spcAft>
                          <a:spcPts val="0"/>
                        </a:spcAft>
                      </a:pPr>
                      <a:r>
                        <a:rPr lang="ru-RU" sz="2400" b="1" dirty="0"/>
                        <a:t>Название кислотного остатка</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a:txBody>
                    <a:bodyPr/>
                    <a:lstStyle/>
                    <a:p>
                      <a:pPr indent="-25400" algn="ctr">
                        <a:lnSpc>
                          <a:spcPct val="85000"/>
                        </a:lnSpc>
                        <a:spcAft>
                          <a:spcPts val="0"/>
                        </a:spcAft>
                      </a:pPr>
                      <a:r>
                        <a:rPr lang="ru-RU" sz="2600" b="1" dirty="0"/>
                        <a:t>Н</a:t>
                      </a:r>
                      <a:r>
                        <a:rPr lang="en-US" sz="2600" b="1" dirty="0"/>
                        <a:t>NO</a:t>
                      </a:r>
                      <a:r>
                        <a:rPr lang="ru-RU" sz="2600" b="1" baseline="-25000" dirty="0" smtClean="0"/>
                        <a:t>2 </a:t>
                      </a:r>
                      <a:r>
                        <a:rPr lang="ru-RU" sz="2400" b="1" dirty="0" smtClean="0"/>
                        <a:t>слабая</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ru-RU" sz="2600" b="1" dirty="0"/>
                        <a:t>Азот</a:t>
                      </a:r>
                      <a:r>
                        <a:rPr lang="ru-RU" sz="2600" b="1" u="sng" dirty="0">
                          <a:solidFill>
                            <a:srgbClr val="C00000"/>
                          </a:solidFill>
                          <a:effectLst>
                            <a:outerShdw blurRad="38100" dist="38100" dir="2700000" algn="tl">
                              <a:srgbClr val="000000">
                                <a:alpha val="43137"/>
                              </a:srgbClr>
                            </a:outerShdw>
                          </a:effectLst>
                        </a:rPr>
                        <a:t>истая</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en-US" sz="2600" b="1" dirty="0"/>
                        <a:t>NO</a:t>
                      </a:r>
                      <a:r>
                        <a:rPr lang="ru-RU" sz="2600" b="1" baseline="-25000" dirty="0"/>
                        <a:t>2</a:t>
                      </a:r>
                      <a:r>
                        <a:rPr lang="ru-RU" sz="2600" b="1" baseline="30000"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ru-RU" sz="2600" b="1" dirty="0"/>
                        <a:t>Нитр</a:t>
                      </a:r>
                      <a:r>
                        <a:rPr lang="ru-RU" sz="2600" b="1" u="sng" dirty="0">
                          <a:solidFill>
                            <a:srgbClr val="C00000"/>
                          </a:solidFill>
                          <a:effectLst>
                            <a:outerShdw blurRad="38100" dist="38100" dir="2700000" algn="tl">
                              <a:srgbClr val="000000">
                                <a:alpha val="43137"/>
                              </a:srgbClr>
                            </a:outerShdw>
                          </a:effectLst>
                        </a:rPr>
                        <a:t>ит</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a:txBody>
                    <a:bodyPr/>
                    <a:lstStyle/>
                    <a:p>
                      <a:pPr indent="-25400" algn="ctr">
                        <a:lnSpc>
                          <a:spcPct val="85000"/>
                        </a:lnSpc>
                        <a:spcAft>
                          <a:spcPts val="0"/>
                        </a:spcAft>
                      </a:pPr>
                      <a:r>
                        <a:rPr lang="ru-RU" sz="2600" b="1" dirty="0"/>
                        <a:t>Н</a:t>
                      </a:r>
                      <a:r>
                        <a:rPr lang="en-US" sz="2600" b="1" dirty="0"/>
                        <a:t>NO</a:t>
                      </a:r>
                      <a:r>
                        <a:rPr lang="ru-RU" sz="2600" b="1" baseline="-25000" dirty="0" smtClean="0"/>
                        <a:t>3 </a:t>
                      </a:r>
                      <a:r>
                        <a:rPr lang="ru-RU" sz="2400" b="1" dirty="0" smtClean="0"/>
                        <a:t>сильная</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ru-RU" sz="2600" b="1" dirty="0"/>
                        <a:t>Азотн</a:t>
                      </a:r>
                      <a:r>
                        <a:rPr lang="ru-RU" sz="2600" b="1" u="sng" dirty="0">
                          <a:solidFill>
                            <a:srgbClr val="FF0000"/>
                          </a:solidFill>
                          <a:effectLst>
                            <a:outerShdw blurRad="38100" dist="38100" dir="2700000" algn="tl">
                              <a:srgbClr val="000000">
                                <a:alpha val="43137"/>
                              </a:srgbClr>
                            </a:outerShdw>
                          </a:effectLst>
                        </a:rPr>
                        <a:t>ая</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en-US" sz="2600" b="1" dirty="0"/>
                        <a:t>NO</a:t>
                      </a:r>
                      <a:r>
                        <a:rPr lang="ru-RU" sz="2600" b="1" baseline="-25000" dirty="0"/>
                        <a:t>3</a:t>
                      </a:r>
                      <a:r>
                        <a:rPr lang="ru-RU" sz="2600" b="1" baseline="30000"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ru-RU" sz="2600" b="1" dirty="0"/>
                        <a:t>Нитр</a:t>
                      </a:r>
                      <a:r>
                        <a:rPr lang="ru-RU" sz="2600" b="1" u="sng" dirty="0">
                          <a:solidFill>
                            <a:srgbClr val="FF0000"/>
                          </a:solidFill>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rowSpan="3">
                  <a:txBody>
                    <a:bodyPr/>
                    <a:lstStyle/>
                    <a:p>
                      <a:pPr algn="ctr">
                        <a:lnSpc>
                          <a:spcPct val="85000"/>
                        </a:lnSpc>
                        <a:spcAft>
                          <a:spcPts val="0"/>
                        </a:spcAft>
                      </a:pPr>
                      <a:r>
                        <a:rPr lang="ru-RU" sz="2600" b="1" dirty="0"/>
                        <a:t>Н</a:t>
                      </a:r>
                      <a:r>
                        <a:rPr lang="ru-RU" sz="2600" b="1" baseline="-25000" dirty="0"/>
                        <a:t>3</a:t>
                      </a:r>
                      <a:r>
                        <a:rPr lang="en-US" sz="2600" b="1" dirty="0"/>
                        <a:t>PO</a:t>
                      </a:r>
                      <a:r>
                        <a:rPr lang="ru-RU" sz="2600" b="1" baseline="-25000" dirty="0" smtClean="0"/>
                        <a:t>4 </a:t>
                      </a:r>
                      <a:r>
                        <a:rPr lang="ru-RU" sz="2400" b="1" dirty="0" smtClean="0"/>
                        <a:t>средней силы</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rowSpan="3">
                  <a:txBody>
                    <a:bodyPr/>
                    <a:lstStyle/>
                    <a:p>
                      <a:pPr algn="ctr">
                        <a:lnSpc>
                          <a:spcPct val="100000"/>
                        </a:lnSpc>
                        <a:spcAft>
                          <a:spcPts val="0"/>
                        </a:spcAft>
                      </a:pPr>
                      <a:r>
                        <a:rPr lang="ru-RU" sz="2400" b="1" u="sng" dirty="0"/>
                        <a:t>Орто</a:t>
                      </a:r>
                      <a:r>
                        <a:rPr lang="ru-RU" sz="2400" b="1" dirty="0"/>
                        <a:t>фосфорн</a:t>
                      </a:r>
                      <a:r>
                        <a:rPr lang="ru-RU" sz="2400" b="1" u="sng" dirty="0">
                          <a:solidFill>
                            <a:srgbClr val="FF0000"/>
                          </a:solidFill>
                          <a:effectLst>
                            <a:outerShdw blurRad="38100" dist="38100" dir="2700000" algn="tl">
                              <a:srgbClr val="000000">
                                <a:alpha val="43137"/>
                              </a:srgbClr>
                            </a:outerShdw>
                          </a:effectLst>
                        </a:rPr>
                        <a:t>ая</a:t>
                      </a:r>
                      <a:r>
                        <a:rPr lang="ru-RU" sz="2400" b="1" u="sng" dirty="0"/>
                        <a:t> </a:t>
                      </a:r>
                      <a:r>
                        <a:rPr lang="ru-RU" sz="2600" b="1" dirty="0"/>
                        <a:t>(фосфорн</a:t>
                      </a:r>
                      <a:r>
                        <a:rPr lang="ru-RU" sz="2600" b="1" u="sng" dirty="0">
                          <a:solidFill>
                            <a:srgbClr val="FF0000"/>
                          </a:solidFill>
                          <a:effectLst>
                            <a:outerShdw blurRad="38100" dist="38100" dir="2700000" algn="tl">
                              <a:srgbClr val="000000">
                                <a:alpha val="43137"/>
                              </a:srgbClr>
                            </a:outerShdw>
                          </a:effectLst>
                        </a:rPr>
                        <a:t>ая</a:t>
                      </a:r>
                      <a:r>
                        <a:rPr lang="ru-RU" sz="2600" b="1"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ru-RU" sz="2600" b="1" dirty="0">
                          <a:solidFill>
                            <a:srgbClr val="0000FF"/>
                          </a:solidFill>
                          <a:effectLst>
                            <a:outerShdw blurRad="38100" dist="38100" dir="2700000" algn="tl">
                              <a:srgbClr val="000000">
                                <a:alpha val="43137"/>
                              </a:srgbClr>
                            </a:outerShdw>
                          </a:effectLst>
                        </a:rPr>
                        <a:t>Н</a:t>
                      </a:r>
                      <a:r>
                        <a:rPr lang="en-US" sz="2600" b="1" u="sng" baseline="-25000" dirty="0">
                          <a:solidFill>
                            <a:srgbClr val="336600"/>
                          </a:solidFill>
                          <a:effectLst>
                            <a:outerShdw blurRad="38100" dist="38100" dir="2700000" algn="tl">
                              <a:srgbClr val="000000">
                                <a:alpha val="43137"/>
                              </a:srgbClr>
                            </a:outerShdw>
                          </a:effectLst>
                        </a:rPr>
                        <a:t>2</a:t>
                      </a:r>
                      <a:r>
                        <a:rPr lang="en-US" sz="2600" b="1" dirty="0"/>
                        <a:t>PO</a:t>
                      </a:r>
                      <a:r>
                        <a:rPr lang="ru-RU" sz="2600" b="1" baseline="-25000" dirty="0"/>
                        <a:t>4</a:t>
                      </a:r>
                      <a:r>
                        <a:rPr lang="ru-RU" sz="2600" b="1" baseline="30000"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ru-RU" sz="2300" b="1" u="sng" dirty="0" err="1">
                          <a:solidFill>
                            <a:srgbClr val="336600"/>
                          </a:solidFill>
                          <a:effectLst>
                            <a:outerShdw blurRad="38100" dist="38100" dir="2700000" algn="tl">
                              <a:srgbClr val="000000">
                                <a:alpha val="43137"/>
                              </a:srgbClr>
                            </a:outerShdw>
                          </a:effectLst>
                        </a:rPr>
                        <a:t>Ди</a:t>
                      </a:r>
                      <a:r>
                        <a:rPr lang="ru-RU" sz="2300" b="1" dirty="0" err="1">
                          <a:solidFill>
                            <a:srgbClr val="0000FF"/>
                          </a:solidFill>
                          <a:effectLst>
                            <a:outerShdw blurRad="38100" dist="38100" dir="2700000" algn="tl">
                              <a:srgbClr val="000000">
                                <a:alpha val="43137"/>
                              </a:srgbClr>
                            </a:outerShdw>
                          </a:effectLst>
                        </a:rPr>
                        <a:t>гидро</a:t>
                      </a:r>
                      <a:r>
                        <a:rPr lang="ru-RU" sz="2300" b="1" dirty="0" err="1"/>
                        <a:t>фосф</a:t>
                      </a:r>
                      <a:r>
                        <a:rPr lang="ru-RU" sz="2300" b="1" u="sng" dirty="0" err="1">
                          <a:solidFill>
                            <a:srgbClr val="FF0000"/>
                          </a:solidFill>
                          <a:effectLst>
                            <a:outerShdw blurRad="38100" dist="38100" dir="2700000" algn="tl">
                              <a:srgbClr val="000000">
                                <a:alpha val="43137"/>
                              </a:srgbClr>
                            </a:outerShdw>
                          </a:effectLst>
                        </a:rPr>
                        <a:t>ат</a:t>
                      </a:r>
                      <a:endParaRPr lang="ru-RU" sz="23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2600" b="1" dirty="0">
                          <a:solidFill>
                            <a:srgbClr val="0000FF"/>
                          </a:solidFill>
                          <a:effectLst>
                            <a:outerShdw blurRad="38100" dist="38100" dir="2700000" algn="tl">
                              <a:srgbClr val="000000">
                                <a:alpha val="43137"/>
                              </a:srgbClr>
                            </a:outerShdw>
                          </a:effectLst>
                        </a:rPr>
                        <a:t>Н</a:t>
                      </a:r>
                      <a:r>
                        <a:rPr lang="en-US" sz="2600" b="1" dirty="0"/>
                        <a:t>PO</a:t>
                      </a:r>
                      <a:r>
                        <a:rPr lang="ru-RU" sz="2600" b="1" baseline="-25000" dirty="0"/>
                        <a:t>4</a:t>
                      </a:r>
                      <a:r>
                        <a:rPr lang="ru-RU" sz="2600" b="1" baseline="30000" dirty="0"/>
                        <a:t>2–</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indent="-25400" algn="ctr">
                        <a:lnSpc>
                          <a:spcPct val="100000"/>
                        </a:lnSpc>
                        <a:spcAft>
                          <a:spcPts val="0"/>
                        </a:spcAft>
                      </a:pPr>
                      <a:r>
                        <a:rPr lang="ru-RU" sz="2600" b="1" dirty="0" err="1">
                          <a:solidFill>
                            <a:srgbClr val="0000FF"/>
                          </a:solidFill>
                          <a:effectLst>
                            <a:outerShdw blurRad="38100" dist="38100" dir="2700000" algn="tl">
                              <a:srgbClr val="000000">
                                <a:alpha val="43137"/>
                              </a:srgbClr>
                            </a:outerShdw>
                          </a:effectLst>
                        </a:rPr>
                        <a:t>Гидро</a:t>
                      </a:r>
                      <a:r>
                        <a:rPr lang="ru-RU" sz="2600" b="1" dirty="0" err="1"/>
                        <a:t>фосф</a:t>
                      </a:r>
                      <a:r>
                        <a:rPr lang="ru-RU" sz="2600" b="1" u="sng" dirty="0" err="1">
                          <a:solidFill>
                            <a:srgbClr val="FF0000"/>
                          </a:solidFill>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353391">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en-US" sz="2600" b="1" dirty="0"/>
                        <a:t>PO</a:t>
                      </a:r>
                      <a:r>
                        <a:rPr lang="ru-RU" sz="2600" b="1" baseline="-25000" dirty="0"/>
                        <a:t>4</a:t>
                      </a:r>
                      <a:r>
                        <a:rPr lang="en-US" sz="2600" b="1" baseline="30000" dirty="0"/>
                        <a:t>3</a:t>
                      </a:r>
                      <a:r>
                        <a:rPr lang="ru-RU" sz="2600" b="1" baseline="30000"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85000"/>
                        </a:lnSpc>
                        <a:spcAft>
                          <a:spcPts val="0"/>
                        </a:spcAft>
                      </a:pPr>
                      <a:r>
                        <a:rPr lang="ru-RU" sz="2600" b="1" u="sng" dirty="0" err="1"/>
                        <a:t>Орто</a:t>
                      </a:r>
                      <a:r>
                        <a:rPr lang="ru-RU" sz="2600" b="1" dirty="0" err="1"/>
                        <a:t>фосф</a:t>
                      </a:r>
                      <a:r>
                        <a:rPr lang="ru-RU" sz="2600" b="1" u="sng" dirty="0" err="1">
                          <a:solidFill>
                            <a:srgbClr val="FF0000"/>
                          </a:solidFill>
                          <a:effectLst>
                            <a:outerShdw blurRad="38100" dist="38100" dir="2700000" algn="tl">
                              <a:srgbClr val="000000">
                                <a:alpha val="43137"/>
                              </a:srgbClr>
                            </a:outerShdw>
                          </a:effectLst>
                        </a:rPr>
                        <a:t>ат</a:t>
                      </a:r>
                      <a:r>
                        <a:rPr lang="ru-RU" sz="2600" b="1" dirty="0"/>
                        <a:t> (фосф</a:t>
                      </a:r>
                      <a:r>
                        <a:rPr lang="ru-RU" sz="2600" b="1" u="sng" dirty="0">
                          <a:solidFill>
                            <a:srgbClr val="FF0000"/>
                          </a:solidFill>
                          <a:effectLst>
                            <a:outerShdw blurRad="38100" dist="38100" dir="2700000" algn="tl">
                              <a:srgbClr val="000000">
                                <a:alpha val="43137"/>
                              </a:srgbClr>
                            </a:outerShdw>
                          </a:effectLst>
                        </a:rPr>
                        <a:t>ат</a:t>
                      </a:r>
                      <a:r>
                        <a:rPr lang="ru-RU" sz="2600" b="1"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rowSpan="2">
                  <a:txBody>
                    <a:bodyPr/>
                    <a:lstStyle/>
                    <a:p>
                      <a:pPr algn="ctr">
                        <a:lnSpc>
                          <a:spcPct val="85000"/>
                        </a:lnSpc>
                        <a:spcAft>
                          <a:spcPts val="0"/>
                        </a:spcAft>
                      </a:pPr>
                      <a:r>
                        <a:rPr lang="ru-RU" sz="2600" b="1" dirty="0"/>
                        <a:t>Н</a:t>
                      </a:r>
                      <a:r>
                        <a:rPr lang="ru-RU" sz="2600" b="1" baseline="-25000" dirty="0"/>
                        <a:t>2</a:t>
                      </a:r>
                      <a:r>
                        <a:rPr lang="ru-RU" sz="2600" b="1" dirty="0"/>
                        <a:t>С</a:t>
                      </a:r>
                      <a:r>
                        <a:rPr lang="en-US" sz="2600" b="1" dirty="0"/>
                        <a:t>O</a:t>
                      </a:r>
                      <a:r>
                        <a:rPr lang="ru-RU" sz="2600" b="1" baseline="-25000" dirty="0" smtClean="0"/>
                        <a:t>3 </a:t>
                      </a:r>
                      <a:r>
                        <a:rPr lang="ru-RU" sz="2400" b="1" dirty="0" smtClean="0"/>
                        <a:t>слабая </a:t>
                      </a:r>
                      <a:r>
                        <a:rPr lang="ru-RU" sz="1900" b="1" dirty="0" smtClean="0"/>
                        <a:t>неустойчивая</a:t>
                      </a:r>
                      <a:endParaRPr lang="ru-RU" sz="19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rowSpan="2">
                  <a:txBody>
                    <a:bodyPr/>
                    <a:lstStyle/>
                    <a:p>
                      <a:pPr algn="ctr">
                        <a:lnSpc>
                          <a:spcPct val="100000"/>
                        </a:lnSpc>
                        <a:spcAft>
                          <a:spcPts val="0"/>
                        </a:spcAft>
                      </a:pPr>
                      <a:r>
                        <a:rPr lang="ru-RU" sz="2600" b="1" dirty="0"/>
                        <a:t>Угольн</a:t>
                      </a:r>
                      <a:r>
                        <a:rPr lang="ru-RU" sz="2600" b="1" u="sng" dirty="0">
                          <a:solidFill>
                            <a:srgbClr val="FF0000"/>
                          </a:solidFill>
                          <a:effectLst>
                            <a:outerShdw blurRad="38100" dist="38100" dir="2700000" algn="tl">
                              <a:srgbClr val="000000">
                                <a:alpha val="43137"/>
                              </a:srgbClr>
                            </a:outerShdw>
                          </a:effectLst>
                        </a:rPr>
                        <a:t>ая</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ru-RU" sz="2600" b="1" dirty="0">
                          <a:solidFill>
                            <a:srgbClr val="0000FF"/>
                          </a:solidFill>
                          <a:effectLst>
                            <a:outerShdw blurRad="38100" dist="38100" dir="2700000" algn="tl">
                              <a:srgbClr val="000000">
                                <a:alpha val="43137"/>
                              </a:srgbClr>
                            </a:outerShdw>
                          </a:effectLst>
                        </a:rPr>
                        <a:t>Н</a:t>
                      </a:r>
                      <a:r>
                        <a:rPr lang="ru-RU" sz="2600" b="1" dirty="0"/>
                        <a:t>С</a:t>
                      </a:r>
                      <a:r>
                        <a:rPr lang="en-US" sz="2600" b="1" dirty="0"/>
                        <a:t>O</a:t>
                      </a:r>
                      <a:r>
                        <a:rPr lang="ru-RU" sz="2600" b="1" baseline="-25000" dirty="0"/>
                        <a:t>3</a:t>
                      </a:r>
                      <a:r>
                        <a:rPr lang="ru-RU" sz="2600" b="1" baseline="30000" dirty="0"/>
                        <a:t>–</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ru-RU" sz="2400" b="1" dirty="0">
                          <a:solidFill>
                            <a:srgbClr val="0000FF"/>
                          </a:solidFill>
                          <a:effectLst>
                            <a:outerShdw blurRad="38100" dist="38100" dir="2700000" algn="tl">
                              <a:srgbClr val="000000">
                                <a:alpha val="43137"/>
                              </a:srgbClr>
                            </a:outerShdw>
                          </a:effectLst>
                        </a:rPr>
                        <a:t>Гидро</a:t>
                      </a:r>
                      <a:r>
                        <a:rPr lang="ru-RU" sz="2400" b="1" dirty="0"/>
                        <a:t>карбон</a:t>
                      </a:r>
                      <a:r>
                        <a:rPr lang="ru-RU" sz="2400" b="1" u="sng" dirty="0">
                          <a:solidFill>
                            <a:srgbClr val="FF0000"/>
                          </a:solidFill>
                          <a:effectLst>
                            <a:outerShdw blurRad="38100" dist="38100" dir="2700000" algn="tl">
                              <a:srgbClr val="000000">
                                <a:alpha val="43137"/>
                              </a:srgbClr>
                            </a:outerShdw>
                          </a:effectLst>
                        </a:rPr>
                        <a:t>ат</a:t>
                      </a:r>
                      <a:endParaRPr lang="ru-RU" sz="24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2600" b="1" dirty="0"/>
                        <a:t>С</a:t>
                      </a:r>
                      <a:r>
                        <a:rPr lang="en-US" sz="2600" b="1" dirty="0"/>
                        <a:t>O</a:t>
                      </a:r>
                      <a:r>
                        <a:rPr lang="ru-RU" sz="2600" b="1" baseline="-25000" dirty="0"/>
                        <a:t>3</a:t>
                      </a:r>
                      <a:r>
                        <a:rPr lang="ru-RU" sz="2600" b="1" baseline="30000" dirty="0"/>
                        <a:t>2–</a:t>
                      </a:r>
                      <a:endParaRPr lang="ru-RU" sz="26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ru-RU" sz="2600" b="1" dirty="0"/>
                        <a:t>Карбон</a:t>
                      </a:r>
                      <a:r>
                        <a:rPr lang="ru-RU" sz="2600" b="1" u="sng" dirty="0">
                          <a:solidFill>
                            <a:srgbClr val="FF0000"/>
                          </a:solidFill>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r h="176696">
                <a:tc>
                  <a:txBody>
                    <a:bodyPr/>
                    <a:lstStyle/>
                    <a:p>
                      <a:pPr algn="ctr">
                        <a:lnSpc>
                          <a:spcPct val="85000"/>
                        </a:lnSpc>
                        <a:spcAft>
                          <a:spcPts val="0"/>
                        </a:spcAft>
                      </a:pPr>
                      <a:r>
                        <a:rPr lang="ru-RU" sz="2600" b="1" dirty="0"/>
                        <a:t>Н</a:t>
                      </a:r>
                      <a:r>
                        <a:rPr lang="ru-RU" sz="2600" b="1" baseline="-25000" dirty="0"/>
                        <a:t>2</a:t>
                      </a:r>
                      <a:r>
                        <a:rPr lang="en-US" sz="2600" b="1" dirty="0" err="1"/>
                        <a:t>SiO</a:t>
                      </a:r>
                      <a:r>
                        <a:rPr lang="ru-RU" sz="2600" b="1" baseline="-25000" dirty="0" smtClean="0"/>
                        <a:t>3 </a:t>
                      </a:r>
                      <a:r>
                        <a:rPr lang="ru-RU" sz="2400" b="1" dirty="0" smtClean="0"/>
                        <a:t>слабая</a:t>
                      </a:r>
                      <a:endParaRPr lang="ru-RU" sz="2400" b="1" dirty="0">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ru-RU" sz="2600" b="1" dirty="0"/>
                        <a:t>Кремниев</a:t>
                      </a:r>
                      <a:r>
                        <a:rPr lang="ru-RU" sz="2600" b="1" u="sng" dirty="0">
                          <a:solidFill>
                            <a:srgbClr val="FF0000"/>
                          </a:solidFill>
                          <a:effectLst>
                            <a:outerShdw blurRad="38100" dist="38100" dir="2700000" algn="tl">
                              <a:srgbClr val="000000">
                                <a:alpha val="43137"/>
                              </a:srgbClr>
                            </a:outerShdw>
                          </a:effectLst>
                        </a:rPr>
                        <a:t>ая</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en-US" sz="2600" b="1"/>
                        <a:t>SiO</a:t>
                      </a:r>
                      <a:r>
                        <a:rPr lang="ru-RU" sz="2600" b="1" baseline="-25000"/>
                        <a:t>3</a:t>
                      </a:r>
                      <a:r>
                        <a:rPr lang="ru-RU" sz="2600" b="1" baseline="30000"/>
                        <a:t>2–</a:t>
                      </a:r>
                      <a:endParaRPr lang="ru-RU" sz="2600" b="1">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c>
                  <a:txBody>
                    <a:bodyPr/>
                    <a:lstStyle/>
                    <a:p>
                      <a:pPr algn="ctr">
                        <a:lnSpc>
                          <a:spcPct val="100000"/>
                        </a:lnSpc>
                        <a:spcAft>
                          <a:spcPts val="0"/>
                        </a:spcAft>
                      </a:pPr>
                      <a:r>
                        <a:rPr lang="ru-RU" sz="2600" b="1" dirty="0"/>
                        <a:t>Силик</a:t>
                      </a:r>
                      <a:r>
                        <a:rPr lang="ru-RU" sz="2600" b="1" u="sng" dirty="0">
                          <a:solidFill>
                            <a:srgbClr val="FF0000"/>
                          </a:solidFill>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lumMod val="95000"/>
                      </a:schemeClr>
                    </a:solidFill>
                  </a:tcPr>
                </a:tc>
              </a:tr>
            </a:tbl>
          </a:graphicData>
        </a:graphic>
      </p:graphicFrame>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89822201"/>
      </p:ext>
    </p:extLst>
  </p:cSld>
  <p:clrMapOvr>
    <a:masterClrMapping/>
  </p:clrMapOvr>
  <p:transition>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285728"/>
            <a:ext cx="8858312" cy="291772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Продуктами взаимодействия воды с частицами растворённого вещества являются гидраты. Процесс образования гидратов называют </a:t>
            </a:r>
            <a:r>
              <a:rPr lang="ru-RU" sz="27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гидратацией</a:t>
            </a:r>
            <a:r>
              <a:rPr lang="ru-RU" sz="2700" b="1" i="1" dirty="0" smtClean="0">
                <a:latin typeface="Arial" pitchFamily="34" charset="0"/>
                <a:ea typeface="Times New Roman" pitchFamily="18" charset="0"/>
                <a:cs typeface="Arial" pitchFamily="34" charset="0"/>
              </a:rPr>
              <a:t>.</a:t>
            </a:r>
          </a:p>
          <a:p>
            <a:pPr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Гидраты</a:t>
            </a:r>
            <a:r>
              <a:rPr lang="ru-RU" sz="2700" b="1" dirty="0" smtClean="0">
                <a:latin typeface="Arial" pitchFamily="34" charset="0"/>
                <a:ea typeface="Times New Roman" pitchFamily="18" charset="0"/>
                <a:cs typeface="Arial" pitchFamily="34" charset="0"/>
              </a:rPr>
              <a:t> – это нестойкие соединения, которые образуются при химическом взаимодействии молекул воды с частицами растворённого вещества.</a:t>
            </a:r>
            <a:endParaRPr lang="ru-RU" sz="2700" b="1" dirty="0" smtClean="0">
              <a:latin typeface="Arial" pitchFamily="34" charset="0"/>
              <a:cs typeface="Arial" pitchFamily="34" charset="0"/>
            </a:endParaRPr>
          </a:p>
        </p:txBody>
      </p:sp>
      <p:pic>
        <p:nvPicPr>
          <p:cNvPr id="1026"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4" cstate="print"/>
          <a:srcRect/>
          <a:stretch>
            <a:fillRect/>
          </a:stretch>
        </p:blipFill>
        <p:spPr bwMode="auto">
          <a:xfrm>
            <a:off x="214282" y="3786190"/>
            <a:ext cx="2857500" cy="2857500"/>
          </a:xfrm>
          <a:prstGeom prst="rect">
            <a:avLst/>
          </a:prstGeom>
          <a:noFill/>
        </p:spPr>
      </p:pic>
      <p:pic>
        <p:nvPicPr>
          <p:cNvPr id="33793" name="Picture 1"/>
          <p:cNvPicPr>
            <a:picLocks noChangeAspect="1" noChangeArrowheads="1"/>
          </p:cNvPicPr>
          <p:nvPr/>
        </p:nvPicPr>
        <p:blipFill>
          <a:blip r:embed="rId5" cstate="print"/>
          <a:srcRect l="12305" t="54932" r="41406" b="28955"/>
          <a:stretch>
            <a:fillRect/>
          </a:stretch>
        </p:blipFill>
        <p:spPr bwMode="auto">
          <a:xfrm>
            <a:off x="3714744" y="5780124"/>
            <a:ext cx="3357586" cy="93502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3" name="Прямая со стрелкой 12"/>
          <p:cNvCxnSpPr/>
          <p:nvPr/>
        </p:nvCxnSpPr>
        <p:spPr>
          <a:xfrm rot="5400000">
            <a:off x="4286248" y="5500702"/>
            <a:ext cx="357190" cy="214314"/>
          </a:xfrm>
          <a:prstGeom prst="straightConnector1">
            <a:avLst/>
          </a:prstGeom>
          <a:ln w="38100">
            <a:solidFill>
              <a:srgbClr val="00B05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6200000" flipH="1">
            <a:off x="4536281" y="5464983"/>
            <a:ext cx="357190" cy="285752"/>
          </a:xfrm>
          <a:prstGeom prst="straightConnector1">
            <a:avLst/>
          </a:prstGeom>
          <a:ln w="38100">
            <a:solidFill>
              <a:srgbClr val="00B05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3286116" y="4728183"/>
            <a:ext cx="4214842"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err="1" smtClean="0">
                <a:ln w="11430">
                  <a:solidFill>
                    <a:schemeClr val="tx1"/>
                  </a:solidFill>
                </a:ln>
                <a:solidFill>
                  <a:srgbClr val="009644"/>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Гидратированные</a:t>
            </a:r>
            <a:r>
              <a:rPr lang="ru-RU" sz="2600" b="1" dirty="0" smtClean="0">
                <a:ln w="11430">
                  <a:solidFill>
                    <a:schemeClr val="tx1"/>
                  </a:solidFill>
                </a:ln>
                <a:solidFill>
                  <a:srgbClr val="009644"/>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ионы натрия и хлора</a:t>
            </a:r>
            <a:endParaRPr lang="ru-RU" sz="2600" b="1" dirty="0">
              <a:ln w="11430">
                <a:solidFill>
                  <a:schemeClr val="tx1"/>
                </a:solidFill>
              </a:ln>
              <a:solidFill>
                <a:srgbClr val="009644"/>
              </a:solidFill>
              <a:effectLst>
                <a:outerShdw blurRad="50800" dist="39000" dir="5460000" algn="tl">
                  <a:srgbClr val="000000">
                    <a:alpha val="38000"/>
                  </a:srgbClr>
                </a:outerShdw>
              </a:effectLst>
            </a:endParaRPr>
          </a:p>
        </p:txBody>
      </p:sp>
      <p:pic>
        <p:nvPicPr>
          <p:cNvPr id="2050" name="Picture 2"/>
          <p:cNvPicPr>
            <a:picLocks noChangeAspect="1" noChangeArrowheads="1"/>
          </p:cNvPicPr>
          <p:nvPr/>
        </p:nvPicPr>
        <p:blipFill>
          <a:blip r:embed="rId6" cstate="print"/>
          <a:srcRect/>
          <a:stretch>
            <a:fillRect/>
          </a:stretch>
        </p:blipFill>
        <p:spPr bwMode="auto">
          <a:xfrm>
            <a:off x="4786314" y="3071810"/>
            <a:ext cx="4167834"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Прямоугольник 19"/>
          <p:cNvSpPr/>
          <p:nvPr/>
        </p:nvSpPr>
        <p:spPr>
          <a:xfrm>
            <a:off x="3286116" y="4139582"/>
            <a:ext cx="2125647" cy="43242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smtClean="0">
                <a:ln w="11430">
                  <a:solidFill>
                    <a:sysClr val="windowText" lastClr="00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Гидратация</a:t>
            </a:r>
            <a:endParaRPr lang="ru-RU" sz="2600" b="1" dirty="0">
              <a:ln w="11430">
                <a:solidFill>
                  <a:sysClr val="windowText" lastClr="000000"/>
                </a:solidFill>
              </a:ln>
              <a:solidFill>
                <a:srgbClr val="3366FF"/>
              </a:solidFill>
              <a:effectLst>
                <a:outerShdw blurRad="80000" dist="40000" dir="5040000" algn="tl">
                  <a:srgbClr val="000000">
                    <a:alpha val="30000"/>
                  </a:srgbClr>
                </a:outerShdw>
              </a:effectLst>
            </a:endParaRPr>
          </a:p>
        </p:txBody>
      </p:sp>
      <p:cxnSp>
        <p:nvCxnSpPr>
          <p:cNvPr id="21" name="Прямая со стрелкой 20"/>
          <p:cNvCxnSpPr/>
          <p:nvPr/>
        </p:nvCxnSpPr>
        <p:spPr>
          <a:xfrm rot="10800000">
            <a:off x="2928926" y="4572008"/>
            <a:ext cx="2357454" cy="1588"/>
          </a:xfrm>
          <a:prstGeom prst="straightConnector1">
            <a:avLst/>
          </a:prstGeom>
          <a:ln w="57150">
            <a:solidFill>
              <a:srgbClr val="3366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52528" y="116632"/>
            <a:ext cx="8943695" cy="93294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Вопросы и задачи для подготовки к контрольной работе </a:t>
            </a:r>
            <a:endParaRPr 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5" name="Прямоугольник 4"/>
          <p:cNvSpPr/>
          <p:nvPr/>
        </p:nvSpPr>
        <p:spPr>
          <a:xfrm>
            <a:off x="152528" y="980728"/>
            <a:ext cx="8811960" cy="5410712"/>
          </a:xfrm>
          <a:prstGeom prst="rect">
            <a:avLst/>
          </a:prstGeom>
        </p:spPr>
        <p:txBody>
          <a:bodyPr wrap="square">
            <a:spAutoFit/>
          </a:bodyPr>
          <a:lstStyle/>
          <a:p>
            <a:pPr marL="571500" lvl="0" indent="-571500" algn="just">
              <a:lnSpc>
                <a:spcPct val="80000"/>
              </a:lnSpc>
              <a:buClr>
                <a:srgbClr val="C00000"/>
              </a:buClr>
              <a:buFont typeface="+mj-lt"/>
              <a:buAutoNum type="romanUcPeriod"/>
            </a:pPr>
            <a:r>
              <a:rPr lang="ru-RU" sz="2700" b="1" dirty="0">
                <a:effectLst>
                  <a:outerShdw blurRad="38100" dist="38100" dir="2700000" algn="tl">
                    <a:srgbClr val="000000">
                      <a:alpha val="43137"/>
                    </a:srgbClr>
                  </a:outerShdw>
                </a:effectLst>
                <a:latin typeface="Arial Black" pitchFamily="34" charset="0"/>
                <a:cs typeface="Arial" pitchFamily="34" charset="0"/>
              </a:rPr>
              <a:t>Дайте </a:t>
            </a:r>
            <a:r>
              <a:rPr lang="ru-RU" sz="2700" b="1" dirty="0" smtClean="0">
                <a:effectLst>
                  <a:outerShdw blurRad="38100" dist="38100" dir="2700000" algn="tl">
                    <a:srgbClr val="000000">
                      <a:alpha val="43137"/>
                    </a:srgbClr>
                  </a:outerShdw>
                </a:effectLst>
                <a:latin typeface="Arial Black" pitchFamily="34" charset="0"/>
                <a:cs typeface="Arial" pitchFamily="34" charset="0"/>
              </a:rPr>
              <a:t>краткое описание понятия </a:t>
            </a:r>
            <a:r>
              <a:rPr lang="ru-RU" sz="2700" b="1" dirty="0" smtClean="0">
                <a:latin typeface="Arial" pitchFamily="34" charset="0"/>
                <a:cs typeface="Arial" pitchFamily="34" charset="0"/>
              </a:rPr>
              <a:t>«электролитическая диссоциация» (</a:t>
            </a:r>
            <a:r>
              <a:rPr lang="ru-RU" sz="2700" b="1" dirty="0" smtClean="0">
                <a:latin typeface="Arial" pitchFamily="34" charset="0"/>
                <a:ea typeface="Times New Roman" pitchFamily="18" charset="0"/>
                <a:cs typeface="Arial" pitchFamily="34" charset="0"/>
              </a:rPr>
              <a:t>растворы; что указывает на химический процесс, сопровождающий растворение; гидраты;</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гидратация; кристаллизационная вода; </a:t>
            </a:r>
            <a:r>
              <a:rPr lang="ru-RU" sz="2700" b="1" dirty="0" smtClean="0">
                <a:latin typeface="Arial" pitchFamily="34" charset="0"/>
                <a:cs typeface="Arial" pitchFamily="34" charset="0"/>
              </a:rPr>
              <a:t>сходства растворов с химическими соединениями; </a:t>
            </a:r>
            <a:r>
              <a:rPr lang="ru-RU" sz="2700" b="1" dirty="0" smtClean="0">
                <a:latin typeface="Arial" pitchFamily="34" charset="0"/>
                <a:ea typeface="Times New Roman" pitchFamily="18" charset="0"/>
                <a:cs typeface="Arial" pitchFamily="34" charset="0"/>
              </a:rPr>
              <a:t>сходства растворов со смесями; массовая доля растворённого вещества; </a:t>
            </a:r>
            <a:r>
              <a:rPr lang="ru-RU" sz="2700" b="1" dirty="0" smtClean="0">
                <a:latin typeface="Arial" pitchFamily="34" charset="0"/>
                <a:cs typeface="Arial" pitchFamily="34" charset="0"/>
              </a:rPr>
              <a:t>электролиты; </a:t>
            </a:r>
            <a:r>
              <a:rPr lang="ru-RU" sz="2700" b="1" dirty="0" err="1" smtClean="0">
                <a:latin typeface="Arial" pitchFamily="34" charset="0"/>
                <a:cs typeface="Arial" pitchFamily="34" charset="0"/>
              </a:rPr>
              <a:t>неэлектролиты</a:t>
            </a:r>
            <a:r>
              <a:rPr lang="ru-RU" sz="2700" b="1" dirty="0" smtClean="0">
                <a:latin typeface="Arial" pitchFamily="34" charset="0"/>
                <a:cs typeface="Arial" pitchFamily="34" charset="0"/>
              </a:rPr>
              <a:t>; основные положения теории </a:t>
            </a:r>
            <a:r>
              <a:rPr lang="ru-RU" sz="2700" b="1" dirty="0" err="1" smtClean="0">
                <a:latin typeface="Arial" pitchFamily="34" charset="0"/>
                <a:cs typeface="Arial" pitchFamily="34" charset="0"/>
              </a:rPr>
              <a:t>электролити-ческой</a:t>
            </a:r>
            <a:r>
              <a:rPr lang="ru-RU" sz="2700" b="1" dirty="0" smtClean="0">
                <a:latin typeface="Arial" pitchFamily="34" charset="0"/>
                <a:cs typeface="Arial" pitchFamily="34" charset="0"/>
              </a:rPr>
              <a:t> диссоциации; </a:t>
            </a:r>
            <a:r>
              <a:rPr lang="ru-RU" sz="2700" b="1" dirty="0" smtClean="0">
                <a:latin typeface="Arial" pitchFamily="34" charset="0"/>
                <a:ea typeface="Times New Roman" pitchFamily="18" charset="0"/>
                <a:cs typeface="Arial" pitchFamily="34" charset="0"/>
              </a:rPr>
              <a:t>обратимые процессы; необратимые процессы; степень </a:t>
            </a:r>
            <a:r>
              <a:rPr lang="ru-RU" sz="2700" b="1" dirty="0" err="1" smtClean="0">
                <a:latin typeface="Arial" pitchFamily="34" charset="0"/>
                <a:ea typeface="Times New Roman" pitchFamily="18" charset="0"/>
                <a:cs typeface="Arial" pitchFamily="34" charset="0"/>
              </a:rPr>
              <a:t>диссоциа-ции</a:t>
            </a:r>
            <a:r>
              <a:rPr lang="ru-RU" sz="2700" b="1" dirty="0" smtClean="0">
                <a:latin typeface="Arial" pitchFamily="34" charset="0"/>
                <a:ea typeface="Times New Roman" pitchFamily="18" charset="0"/>
                <a:cs typeface="Arial" pitchFamily="34" charset="0"/>
              </a:rPr>
              <a:t>; сильные электролиты; слабые электролиты; среда водных растворов электролитов; индикаторы; водородный показатель; универсальный индикатор</a:t>
            </a:r>
            <a:r>
              <a:rPr lang="ru-RU" sz="2700" b="1" dirty="0" smtClean="0">
                <a:latin typeface="Arial" pitchFamily="34" charset="0"/>
                <a:cs typeface="Arial" pitchFamily="34" charset="0"/>
              </a:rPr>
              <a:t>).</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81374040"/>
      </p:ext>
    </p:extLst>
  </p:cSld>
  <p:clrMapOvr>
    <a:masterClrMapping/>
  </p:clrMapOvr>
  <p:transition>
    <p:wheel spokes="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52528" y="116632"/>
            <a:ext cx="8943695" cy="93294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Вопросы и задачи для подготовки к контрольной работе </a:t>
            </a:r>
            <a:endParaRPr 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5" name="Прямоугольник 4"/>
          <p:cNvSpPr/>
          <p:nvPr/>
        </p:nvSpPr>
        <p:spPr>
          <a:xfrm>
            <a:off x="152528" y="1107415"/>
            <a:ext cx="8811960" cy="4121128"/>
          </a:xfrm>
          <a:prstGeom prst="rect">
            <a:avLst/>
          </a:prstGeom>
        </p:spPr>
        <p:txBody>
          <a:bodyPr wrap="square">
            <a:spAutoFit/>
          </a:bodyPr>
          <a:lstStyle/>
          <a:p>
            <a:pPr marL="571500" indent="-571500" algn="just">
              <a:lnSpc>
                <a:spcPct val="85000"/>
              </a:lnSpc>
              <a:buClr>
                <a:srgbClr val="C00000"/>
              </a:buClr>
              <a:buFont typeface="+mj-lt"/>
              <a:buAutoNum type="romanUcPeriod" startAt="2"/>
            </a:pPr>
            <a:r>
              <a:rPr lang="ru-RU" sz="2800" b="1" dirty="0">
                <a:effectLst>
                  <a:outerShdw blurRad="38100" dist="38100" dir="2700000" algn="tl">
                    <a:srgbClr val="000000">
                      <a:alpha val="43137"/>
                    </a:srgbClr>
                  </a:outerShdw>
                </a:effectLst>
                <a:latin typeface="Arial Black" pitchFamily="34" charset="0"/>
                <a:cs typeface="Arial" pitchFamily="34" charset="0"/>
              </a:rPr>
              <a:t>Дайте </a:t>
            </a:r>
            <a:r>
              <a:rPr lang="ru-RU" sz="2800" b="1" dirty="0" smtClean="0">
                <a:effectLst>
                  <a:outerShdw blurRad="38100" dist="38100" dir="2700000" algn="tl">
                    <a:srgbClr val="000000">
                      <a:alpha val="43137"/>
                    </a:srgbClr>
                  </a:outerShdw>
                </a:effectLst>
                <a:latin typeface="Arial Black" pitchFamily="34" charset="0"/>
                <a:cs typeface="Arial" pitchFamily="34" charset="0"/>
              </a:rPr>
              <a:t>краткое описание понятия </a:t>
            </a:r>
            <a:r>
              <a:rPr lang="ru-RU" sz="2800" b="1" dirty="0" smtClean="0">
                <a:latin typeface="Arial" pitchFamily="34" charset="0"/>
                <a:cs typeface="Arial" pitchFamily="34" charset="0"/>
              </a:rPr>
              <a:t>«агрегатные состояния вещества» (</a:t>
            </a:r>
            <a:r>
              <a:rPr lang="ru-RU" sz="2800" b="1" dirty="0" smtClean="0">
                <a:latin typeface="Arial" pitchFamily="34" charset="0"/>
                <a:ea typeface="Times New Roman" pitchFamily="18" charset="0"/>
                <a:cs typeface="Arial" pitchFamily="34" charset="0"/>
              </a:rPr>
              <a:t>особенности физических свойств воды; </a:t>
            </a:r>
            <a:r>
              <a:rPr lang="ru-RU" sz="2800" b="1" dirty="0" smtClean="0">
                <a:latin typeface="Arial" pitchFamily="34" charset="0"/>
                <a:cs typeface="Arial" pitchFamily="34" charset="0"/>
              </a:rPr>
              <a:t>агрегатные состояния воды; </a:t>
            </a:r>
            <a:r>
              <a:rPr lang="ru-RU" sz="2800" b="1" dirty="0" smtClean="0">
                <a:latin typeface="Arial" pitchFamily="34" charset="0"/>
                <a:ea typeface="Times New Roman" pitchFamily="18" charset="0"/>
                <a:cs typeface="Arial" pitchFamily="34" charset="0"/>
              </a:rPr>
              <a:t>чистые вещества; смеси; однородные смеси; неоднородные смеси; </a:t>
            </a:r>
            <a:r>
              <a:rPr lang="ru-RU" sz="2800" b="1" dirty="0" smtClean="0">
                <a:latin typeface="Arial" pitchFamily="34" charset="0"/>
                <a:cs typeface="Arial" pitchFamily="34" charset="0"/>
              </a:rPr>
              <a:t>дисперсная  система; гетерогенная система; дисперсная фаза; дисперсионная среда; классификация дисперсных систем; </a:t>
            </a:r>
            <a:r>
              <a:rPr lang="ru-RU" sz="2800" b="1" dirty="0" smtClean="0">
                <a:latin typeface="Arial" pitchFamily="34" charset="0"/>
                <a:ea typeface="Calibri"/>
                <a:cs typeface="Arial" pitchFamily="34" charset="0"/>
              </a:rPr>
              <a:t>аэрозоли; </a:t>
            </a:r>
            <a:r>
              <a:rPr lang="ru-RU" sz="2800" b="1" dirty="0" smtClean="0">
                <a:latin typeface="Arial" pitchFamily="34" charset="0"/>
                <a:cs typeface="Arial" pitchFamily="34" charset="0"/>
              </a:rPr>
              <a:t>эмульсии; </a:t>
            </a:r>
            <a:r>
              <a:rPr lang="ru-RU" sz="2800" b="1" dirty="0" smtClean="0">
                <a:latin typeface="Arial" pitchFamily="34" charset="0"/>
                <a:ea typeface="Calibri"/>
                <a:cs typeface="Arial" pitchFamily="34" charset="0"/>
              </a:rPr>
              <a:t>суспензии) </a:t>
            </a:r>
            <a:r>
              <a:rPr lang="ru-RU" sz="2800" b="1" dirty="0" smtClean="0">
                <a:latin typeface="Arial" pitchFamily="34" charset="0"/>
                <a:cs typeface="Arial" pitchFamily="34" charset="0"/>
              </a:rPr>
              <a:t>   </a:t>
            </a:r>
            <a:endParaRPr lang="ru-RU" sz="2800" b="1" dirty="0" smtClean="0">
              <a:ln w="11430"/>
              <a:latin typeface="Arial" pitchFamily="34" charset="0"/>
              <a:cs typeface="Arial" pitchFamily="34" charset="0"/>
            </a:endParaRPr>
          </a:p>
          <a:p>
            <a:pPr marL="571500" indent="-571500" algn="just">
              <a:lnSpc>
                <a:spcPct val="85000"/>
              </a:lnSpc>
              <a:buClr>
                <a:srgbClr val="C00000"/>
              </a:buClr>
              <a:buFont typeface="+mj-lt"/>
              <a:buAutoNum type="romanUcPeriod" startAt="2"/>
            </a:pPr>
            <a:endParaRPr lang="ru-RU" sz="2800" b="1" dirty="0" smtClean="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81374040"/>
      </p:ext>
    </p:extLst>
  </p:cSld>
  <p:clrMapOvr>
    <a:masterClrMapping/>
  </p:clrMapOvr>
  <p:transition>
    <p:wheel spokes="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52528" y="116632"/>
            <a:ext cx="8943695" cy="93294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Вопросы и задачи для подготовки к контрольной работе </a:t>
            </a:r>
            <a:endParaRPr 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5" name="Прямоугольник 4"/>
          <p:cNvSpPr/>
          <p:nvPr/>
        </p:nvSpPr>
        <p:spPr>
          <a:xfrm>
            <a:off x="152528" y="1107415"/>
            <a:ext cx="8811960" cy="4487382"/>
          </a:xfrm>
          <a:prstGeom prst="rect">
            <a:avLst/>
          </a:prstGeom>
        </p:spPr>
        <p:txBody>
          <a:bodyPr wrap="square">
            <a:spAutoFit/>
          </a:bodyPr>
          <a:lstStyle/>
          <a:p>
            <a:pPr marL="571500" indent="-571500" algn="just">
              <a:lnSpc>
                <a:spcPct val="85000"/>
              </a:lnSpc>
              <a:buClr>
                <a:srgbClr val="C00000"/>
              </a:buClr>
              <a:buFont typeface="+mj-lt"/>
              <a:buAutoNum type="romanUcPeriod" startAt="3"/>
            </a:pPr>
            <a:r>
              <a:rPr lang="ru-RU" sz="2800" b="1" dirty="0" smtClean="0">
                <a:latin typeface="Arial Black" pitchFamily="34" charset="0"/>
                <a:ea typeface="Times New Roman" pitchFamily="18" charset="0"/>
                <a:cs typeface="Arial" pitchFamily="34" charset="0"/>
              </a:rPr>
              <a:t>Решите задачу с пояснениями</a:t>
            </a:r>
          </a:p>
          <a:p>
            <a:pPr marL="571500" indent="-571500" algn="just">
              <a:lnSpc>
                <a:spcPct val="85000"/>
              </a:lnSpc>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Поваренную соль массой 7 г растворили в 300 г воды. Определите массовую долю (%) соли в растворе.</a:t>
            </a:r>
          </a:p>
          <a:p>
            <a:pPr marL="571500" indent="-571500" algn="just">
              <a:lnSpc>
                <a:spcPct val="85000"/>
              </a:lnSpc>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Из раствора массой 200 г с массовой долей нитрата калия 10 % выпариванием удалили 100 г воды. Определите массовую долю (%) соли в оставшемся растворе.</a:t>
            </a:r>
          </a:p>
          <a:p>
            <a:pPr marL="571500" indent="-571500" algn="just">
              <a:lnSpc>
                <a:spcPct val="85000"/>
              </a:lnSpc>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Вычислите массы сахара и воды, необходимых для приготовления 150 г раствора с массовой долей сахара, равной 0,1.</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81374040"/>
      </p:ext>
    </p:extLst>
  </p:cSld>
  <p:clrMapOvr>
    <a:masterClrMapping/>
  </p:clrMapOvr>
  <p:transition>
    <p:wheel spokes="1"/>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52528" y="116632"/>
            <a:ext cx="8943695" cy="93294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Вопросы и задачи для подготовки к контрольной работе </a:t>
            </a:r>
            <a:endParaRPr 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5" name="Прямоугольник 4"/>
          <p:cNvSpPr/>
          <p:nvPr/>
        </p:nvSpPr>
        <p:spPr>
          <a:xfrm>
            <a:off x="152528" y="1107415"/>
            <a:ext cx="8811960" cy="2564548"/>
          </a:xfrm>
          <a:prstGeom prst="rect">
            <a:avLst/>
          </a:prstGeom>
        </p:spPr>
        <p:txBody>
          <a:bodyPr wrap="square">
            <a:spAutoFit/>
          </a:bodyPr>
          <a:lstStyle/>
          <a:p>
            <a:pPr marL="571500" indent="-571500" algn="just">
              <a:lnSpc>
                <a:spcPct val="85000"/>
              </a:lnSpc>
              <a:buClr>
                <a:srgbClr val="C00000"/>
              </a:buClr>
              <a:buFont typeface="+mj-lt"/>
              <a:buAutoNum type="romanUcPeriod" startAt="3"/>
            </a:pPr>
            <a:r>
              <a:rPr lang="ru-RU" sz="2700" b="1" dirty="0" smtClean="0">
                <a:latin typeface="Arial Black" pitchFamily="34" charset="0"/>
                <a:ea typeface="Times New Roman" pitchFamily="18" charset="0"/>
                <a:cs typeface="Arial" pitchFamily="34" charset="0"/>
              </a:rPr>
              <a:t>Решите задачу с пояснениями</a:t>
            </a:r>
          </a:p>
          <a:p>
            <a:pPr marL="571500" indent="-571500" algn="just">
              <a:lnSpc>
                <a:spcPct val="85000"/>
              </a:lnSpc>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К раствору объёмом 300 см</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с массовой долей гидроксида калия 16 % и плотностью 1,14 г/см</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прилили раствор сульфата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 Определите массу образовавшегося </a:t>
            </a:r>
            <a:r>
              <a:rPr lang="ru-RU" sz="2700" b="1" dirty="0" err="1" smtClean="0">
                <a:latin typeface="Arial" pitchFamily="34" charset="0"/>
                <a:ea typeface="Times New Roman" pitchFamily="18" charset="0"/>
                <a:cs typeface="Arial" pitchFamily="34" charset="0"/>
              </a:rPr>
              <a:t>гидроксида</a:t>
            </a:r>
            <a:r>
              <a:rPr lang="ru-RU" sz="2700" b="1" dirty="0" smtClean="0">
                <a:latin typeface="Arial" pitchFamily="34" charset="0"/>
                <a:ea typeface="Times New Roman" pitchFamily="18" charset="0"/>
                <a:cs typeface="Arial" pitchFamily="34" charset="0"/>
              </a:rPr>
              <a:t>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a:t>
            </a:r>
          </a:p>
          <a:p>
            <a:pPr marL="571500" indent="-571500" algn="just">
              <a:lnSpc>
                <a:spcPct val="85000"/>
              </a:lnSpc>
              <a:buClr>
                <a:srgbClr val="C00000"/>
              </a:buClr>
              <a:buFont typeface="Wingdings" pitchFamily="2" charset="2"/>
              <a:buChar char="Ø"/>
            </a:pPr>
            <a:endParaRPr lang="ru-RU" sz="2700" b="1" dirty="0" smtClean="0">
              <a:latin typeface="Arial" pitchFamily="34" charset="0"/>
              <a:ea typeface="Times New Roman" pitchFamily="18"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81374040"/>
      </p:ext>
    </p:extLst>
  </p:cSld>
  <p:clrMapOvr>
    <a:masterClrMapping/>
  </p:clrMapOvr>
  <p:transition>
    <p:wheel spokes="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1"/>
          <p:cNvSpPr>
            <a:spLocks noChangeArrowheads="1"/>
          </p:cNvSpPr>
          <p:nvPr/>
        </p:nvSpPr>
        <p:spPr bwMode="auto">
          <a:xfrm>
            <a:off x="415411" y="2369988"/>
            <a:ext cx="8643998" cy="22590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threePt" dir="t"/>
            </a:scene3d>
            <a:sp3d extrusionH="57150">
              <a:bevelT w="38100" h="38100" prst="angle"/>
            </a:sp3d>
          </a:bodyPr>
          <a:lstStyle/>
          <a:p>
            <a:pPr lvl="0" algn="ctr" fontAlgn="base">
              <a:lnSpc>
                <a:spcPct val="80000"/>
              </a:lnSpc>
              <a:spcBef>
                <a:spcPct val="0"/>
              </a:spcBef>
              <a:spcAft>
                <a:spcPct val="0"/>
              </a:spcAft>
            </a:pPr>
            <a:r>
              <a:rPr kumimoji="0" lang="ru-RU" sz="4400" b="1" i="0" u="none" strike="noStrike" normalizeH="0" baseline="0"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Arial" pitchFamily="34" charset="0"/>
              </a:rPr>
              <a:t>Тема «</a:t>
            </a:r>
            <a:r>
              <a:rPr lang="ru-RU" sz="4400" b="1" dirty="0">
                <a:ln w="10541" cmpd="sng">
                  <a:solidFill>
                    <a:sysClr val="windowText" lastClr="000000"/>
                  </a:solidFill>
                  <a:prstDash val="solid"/>
                </a:ln>
                <a:solidFill>
                  <a:srgbClr val="180DA3"/>
                </a:solidFill>
                <a:latin typeface="Arial Black" pitchFamily="34" charset="0"/>
              </a:rPr>
              <a:t>Действие индикаторов на растворы кислот, оснований, солей, обменные </a:t>
            </a:r>
            <a:r>
              <a:rPr lang="ru-RU" sz="4400" b="1" dirty="0" smtClean="0">
                <a:ln w="10541" cmpd="sng">
                  <a:solidFill>
                    <a:sysClr val="windowText" lastClr="000000"/>
                  </a:solidFill>
                  <a:prstDash val="solid"/>
                </a:ln>
                <a:solidFill>
                  <a:srgbClr val="180DA3"/>
                </a:solidFill>
                <a:latin typeface="Arial Black" pitchFamily="34" charset="0"/>
              </a:rPr>
              <a:t>реакции</a:t>
            </a:r>
            <a:r>
              <a:rPr kumimoji="0" lang="ru-RU" sz="4400" b="1" i="0" u="none" strike="noStrike" normalizeH="0" baseline="0"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Arial" pitchFamily="34" charset="0"/>
              </a:rPr>
              <a:t>»</a:t>
            </a:r>
            <a:endParaRPr kumimoji="0" lang="ru-RU" sz="4400" b="1" i="0" u="none" strike="noStrike" normalizeH="0" baseline="0"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cs typeface="Arial" pitchFamily="34" charset="0"/>
            </a:endParaRPr>
          </a:p>
        </p:txBody>
      </p:sp>
      <p:sp>
        <p:nvSpPr>
          <p:cNvPr id="9" name="Прямоугольник 8"/>
          <p:cNvSpPr/>
          <p:nvPr/>
        </p:nvSpPr>
        <p:spPr>
          <a:xfrm>
            <a:off x="179512" y="1016732"/>
            <a:ext cx="8913016" cy="1353256"/>
          </a:xfrm>
          <a:prstGeom prst="rect">
            <a:avLst/>
          </a:prstGeom>
        </p:spPr>
        <p:txBody>
          <a:bodyPr wrap="none">
            <a:spAutoFit/>
            <a:scene3d>
              <a:camera prst="orthographicFront"/>
              <a:lightRig rig="threePt" dir="t"/>
            </a:scene3d>
            <a:sp3d extrusionH="57150">
              <a:bevelT w="69850" h="69850" prst="divot"/>
            </a:sp3d>
          </a:bodyPr>
          <a:lstStyle/>
          <a:p>
            <a:pPr lvl="0" algn="ctr" fontAlgn="base">
              <a:lnSpc>
                <a:spcPct val="85000"/>
              </a:lnSpc>
              <a:spcBef>
                <a:spcPct val="0"/>
              </a:spcBef>
              <a:spcAft>
                <a:spcPct val="0"/>
              </a:spcAft>
            </a:pPr>
            <a:r>
              <a:rPr lang="ru-RU" sz="48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Arial" pitchFamily="34" charset="0"/>
              </a:rPr>
              <a:t>Практическая </a:t>
            </a:r>
          </a:p>
          <a:p>
            <a:pPr lvl="0" algn="ctr" fontAlgn="base">
              <a:lnSpc>
                <a:spcPct val="85000"/>
              </a:lnSpc>
              <a:spcBef>
                <a:spcPct val="0"/>
              </a:spcBef>
              <a:spcAft>
                <a:spcPct val="0"/>
              </a:spcAft>
            </a:pPr>
            <a:r>
              <a:rPr lang="ru-RU" sz="48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Arial" pitchFamily="34" charset="0"/>
              </a:rPr>
              <a:t>(лабораторная) работа 4 </a:t>
            </a:r>
          </a:p>
        </p:txBody>
      </p:sp>
      <p:pic>
        <p:nvPicPr>
          <p:cNvPr id="46083" name="Picture 3" descr="D:\23.05.13-домашние документы\Лаб. раб YES\Виртуальные лабораторные YES\Анимашки и картинки\Люди\Химики\химик.gif"/>
          <p:cNvPicPr>
            <a:picLocks noChangeAspect="1" noChangeArrowheads="1" noCrop="1"/>
          </p:cNvPicPr>
          <p:nvPr/>
        </p:nvPicPr>
        <p:blipFill>
          <a:blip r:embed="rId4" cstate="print"/>
          <a:srcRect/>
          <a:stretch>
            <a:fillRect/>
          </a:stretch>
        </p:blipFill>
        <p:spPr bwMode="auto">
          <a:xfrm>
            <a:off x="214282" y="5214950"/>
            <a:ext cx="914400" cy="1238250"/>
          </a:xfrm>
          <a:prstGeom prst="rect">
            <a:avLst/>
          </a:prstGeom>
          <a:noFill/>
        </p:spPr>
      </p:pic>
      <p:pic>
        <p:nvPicPr>
          <p:cNvPr id="25" name="Picture 10" descr="сольватация"/>
          <p:cNvPicPr>
            <a:picLocks noChangeAspect="1" noChangeArrowheads="1" noCrop="1"/>
          </p:cNvPicPr>
          <p:nvPr/>
        </p:nvPicPr>
        <p:blipFill>
          <a:blip r:embed="rId5" cstate="print"/>
          <a:srcRect/>
          <a:stretch>
            <a:fillRect/>
          </a:stretch>
        </p:blipFill>
        <p:spPr bwMode="auto">
          <a:xfrm>
            <a:off x="3571868" y="5000636"/>
            <a:ext cx="1692275" cy="1692275"/>
          </a:xfrm>
          <a:prstGeom prst="rect">
            <a:avLst/>
          </a:prstGeom>
          <a:noFill/>
          <a:ln w="9525">
            <a:noFill/>
            <a:miter lim="800000"/>
            <a:headEnd/>
            <a:tailEnd/>
          </a:ln>
        </p:spPr>
      </p:pic>
      <p:sp>
        <p:nvSpPr>
          <p:cNvPr id="10" name="Прямоугольник 9"/>
          <p:cNvSpPr/>
          <p:nvPr/>
        </p:nvSpPr>
        <p:spPr>
          <a:xfrm>
            <a:off x="6848567" y="153293"/>
            <a:ext cx="2066591" cy="5671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85000"/>
              </a:lnSpc>
            </a:pPr>
            <a:r>
              <a:rPr lang="ru-RU" sz="3600" b="1" spc="50" dirty="0" smtClean="0">
                <a:ln w="11430"/>
                <a:solidFill>
                  <a:srgbClr val="FF0000"/>
                </a:solidFill>
                <a:effectLst>
                  <a:outerShdw blurRad="76200" dist="50800" dir="5400000" algn="tl" rotWithShape="0">
                    <a:srgbClr val="000000">
                      <a:alpha val="65000"/>
                    </a:srgbClr>
                  </a:outerShdw>
                </a:effectLst>
                <a:latin typeface="Arial Black" pitchFamily="34" charset="0"/>
                <a:cs typeface="Arial" pitchFamily="34" charset="0"/>
              </a:rPr>
              <a:t>Химия </a:t>
            </a:r>
            <a:endParaRPr lang="ru-RU" sz="36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ransition>
    <p:wheel spokes="1"/>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Прямоугольник 8"/>
          <p:cNvSpPr/>
          <p:nvPr/>
        </p:nvSpPr>
        <p:spPr>
          <a:xfrm>
            <a:off x="449221" y="1988840"/>
            <a:ext cx="8424936" cy="1906676"/>
          </a:xfrm>
          <a:prstGeom prst="rect">
            <a:avLst/>
          </a:prstGeom>
        </p:spPr>
        <p:txBody>
          <a:bodyPr wrap="square">
            <a:spAutoFit/>
            <a:scene3d>
              <a:camera prst="orthographicFront"/>
              <a:lightRig rig="threePt" dir="t"/>
            </a:scene3d>
            <a:sp3d extrusionH="57150">
              <a:bevelT w="69850" h="69850" prst="divot"/>
            </a:sp3d>
          </a:bodyPr>
          <a:lstStyle/>
          <a:p>
            <a:pPr lvl="0" algn="ctr" fontAlgn="base">
              <a:lnSpc>
                <a:spcPct val="90000"/>
              </a:lnSpc>
              <a:spcBef>
                <a:spcPct val="0"/>
              </a:spcBef>
              <a:spcAft>
                <a:spcPct val="0"/>
              </a:spcAft>
            </a:pPr>
            <a:r>
              <a:rPr lang="ru-RU" sz="43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Практическая работа № 4</a:t>
            </a:r>
          </a:p>
          <a:p>
            <a:pPr algn="ctr" fontAlgn="base">
              <a:lnSpc>
                <a:spcPct val="90000"/>
              </a:lnSpc>
              <a:spcBef>
                <a:spcPct val="0"/>
              </a:spcBef>
              <a:spcAft>
                <a:spcPct val="0"/>
              </a:spcAft>
            </a:pPr>
            <a:r>
              <a:rPr lang="ru-RU" sz="43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a:t>
            </a:r>
            <a:r>
              <a:rPr lang="ru-RU" sz="4400" b="1" dirty="0">
                <a:ln w="1905">
                  <a:solidFill>
                    <a:sysClr val="windowText" lastClr="000000"/>
                  </a:solidFill>
                </a:ln>
                <a:solidFill>
                  <a:srgbClr val="0000CC"/>
                </a:solidFill>
                <a:effectLst>
                  <a:outerShdw blurRad="38100" dist="38100" dir="2700000" algn="tl">
                    <a:srgbClr val="000000">
                      <a:alpha val="43137"/>
                    </a:srgbClr>
                  </a:outerShdw>
                </a:effectLst>
                <a:latin typeface="Arial Black" pitchFamily="34" charset="0"/>
              </a:rPr>
              <a:t>Электролитическая диссоциация</a:t>
            </a:r>
            <a:r>
              <a:rPr lang="ru-RU" sz="43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a:t>
            </a:r>
            <a:endParaRPr lang="ru-RU" sz="4300" b="1" dirty="0" smtClean="0">
              <a:ln w="10541"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Arial" pitchFamily="34" charset="0"/>
            </a:endParaRPr>
          </a:p>
        </p:txBody>
      </p:sp>
      <p:pic>
        <p:nvPicPr>
          <p:cNvPr id="46083" name="Picture 3" descr="D:\23.05.13-домашние документы\Лаб. раб YES\Виртуальные лабораторные YES\Анимашки и картинки\Люди\Химики\химик.gif"/>
          <p:cNvPicPr>
            <a:picLocks noChangeAspect="1" noChangeArrowheads="1" noCrop="1"/>
          </p:cNvPicPr>
          <p:nvPr/>
        </p:nvPicPr>
        <p:blipFill>
          <a:blip r:embed="rId3" cstate="print"/>
          <a:srcRect/>
          <a:stretch>
            <a:fillRect/>
          </a:stretch>
        </p:blipFill>
        <p:spPr bwMode="auto">
          <a:xfrm>
            <a:off x="214282" y="5214950"/>
            <a:ext cx="914400" cy="1238250"/>
          </a:xfrm>
          <a:prstGeom prst="rect">
            <a:avLst/>
          </a:prstGeom>
          <a:noFill/>
        </p:spPr>
      </p:pic>
      <p:pic>
        <p:nvPicPr>
          <p:cNvPr id="25" name="Picture 10" descr="сольватация"/>
          <p:cNvPicPr>
            <a:picLocks noChangeAspect="1" noChangeArrowheads="1" noCrop="1"/>
          </p:cNvPicPr>
          <p:nvPr/>
        </p:nvPicPr>
        <p:blipFill>
          <a:blip r:embed="rId4" cstate="print"/>
          <a:srcRect/>
          <a:stretch>
            <a:fillRect/>
          </a:stretch>
        </p:blipFill>
        <p:spPr bwMode="auto">
          <a:xfrm>
            <a:off x="3571868" y="5000636"/>
            <a:ext cx="1692275" cy="1692275"/>
          </a:xfrm>
          <a:prstGeom prst="rect">
            <a:avLst/>
          </a:prstGeom>
          <a:noFill/>
          <a:ln w="9525">
            <a:noFill/>
            <a:miter lim="800000"/>
            <a:headEnd/>
            <a:tailEnd/>
          </a:ln>
        </p:spPr>
      </p:pic>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4572000" y="116632"/>
            <a:ext cx="4501553" cy="5671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85000"/>
              </a:lnSpc>
            </a:pPr>
            <a:r>
              <a:rPr lang="ru-RU" sz="3600" b="1" spc="50" dirty="0">
                <a:ln w="11430"/>
                <a:solidFill>
                  <a:srgbClr val="FF0000"/>
                </a:solidFill>
                <a:effectLst>
                  <a:outerShdw blurRad="76200" dist="50800" dir="5400000" algn="tl" rotWithShape="0">
                    <a:srgbClr val="000000">
                      <a:alpha val="65000"/>
                    </a:srgbClr>
                  </a:outerShdw>
                </a:effectLst>
                <a:latin typeface="Arial Black" pitchFamily="34" charset="0"/>
                <a:cs typeface="Arial" pitchFamily="34" charset="0"/>
              </a:rPr>
              <a:t>Естествознание</a:t>
            </a:r>
            <a:endParaRPr lang="ru-RU" sz="36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3721610950"/>
      </p:ext>
    </p:extLst>
  </p:cSld>
  <p:clrMapOvr>
    <a:masterClrMapping/>
  </p:clrMapOvr>
  <p:transition>
    <p:wheel spokes="1"/>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548680"/>
            <a:ext cx="8858312" cy="4278094"/>
          </a:xfrm>
          <a:prstGeom prst="rect">
            <a:avLst/>
          </a:prstGeom>
        </p:spPr>
        <p:txBody>
          <a:bodyPr wrap="square">
            <a:spAutoFit/>
          </a:bodyPr>
          <a:lstStyle/>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3200" b="1" dirty="0" smtClean="0">
                <a:latin typeface="Arial" pitchFamily="34" charset="0"/>
                <a:cs typeface="Arial" pitchFamily="34" charset="0"/>
              </a:rPr>
              <a:t> – познакомиться с действием </a:t>
            </a:r>
            <a:r>
              <a:rPr lang="ru-RU" sz="3200" b="1" dirty="0">
                <a:latin typeface="Arial" pitchFamily="34" charset="0"/>
                <a:cs typeface="Arial" pitchFamily="34" charset="0"/>
              </a:rPr>
              <a:t>индикаторов на растворы кислот, оснований, </a:t>
            </a:r>
            <a:r>
              <a:rPr lang="ru-RU" sz="3200" b="1" dirty="0" smtClean="0">
                <a:latin typeface="Arial" pitchFamily="34" charset="0"/>
                <a:cs typeface="Arial" pitchFamily="34" charset="0"/>
              </a:rPr>
              <a:t>солей и процессами</a:t>
            </a:r>
            <a:r>
              <a:rPr lang="ru-RU" sz="3200" b="1" dirty="0">
                <a:latin typeface="Arial" pitchFamily="34" charset="0"/>
                <a:cs typeface="Arial" pitchFamily="34" charset="0"/>
              </a:rPr>
              <a:t>, протекающими при </a:t>
            </a:r>
            <a:r>
              <a:rPr lang="ru-RU" sz="3200" b="1" dirty="0" smtClean="0">
                <a:latin typeface="Arial" pitchFamily="34" charset="0"/>
                <a:cs typeface="Arial" pitchFamily="34" charset="0"/>
              </a:rPr>
              <a:t>обменных реакциях.</a:t>
            </a:r>
          </a:p>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Приборы и реактивы</a:t>
            </a:r>
            <a:r>
              <a:rPr lang="ru-RU" sz="3200" b="1" dirty="0" smtClean="0">
                <a:latin typeface="Arial" pitchFamily="34" charset="0"/>
                <a:cs typeface="Arial" pitchFamily="34" charset="0"/>
              </a:rPr>
              <a:t>: химическая посуда, индикаторы (лакмус, фенолфталеин, метиловый оранжевый, </a:t>
            </a:r>
            <a:r>
              <a:rPr lang="ru-RU" sz="3200" b="1" dirty="0" err="1" smtClean="0">
                <a:latin typeface="Arial" pitchFamily="34" charset="0"/>
                <a:cs typeface="Arial" pitchFamily="34" charset="0"/>
              </a:rPr>
              <a:t>универсаль-ный</a:t>
            </a:r>
            <a:r>
              <a:rPr lang="ru-RU" sz="3200" b="1" dirty="0" smtClean="0">
                <a:latin typeface="Arial" pitchFamily="34" charset="0"/>
                <a:cs typeface="Arial" pitchFamily="34" charset="0"/>
              </a:rPr>
              <a:t>), H</a:t>
            </a:r>
            <a:r>
              <a:rPr lang="ru-RU" sz="3200" b="1" baseline="-25000" dirty="0" smtClean="0">
                <a:latin typeface="Arial" pitchFamily="34" charset="0"/>
                <a:cs typeface="Arial" pitchFamily="34" charset="0"/>
              </a:rPr>
              <a:t>2</a:t>
            </a:r>
            <a:r>
              <a:rPr lang="ru-RU" sz="3200" b="1" dirty="0" smtClean="0">
                <a:latin typeface="Arial" pitchFamily="34" charset="0"/>
                <a:cs typeface="Arial" pitchFamily="34" charset="0"/>
              </a:rPr>
              <a:t>O</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NaOH</a:t>
            </a:r>
            <a:r>
              <a:rPr lang="en-US" sz="3200" b="1" dirty="0" smtClean="0">
                <a:latin typeface="Arial" pitchFamily="34" charset="0"/>
                <a:cs typeface="Arial" pitchFamily="34" charset="0"/>
              </a:rPr>
              <a:t>,</a:t>
            </a:r>
            <a:r>
              <a:rPr lang="ru-RU" sz="3200" b="1" dirty="0" smtClean="0">
                <a:latin typeface="Arial" pitchFamily="34" charset="0"/>
                <a:cs typeface="Arial" pitchFamily="34" charset="0"/>
              </a:rPr>
              <a:t> </a:t>
            </a:r>
            <a:r>
              <a:rPr lang="en-US" sz="3200" b="1" dirty="0" smtClean="0">
                <a:latin typeface="Arial" pitchFamily="34" charset="0"/>
                <a:cs typeface="Arial" pitchFamily="34" charset="0"/>
              </a:rPr>
              <a:t>KOH, H</a:t>
            </a:r>
            <a:r>
              <a:rPr lang="en-US" sz="3200" b="1" baseline="-25000" dirty="0" smtClean="0">
                <a:latin typeface="Arial" pitchFamily="34" charset="0"/>
                <a:cs typeface="Arial" pitchFamily="34" charset="0"/>
              </a:rPr>
              <a:t>2</a:t>
            </a:r>
            <a:r>
              <a:rPr lang="en-US" sz="3200" b="1" dirty="0" smtClean="0">
                <a:latin typeface="Arial" pitchFamily="34" charset="0"/>
                <a:cs typeface="Arial" pitchFamily="34" charset="0"/>
              </a:rPr>
              <a:t>SO</a:t>
            </a:r>
            <a:r>
              <a:rPr lang="en-US" sz="3200" b="1" baseline="-25000" dirty="0" smtClean="0">
                <a:latin typeface="Arial" pitchFamily="34" charset="0"/>
                <a:cs typeface="Arial" pitchFamily="34" charset="0"/>
              </a:rPr>
              <a:t>4</a:t>
            </a:r>
            <a:r>
              <a:rPr lang="en-US" sz="3200" b="1" dirty="0" smtClean="0">
                <a:latin typeface="Arial" pitchFamily="34" charset="0"/>
                <a:cs typeface="Arial" pitchFamily="34" charset="0"/>
              </a:rPr>
              <a:t>, </a:t>
            </a:r>
            <a:r>
              <a:rPr lang="en-US" sz="3200" b="1" dirty="0" err="1" smtClean="0">
                <a:latin typeface="Arial" pitchFamily="34" charset="0"/>
                <a:cs typeface="Arial" pitchFamily="34" charset="0"/>
              </a:rPr>
              <a:t>HCl</a:t>
            </a:r>
            <a:r>
              <a:rPr lang="en-US" sz="3200" b="1" dirty="0" smtClean="0">
                <a:latin typeface="Arial" pitchFamily="34" charset="0"/>
                <a:cs typeface="Arial" pitchFamily="34" charset="0"/>
              </a:rPr>
              <a:t>,</a:t>
            </a:r>
            <a:r>
              <a:rPr lang="ru-RU" sz="3200" b="1" dirty="0">
                <a:latin typeface="Arial" pitchFamily="34" charset="0"/>
                <a:cs typeface="Arial" pitchFamily="34" charset="0"/>
              </a:rPr>
              <a:t> CuSO</a:t>
            </a:r>
            <a:r>
              <a:rPr lang="ru-RU" sz="3200" b="1" baseline="-25000" dirty="0">
                <a:latin typeface="Arial" pitchFamily="34" charset="0"/>
                <a:cs typeface="Arial" pitchFamily="34" charset="0"/>
              </a:rPr>
              <a:t>4</a:t>
            </a:r>
            <a:r>
              <a:rPr lang="en-US" sz="3200" b="1" dirty="0">
                <a:latin typeface="Arial" pitchFamily="34" charset="0"/>
                <a:cs typeface="Arial" pitchFamily="34" charset="0"/>
              </a:rPr>
              <a:t>,</a:t>
            </a:r>
            <a:r>
              <a:rPr lang="ru-RU" sz="3200" b="1" dirty="0" smtClean="0">
                <a:latin typeface="Arial" pitchFamily="34" charset="0"/>
                <a:cs typeface="Arial" pitchFamily="34" charset="0"/>
              </a:rPr>
              <a:t> </a:t>
            </a:r>
            <a:r>
              <a:rPr lang="en-US" sz="3200" b="1" dirty="0" smtClean="0">
                <a:latin typeface="Arial" pitchFamily="34" charset="0"/>
                <a:cs typeface="Arial" pitchFamily="34" charset="0"/>
              </a:rPr>
              <a:t>AlCl</a:t>
            </a:r>
            <a:r>
              <a:rPr lang="en-US" sz="3200" b="1" baseline="-25000" dirty="0" smtClean="0">
                <a:latin typeface="Arial" pitchFamily="34" charset="0"/>
                <a:cs typeface="Arial" pitchFamily="34" charset="0"/>
              </a:rPr>
              <a:t>3</a:t>
            </a:r>
            <a:r>
              <a:rPr lang="en-US" sz="3200" b="1" dirty="0" smtClean="0">
                <a:latin typeface="Arial" pitchFamily="34" charset="0"/>
                <a:cs typeface="Arial" pitchFamily="34" charset="0"/>
              </a:rPr>
              <a:t>, </a:t>
            </a:r>
            <a:r>
              <a:rPr lang="en-US" sz="3200" b="1" dirty="0">
                <a:latin typeface="Arial" pitchFamily="34" charset="0"/>
                <a:cs typeface="Arial" pitchFamily="34" charset="0"/>
              </a:rPr>
              <a:t>Na</a:t>
            </a:r>
            <a:r>
              <a:rPr lang="en-US" sz="3200" b="1" baseline="-25000" dirty="0">
                <a:latin typeface="Arial" pitchFamily="34" charset="0"/>
                <a:cs typeface="Arial" pitchFamily="34" charset="0"/>
              </a:rPr>
              <a:t>2</a:t>
            </a:r>
            <a:r>
              <a:rPr lang="en-US" sz="3200" b="1" dirty="0">
                <a:latin typeface="Arial" pitchFamily="34" charset="0"/>
                <a:cs typeface="Arial" pitchFamily="34" charset="0"/>
              </a:rPr>
              <a:t>SO</a:t>
            </a:r>
            <a:r>
              <a:rPr lang="en-US" sz="3200" b="1" baseline="-25000" dirty="0">
                <a:latin typeface="Arial" pitchFamily="34" charset="0"/>
                <a:cs typeface="Arial" pitchFamily="34" charset="0"/>
              </a:rPr>
              <a:t>4</a:t>
            </a:r>
            <a:r>
              <a:rPr lang="en-US" sz="3200" b="1" dirty="0">
                <a:latin typeface="Arial" pitchFamily="34" charset="0"/>
                <a:cs typeface="Arial" pitchFamily="34" charset="0"/>
              </a:rPr>
              <a:t>, BaCl</a:t>
            </a:r>
            <a:r>
              <a:rPr lang="en-US" sz="3200" b="1" baseline="-25000" dirty="0">
                <a:latin typeface="Arial" pitchFamily="34" charset="0"/>
                <a:cs typeface="Arial" pitchFamily="34" charset="0"/>
              </a:rPr>
              <a:t>2</a:t>
            </a:r>
            <a:r>
              <a:rPr lang="en-US" sz="3200" b="1" dirty="0" smtClean="0">
                <a:latin typeface="Arial" pitchFamily="34" charset="0"/>
                <a:cs typeface="Arial" pitchFamily="34" charset="0"/>
              </a:rPr>
              <a:t>, Na</a:t>
            </a:r>
            <a:r>
              <a:rPr lang="en-US" sz="3200" b="1" baseline="-25000" dirty="0" smtClean="0">
                <a:latin typeface="Arial" pitchFamily="34" charset="0"/>
                <a:cs typeface="Arial" pitchFamily="34" charset="0"/>
              </a:rPr>
              <a:t>2</a:t>
            </a:r>
            <a:r>
              <a:rPr lang="en-US" sz="3200" b="1" dirty="0" smtClean="0">
                <a:latin typeface="Arial" pitchFamily="34" charset="0"/>
                <a:cs typeface="Arial" pitchFamily="34" charset="0"/>
              </a:rPr>
              <a:t>CO</a:t>
            </a:r>
            <a:r>
              <a:rPr lang="en-US" sz="3200" b="1" baseline="-25000" dirty="0" smtClean="0">
                <a:latin typeface="Arial" pitchFamily="34" charset="0"/>
                <a:cs typeface="Arial" pitchFamily="34" charset="0"/>
              </a:rPr>
              <a:t>3</a:t>
            </a:r>
            <a:r>
              <a:rPr lang="ru-RU" sz="3200" b="1" dirty="0" smtClean="0">
                <a:latin typeface="Arial" pitchFamily="34" charset="0"/>
                <a:cs typeface="Arial" pitchFamily="34" charset="0"/>
              </a:rPr>
              <a:t>.</a:t>
            </a:r>
            <a:endParaRPr lang="ru-RU" sz="3200" dirty="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2" descr="D:\23.05.13-домашние документы\Виртуальные лекции 2015\Химия\Реакции\индикаторы\191.gif"/>
          <p:cNvPicPr>
            <a:picLocks noChangeAspect="1" noChangeArrowheads="1"/>
          </p:cNvPicPr>
          <p:nvPr/>
        </p:nvPicPr>
        <p:blipFill>
          <a:blip r:embed="rId4" cstate="print"/>
          <a:srcRect l="17176" t="3125" r="63210" b="4687"/>
          <a:stretch>
            <a:fillRect/>
          </a:stretch>
        </p:blipFill>
        <p:spPr bwMode="auto">
          <a:xfrm>
            <a:off x="291235" y="4470252"/>
            <a:ext cx="642942" cy="2214578"/>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2" descr="http://sob.znate.ru/tw_files2/urls_3/74/d-73758/73758_html_m6cb6fb71.png"/>
          <p:cNvPicPr>
            <a:picLocks noChangeAspect="1" noChangeArrowheads="1"/>
          </p:cNvPicPr>
          <p:nvPr/>
        </p:nvPicPr>
        <p:blipFill>
          <a:blip r:embed="rId5" cstate="print"/>
          <a:srcRect l="3126" t="21682" r="50392" b="6350"/>
          <a:stretch>
            <a:fillRect/>
          </a:stretch>
        </p:blipFill>
        <p:spPr bwMode="auto">
          <a:xfrm>
            <a:off x="2483768" y="4526790"/>
            <a:ext cx="1937230" cy="2214578"/>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5" descr="D:\23.05.13-домашние документы\Виртуальные лекции 2015\Химия\Реакции\индикаторы\Индикатор метилоранж.png"/>
          <p:cNvPicPr>
            <a:picLocks noChangeAspect="1" noChangeArrowheads="1"/>
          </p:cNvPicPr>
          <p:nvPr/>
        </p:nvPicPr>
        <p:blipFill>
          <a:blip r:embed="rId6" cstate="print"/>
          <a:srcRect l="3704" t="7532" r="37754" b="4997"/>
          <a:stretch>
            <a:fillRect/>
          </a:stretch>
        </p:blipFill>
        <p:spPr bwMode="auto">
          <a:xfrm>
            <a:off x="5004048" y="4587022"/>
            <a:ext cx="2000264" cy="2214578"/>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8354" name="Picture 2" descr="D:\23.05.13-домашние документы\Виртуальные лекции 2015\Химия\Реакции\индикаторы\0001-001-Prakticheskaja-rabota-1.jpg"/>
          <p:cNvPicPr>
            <a:picLocks noChangeAspect="1" noChangeArrowheads="1"/>
          </p:cNvPicPr>
          <p:nvPr/>
        </p:nvPicPr>
        <p:blipFill>
          <a:blip r:embed="rId7" cstate="print"/>
          <a:srcRect l="20100" r="45017"/>
          <a:stretch>
            <a:fillRect/>
          </a:stretch>
        </p:blipFill>
        <p:spPr bwMode="auto">
          <a:xfrm>
            <a:off x="1214414" y="4812550"/>
            <a:ext cx="909214" cy="190500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aphicFrame>
        <p:nvGraphicFramePr>
          <p:cNvPr id="21" name="Таблица 20"/>
          <p:cNvGraphicFramePr>
            <a:graphicFrameLocks noGrp="1"/>
          </p:cNvGraphicFramePr>
          <p:nvPr>
            <p:extLst>
              <p:ext uri="{D42A27DB-BD31-4B8C-83A1-F6EECF244321}">
                <p14:modId xmlns:p14="http://schemas.microsoft.com/office/powerpoint/2010/main" val="975629979"/>
              </p:ext>
            </p:extLst>
          </p:nvPr>
        </p:nvGraphicFramePr>
        <p:xfrm>
          <a:off x="156465" y="3218885"/>
          <a:ext cx="8662891" cy="2180844"/>
        </p:xfrm>
        <a:graphic>
          <a:graphicData uri="http://schemas.openxmlformats.org/drawingml/2006/table">
            <a:tbl>
              <a:tblPr>
                <a:tableStyleId>{35758FB7-9AC5-4552-8A53-C91805E547FA}</a:tableStyleId>
              </a:tblPr>
              <a:tblGrid>
                <a:gridCol w="2952328"/>
                <a:gridCol w="5710563"/>
              </a:tblGrid>
              <a:tr h="606892">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ru-RU" sz="2700" b="1" dirty="0" smtClean="0">
                          <a:latin typeface="+mn-lt"/>
                          <a:ea typeface="Times New Roman"/>
                          <a:cs typeface="Times New Roman"/>
                        </a:rPr>
                        <a:t>Индикатор</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a:lightRig rig="flood" dir="t"/>
                    </a:cell3D>
                    <a:solidFill>
                      <a:schemeClr val="bg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700" b="1" dirty="0" smtClean="0"/>
                        <a:t>Цвет индикатора в чистой воде</a:t>
                      </a:r>
                    </a:p>
                    <a:p>
                      <a:pPr algn="ctr">
                        <a:lnSpc>
                          <a:spcPct val="85000"/>
                        </a:lnSpc>
                        <a:spcAft>
                          <a:spcPts val="0"/>
                        </a:spcAft>
                      </a:pPr>
                      <a:r>
                        <a:rPr lang="ru-RU" sz="2700" b="1" dirty="0" smtClean="0"/>
                        <a:t>(нейтральная среда)</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0772">
                <a:tc>
                  <a:txBody>
                    <a:bodyPr/>
                    <a:lstStyle/>
                    <a:p>
                      <a:pPr algn="ctr">
                        <a:lnSpc>
                          <a:spcPct val="90000"/>
                        </a:lnSpc>
                        <a:spcAft>
                          <a:spcPts val="0"/>
                        </a:spcAft>
                      </a:pPr>
                      <a:r>
                        <a:rPr lang="ru-RU" sz="2700" b="1" dirty="0"/>
                        <a:t>Фенолфталеин</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t>Бесцветный</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0772">
                <a:tc>
                  <a:txBody>
                    <a:bodyPr/>
                    <a:lstStyle/>
                    <a:p>
                      <a:pPr algn="ctr">
                        <a:lnSpc>
                          <a:spcPct val="90000"/>
                        </a:lnSpc>
                        <a:spcAft>
                          <a:spcPts val="0"/>
                        </a:spcAft>
                      </a:pPr>
                      <a:r>
                        <a:rPr lang="ru-RU" sz="2700" b="1" dirty="0"/>
                        <a:t>Метилоранж</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Оранжевый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6600"/>
                    </a:solidFill>
                  </a:tcPr>
                </a:tc>
              </a:tr>
              <a:tr h="230772">
                <a:tc>
                  <a:txBody>
                    <a:bodyPr/>
                    <a:lstStyle/>
                    <a:p>
                      <a:pPr algn="ctr">
                        <a:lnSpc>
                          <a:spcPct val="90000"/>
                        </a:lnSpc>
                        <a:spcAft>
                          <a:spcPts val="0"/>
                        </a:spcAft>
                      </a:pPr>
                      <a:r>
                        <a:rPr lang="ru-RU" sz="2700" b="1" dirty="0"/>
                        <a:t>Лакмус</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500" b="1" dirty="0">
                          <a:solidFill>
                            <a:schemeClr val="bg1"/>
                          </a:solidFill>
                          <a:effectLst>
                            <a:outerShdw blurRad="38100" dist="38100" dir="2700000" algn="tl">
                              <a:srgbClr val="000000">
                                <a:alpha val="43137"/>
                              </a:srgbClr>
                            </a:outerShdw>
                          </a:effectLst>
                        </a:rPr>
                        <a:t>Фиолетовый</a:t>
                      </a:r>
                      <a:endParaRPr lang="ru-RU" sz="25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7030A0"/>
                    </a:solidFill>
                  </a:tcPr>
                </a:tc>
              </a:tr>
              <a:tr h="230772">
                <a:tc>
                  <a:txBody>
                    <a:bodyPr/>
                    <a:lstStyle/>
                    <a:p>
                      <a:pPr algn="ctr">
                        <a:lnSpc>
                          <a:spcPct val="90000"/>
                        </a:lnSpc>
                        <a:spcAft>
                          <a:spcPts val="0"/>
                        </a:spcAft>
                      </a:pPr>
                      <a:r>
                        <a:rPr lang="ru-RU" sz="2700" b="1" dirty="0" smtClean="0">
                          <a:latin typeface="Calibri"/>
                          <a:ea typeface="Times New Roman"/>
                          <a:cs typeface="Times New Roman"/>
                        </a:rPr>
                        <a:t>рН</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500" b="1" dirty="0" smtClean="0">
                          <a:solidFill>
                            <a:srgbClr val="002060"/>
                          </a:solidFill>
                          <a:effectLst>
                            <a:outerShdw blurRad="38100" dist="38100" dir="2700000" algn="tl">
                              <a:srgbClr val="000000">
                                <a:alpha val="43137"/>
                              </a:srgbClr>
                            </a:outerShdw>
                          </a:effectLst>
                          <a:latin typeface="Calibri"/>
                          <a:ea typeface="Times New Roman"/>
                          <a:cs typeface="Times New Roman"/>
                        </a:rPr>
                        <a:t>7</a:t>
                      </a:r>
                      <a:endParaRPr lang="ru-RU" sz="2500" b="1" dirty="0">
                        <a:solidFill>
                          <a:srgbClr val="002060"/>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22" name="Прямоугольник 21"/>
          <p:cNvSpPr/>
          <p:nvPr/>
        </p:nvSpPr>
        <p:spPr>
          <a:xfrm>
            <a:off x="107504" y="262618"/>
            <a:ext cx="8928992" cy="3022366"/>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Опыт 1.</a:t>
            </a:r>
            <a:r>
              <a:rPr lang="ru-RU" sz="2700" b="1" dirty="0" smtClean="0">
                <a:solidFill>
                  <a:srgbClr val="FF0000"/>
                </a:solidFill>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Изучение </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действия индикаторов </a:t>
            </a:r>
            <a:r>
              <a:rPr lang="ru-RU" sz="2800" b="1" dirty="0">
                <a:solidFill>
                  <a:srgbClr val="C00000"/>
                </a:solidFill>
                <a:effectLst>
                  <a:outerShdw blurRad="38100" dist="38100" dir="2700000" algn="tl">
                    <a:srgbClr val="000000">
                      <a:alpha val="43137"/>
                    </a:srgbClr>
                  </a:outerShdw>
                </a:effectLst>
                <a:latin typeface="Arial Black" pitchFamily="34" charset="0"/>
                <a:cs typeface="Arial" pitchFamily="34" charset="0"/>
              </a:rPr>
              <a:t>на </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воду.</a:t>
            </a:r>
            <a:r>
              <a:rPr lang="ru-RU" sz="2700" b="1" dirty="0" smtClean="0">
                <a:solidFill>
                  <a:srgbClr val="C00000"/>
                </a:solidFill>
                <a:latin typeface="Arial Black" pitchFamily="34" charset="0"/>
                <a:cs typeface="Arial" pitchFamily="34" charset="0"/>
              </a:rPr>
              <a:t> </a:t>
            </a:r>
            <a:endParaRPr lang="ru-RU" sz="2700" b="1" u="sng" dirty="0" smtClean="0">
              <a:solidFill>
                <a:srgbClr val="C00000"/>
              </a:solidFill>
              <a:latin typeface="Arial Black" pitchFamily="34" charset="0"/>
              <a:cs typeface="Arial" pitchFamily="34" charset="0"/>
            </a:endParaRPr>
          </a:p>
          <a:p>
            <a:pPr indent="450000" algn="just">
              <a:lnSpc>
                <a:spcPct val="85000"/>
              </a:lnSpc>
            </a:pPr>
            <a:r>
              <a:rPr lang="ru-RU" sz="2800" b="1" dirty="0">
                <a:latin typeface="Arial" pitchFamily="34" charset="0"/>
                <a:ea typeface="Times New Roman" pitchFamily="18" charset="0"/>
                <a:cs typeface="Arial" pitchFamily="34" charset="0"/>
              </a:rPr>
              <a:t>В </a:t>
            </a:r>
            <a:r>
              <a:rPr lang="ru-RU" sz="2800" b="1" dirty="0" smtClean="0">
                <a:latin typeface="Arial" pitchFamily="34" charset="0"/>
                <a:ea typeface="Times New Roman" pitchFamily="18" charset="0"/>
                <a:cs typeface="Arial" pitchFamily="34" charset="0"/>
              </a:rPr>
              <a:t>две </a:t>
            </a:r>
            <a:r>
              <a:rPr lang="ru-RU" sz="2800" b="1" dirty="0">
                <a:latin typeface="Arial" pitchFamily="34" charset="0"/>
                <a:ea typeface="Times New Roman" pitchFamily="18" charset="0"/>
                <a:cs typeface="Arial" pitchFamily="34" charset="0"/>
              </a:rPr>
              <a:t>пробирки с </a:t>
            </a:r>
            <a:r>
              <a:rPr lang="ru-RU" sz="2800" b="1" dirty="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дистиллированной водой </a:t>
            </a:r>
            <a:r>
              <a:rPr lang="ru-RU" sz="2800" b="1" dirty="0">
                <a:latin typeface="Arial" pitchFamily="34" charset="0"/>
                <a:ea typeface="Times New Roman" pitchFamily="18" charset="0"/>
                <a:cs typeface="Arial" pitchFamily="34" charset="0"/>
              </a:rPr>
              <a:t>внесите по несколько капель </a:t>
            </a:r>
            <a:r>
              <a:rPr lang="ru-RU" sz="2800" b="1" dirty="0" smtClean="0">
                <a:latin typeface="Arial" pitchFamily="34" charset="0"/>
                <a:ea typeface="Times New Roman" pitchFamily="18" charset="0"/>
                <a:cs typeface="Arial" pitchFamily="34" charset="0"/>
              </a:rPr>
              <a:t>растворов, </a:t>
            </a:r>
            <a:r>
              <a:rPr lang="ru-RU" sz="2800" b="1" dirty="0">
                <a:latin typeface="Arial" pitchFamily="34" charset="0"/>
                <a:ea typeface="Times New Roman" pitchFamily="18" charset="0"/>
                <a:cs typeface="Arial" pitchFamily="34" charset="0"/>
              </a:rPr>
              <a:t>метилоранжа и фенолфталеина</a:t>
            </a:r>
            <a:r>
              <a:rPr lang="ru-RU" sz="2800" b="1" dirty="0" smtClean="0">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Капните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воду</a:t>
            </a:r>
            <a:r>
              <a:rPr lang="ru-RU" sz="2800" b="1" dirty="0" smtClean="0">
                <a:latin typeface="Arial" pitchFamily="34" charset="0"/>
                <a:ea typeface="Times New Roman" pitchFamily="18" charset="0"/>
                <a:cs typeface="Arial" pitchFamily="34" charset="0"/>
              </a:rPr>
              <a:t> на лакмусовую бумагу и универсальный индикатор.</a:t>
            </a:r>
          </a:p>
          <a:p>
            <a:pPr indent="452438"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a:t>
            </a:r>
            <a:endParaRPr lang="ru-RU" sz="2700" b="1" u="sng" dirty="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8435" name="Picture 3" descr="D:\23.05.13-домашние документы\Виртуальные лекции 2015\Химия\сложные в-ва\кислоты\Соляная кислота\image002.jpg"/>
          <p:cNvPicPr>
            <a:picLocks noChangeAspect="1" noChangeArrowheads="1"/>
          </p:cNvPicPr>
          <p:nvPr/>
        </p:nvPicPr>
        <p:blipFill>
          <a:blip r:embed="rId2" cstate="print"/>
          <a:srcRect l="25616" r="18965"/>
          <a:stretch>
            <a:fillRect/>
          </a:stretch>
        </p:blipFill>
        <p:spPr bwMode="auto">
          <a:xfrm>
            <a:off x="0" y="4413460"/>
            <a:ext cx="1785950" cy="24003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2" descr="D:\23.05.13-домашние документы\Виртуальные лекции 2015\Химия\Реакции\индикаторы\191.gif"/>
          <p:cNvPicPr>
            <a:picLocks noChangeAspect="1" noChangeArrowheads="1"/>
          </p:cNvPicPr>
          <p:nvPr/>
        </p:nvPicPr>
        <p:blipFill>
          <a:blip r:embed="rId3" cstate="print"/>
          <a:srcRect l="54224" t="3125" r="6106" b="4687"/>
          <a:stretch>
            <a:fillRect/>
          </a:stretch>
        </p:blipFill>
        <p:spPr bwMode="auto">
          <a:xfrm>
            <a:off x="2195736" y="5186678"/>
            <a:ext cx="911490" cy="1552249"/>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2" descr="http://sob.znate.ru/tw_files2/urls_3/74/d-73758/73758_html_m6cb6fb71.png"/>
          <p:cNvPicPr>
            <a:picLocks noChangeAspect="1" noChangeArrowheads="1"/>
          </p:cNvPicPr>
          <p:nvPr/>
        </p:nvPicPr>
        <p:blipFill>
          <a:blip r:embed="rId4" cstate="print"/>
          <a:srcRect l="3126" t="21682" r="50594" b="6350"/>
          <a:stretch>
            <a:fillRect/>
          </a:stretch>
        </p:blipFill>
        <p:spPr bwMode="auto">
          <a:xfrm>
            <a:off x="6554297" y="4401963"/>
            <a:ext cx="1928826" cy="2214578"/>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5" descr="D:\23.05.13-домашние документы\Виртуальные лекции 2015\Химия\Реакции\индикаторы\Индикатор метилоранж.png"/>
          <p:cNvPicPr>
            <a:picLocks noChangeAspect="1" noChangeArrowheads="1"/>
          </p:cNvPicPr>
          <p:nvPr/>
        </p:nvPicPr>
        <p:blipFill>
          <a:blip r:embed="rId5" cstate="print"/>
          <a:srcRect l="3704" t="7532" r="23119" b="4997"/>
          <a:stretch>
            <a:fillRect/>
          </a:stretch>
        </p:blipFill>
        <p:spPr bwMode="auto">
          <a:xfrm>
            <a:off x="3357554" y="4506321"/>
            <a:ext cx="2500330" cy="2214578"/>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cxnSp>
        <p:nvCxnSpPr>
          <p:cNvPr id="20" name="Прямая со стрелкой 19"/>
          <p:cNvCxnSpPr/>
          <p:nvPr/>
        </p:nvCxnSpPr>
        <p:spPr>
          <a:xfrm>
            <a:off x="5677579" y="6303563"/>
            <a:ext cx="360610" cy="41733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Прямоугольник 22"/>
          <p:cNvSpPr/>
          <p:nvPr/>
        </p:nvSpPr>
        <p:spPr>
          <a:xfrm>
            <a:off x="107504" y="262618"/>
            <a:ext cx="8928992" cy="3022366"/>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Опыт 2.</a:t>
            </a:r>
            <a:r>
              <a:rPr lang="ru-RU" sz="2700" b="1" dirty="0" smtClean="0">
                <a:solidFill>
                  <a:srgbClr val="FF0000"/>
                </a:solidFill>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Изучение </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действия индикаторов </a:t>
            </a:r>
            <a:r>
              <a:rPr lang="ru-RU" sz="2800" b="1" dirty="0">
                <a:solidFill>
                  <a:srgbClr val="C00000"/>
                </a:solidFill>
                <a:effectLst>
                  <a:outerShdw blurRad="38100" dist="38100" dir="2700000" algn="tl">
                    <a:srgbClr val="000000">
                      <a:alpha val="43137"/>
                    </a:srgbClr>
                  </a:outerShdw>
                </a:effectLst>
                <a:latin typeface="Arial Black" pitchFamily="34" charset="0"/>
                <a:cs typeface="Arial" pitchFamily="34" charset="0"/>
              </a:rPr>
              <a:t>на растворы </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кислот.</a:t>
            </a:r>
            <a:r>
              <a:rPr lang="ru-RU" sz="2700" b="1" dirty="0" smtClean="0">
                <a:solidFill>
                  <a:srgbClr val="C00000"/>
                </a:solidFill>
                <a:latin typeface="Arial Black" pitchFamily="34" charset="0"/>
                <a:cs typeface="Arial" pitchFamily="34" charset="0"/>
              </a:rPr>
              <a:t> </a:t>
            </a:r>
            <a:endParaRPr lang="ru-RU" sz="2700" b="1" u="sng" dirty="0" smtClean="0">
              <a:solidFill>
                <a:srgbClr val="C00000"/>
              </a:solidFill>
              <a:latin typeface="Arial Black" pitchFamily="34" charset="0"/>
              <a:cs typeface="Arial" pitchFamily="34" charset="0"/>
            </a:endParaRPr>
          </a:p>
          <a:p>
            <a:pPr indent="450000" algn="just">
              <a:lnSpc>
                <a:spcPct val="85000"/>
              </a:lnSpc>
            </a:pPr>
            <a:r>
              <a:rPr lang="ru-RU" sz="2800" b="1" dirty="0">
                <a:latin typeface="Arial" pitchFamily="34" charset="0"/>
                <a:ea typeface="Times New Roman" pitchFamily="18" charset="0"/>
                <a:cs typeface="Arial" pitchFamily="34" charset="0"/>
              </a:rPr>
              <a:t>В </a:t>
            </a:r>
            <a:r>
              <a:rPr lang="ru-RU" sz="2800" b="1" dirty="0" smtClean="0">
                <a:latin typeface="Arial" pitchFamily="34" charset="0"/>
                <a:ea typeface="Times New Roman" pitchFamily="18" charset="0"/>
                <a:cs typeface="Arial" pitchFamily="34" charset="0"/>
              </a:rPr>
              <a:t>две </a:t>
            </a:r>
            <a:r>
              <a:rPr lang="ru-RU" sz="2800" b="1" dirty="0">
                <a:latin typeface="Arial" pitchFamily="34" charset="0"/>
                <a:ea typeface="Times New Roman" pitchFamily="18" charset="0"/>
                <a:cs typeface="Arial" pitchFamily="34" charset="0"/>
              </a:rPr>
              <a:t>пробирки с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серной или соляной кислотой </a:t>
            </a:r>
            <a:r>
              <a:rPr lang="ru-RU" sz="2800" b="1" dirty="0" smtClean="0">
                <a:latin typeface="Arial" pitchFamily="34" charset="0"/>
                <a:ea typeface="Times New Roman" pitchFamily="18" charset="0"/>
                <a:cs typeface="Arial" pitchFamily="34" charset="0"/>
              </a:rPr>
              <a:t>внесите </a:t>
            </a:r>
            <a:r>
              <a:rPr lang="ru-RU" sz="2800" b="1" dirty="0">
                <a:latin typeface="Arial" pitchFamily="34" charset="0"/>
                <a:ea typeface="Times New Roman" pitchFamily="18" charset="0"/>
                <a:cs typeface="Arial" pitchFamily="34" charset="0"/>
              </a:rPr>
              <a:t>по несколько капель </a:t>
            </a:r>
            <a:r>
              <a:rPr lang="ru-RU" sz="2800" b="1" dirty="0" smtClean="0">
                <a:latin typeface="Arial" pitchFamily="34" charset="0"/>
                <a:ea typeface="Times New Roman" pitchFamily="18" charset="0"/>
                <a:cs typeface="Arial" pitchFamily="34" charset="0"/>
              </a:rPr>
              <a:t>растворов, </a:t>
            </a:r>
            <a:r>
              <a:rPr lang="ru-RU" sz="2800" b="1" dirty="0">
                <a:latin typeface="Arial" pitchFamily="34" charset="0"/>
                <a:ea typeface="Times New Roman" pitchFamily="18" charset="0"/>
                <a:cs typeface="Arial" pitchFamily="34" charset="0"/>
              </a:rPr>
              <a:t>метилоранжа и фенолфталеина</a:t>
            </a:r>
            <a:r>
              <a:rPr lang="ru-RU" sz="2800" b="1" dirty="0" smtClean="0">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Капните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кислоту</a:t>
            </a:r>
            <a:r>
              <a:rPr lang="ru-RU" sz="2800" b="1" dirty="0" smtClean="0">
                <a:latin typeface="Arial" pitchFamily="34" charset="0"/>
                <a:ea typeface="Times New Roman" pitchFamily="18" charset="0"/>
                <a:cs typeface="Arial" pitchFamily="34" charset="0"/>
              </a:rPr>
              <a:t> на лакмусовую бумагу и универсальный индикатор.</a:t>
            </a:r>
          </a:p>
          <a:p>
            <a:pPr indent="452438"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a:t>
            </a:r>
            <a:endParaRPr lang="ru-RU" sz="2700" b="1" u="sng" dirty="0">
              <a:latin typeface="Arial" pitchFamily="34" charset="0"/>
              <a:cs typeface="Arial" pitchFamily="34" charset="0"/>
            </a:endParaRPr>
          </a:p>
        </p:txBody>
      </p:sp>
      <p:graphicFrame>
        <p:nvGraphicFramePr>
          <p:cNvPr id="26" name="Таблица 25"/>
          <p:cNvGraphicFramePr>
            <a:graphicFrameLocks noGrp="1"/>
          </p:cNvGraphicFramePr>
          <p:nvPr>
            <p:extLst>
              <p:ext uri="{D42A27DB-BD31-4B8C-83A1-F6EECF244321}">
                <p14:modId xmlns:p14="http://schemas.microsoft.com/office/powerpoint/2010/main" val="257508237"/>
              </p:ext>
            </p:extLst>
          </p:nvPr>
        </p:nvGraphicFramePr>
        <p:xfrm>
          <a:off x="179512" y="3284984"/>
          <a:ext cx="8662891" cy="2100072"/>
        </p:xfrm>
        <a:graphic>
          <a:graphicData uri="http://schemas.openxmlformats.org/drawingml/2006/table">
            <a:tbl>
              <a:tblPr>
                <a:tableStyleId>{35758FB7-9AC5-4552-8A53-C91805E547FA}</a:tableStyleId>
              </a:tblPr>
              <a:tblGrid>
                <a:gridCol w="2952328"/>
                <a:gridCol w="5710563"/>
              </a:tblGrid>
              <a:tr h="606892">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ru-RU" sz="2600" b="1" dirty="0" smtClean="0">
                          <a:latin typeface="+mn-lt"/>
                          <a:ea typeface="Times New Roman"/>
                          <a:cs typeface="Times New Roman"/>
                        </a:rPr>
                        <a:t>Индикатор</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a:lightRig rig="flood" dir="t"/>
                    </a:cell3D>
                    <a:solidFill>
                      <a:schemeClr val="bg1"/>
                    </a:solidFill>
                  </a:tcPr>
                </a:tc>
                <a:tc>
                  <a:txBody>
                    <a:bodyPr/>
                    <a:lstStyle/>
                    <a:p>
                      <a:pPr algn="ctr">
                        <a:lnSpc>
                          <a:spcPct val="85000"/>
                        </a:lnSpc>
                        <a:spcAft>
                          <a:spcPts val="0"/>
                        </a:spcAft>
                      </a:pPr>
                      <a:r>
                        <a:rPr lang="ru-RU" sz="2600" b="1" dirty="0" smtClean="0"/>
                        <a:t>Цвет индикатора в растворах</a:t>
                      </a:r>
                    </a:p>
                    <a:p>
                      <a:pPr algn="ctr">
                        <a:lnSpc>
                          <a:spcPct val="85000"/>
                        </a:lnSpc>
                        <a:spcAft>
                          <a:spcPts val="0"/>
                        </a:spcAft>
                      </a:pPr>
                      <a:r>
                        <a:rPr lang="ru-RU" sz="2600" b="1" dirty="0" smtClean="0"/>
                        <a:t>кислот (кислотная среда)</a:t>
                      </a:r>
                      <a:endParaRPr lang="ru-RU" sz="2600" b="1" dirty="0" smtClean="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0772">
                <a:tc>
                  <a:txBody>
                    <a:bodyPr/>
                    <a:lstStyle/>
                    <a:p>
                      <a:pPr algn="ctr">
                        <a:lnSpc>
                          <a:spcPct val="90000"/>
                        </a:lnSpc>
                        <a:spcAft>
                          <a:spcPts val="0"/>
                        </a:spcAft>
                      </a:pPr>
                      <a:r>
                        <a:rPr lang="ru-RU" sz="2600" b="1" dirty="0"/>
                        <a:t>Фенолфталеин</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t>Бесцветный</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0772">
                <a:tc>
                  <a:txBody>
                    <a:bodyPr/>
                    <a:lstStyle/>
                    <a:p>
                      <a:pPr algn="ctr">
                        <a:lnSpc>
                          <a:spcPct val="90000"/>
                        </a:lnSpc>
                        <a:spcAft>
                          <a:spcPts val="0"/>
                        </a:spcAft>
                      </a:pPr>
                      <a:r>
                        <a:rPr lang="ru-RU" sz="2600" b="1" dirty="0"/>
                        <a:t>Метилоранж</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bg1"/>
                          </a:solidFill>
                          <a:effectLst>
                            <a:outerShdw blurRad="38100" dist="38100" dir="2700000" algn="tl">
                              <a:srgbClr val="000000">
                                <a:alpha val="43137"/>
                              </a:srgbClr>
                            </a:outerShdw>
                          </a:effectLst>
                        </a:rPr>
                        <a:t>Красный</a:t>
                      </a:r>
                      <a:endParaRPr lang="ru-RU" sz="26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00"/>
                    </a:solidFill>
                  </a:tcPr>
                </a:tc>
              </a:tr>
              <a:tr h="230772">
                <a:tc>
                  <a:txBody>
                    <a:bodyPr/>
                    <a:lstStyle/>
                    <a:p>
                      <a:pPr algn="ctr">
                        <a:lnSpc>
                          <a:spcPct val="90000"/>
                        </a:lnSpc>
                        <a:spcAft>
                          <a:spcPts val="0"/>
                        </a:spcAft>
                      </a:pPr>
                      <a:r>
                        <a:rPr lang="ru-RU" sz="2600" b="1" dirty="0"/>
                        <a:t>Лакмус</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bg1"/>
                          </a:solidFill>
                          <a:effectLst>
                            <a:outerShdw blurRad="38100" dist="38100" dir="2700000" algn="tl">
                              <a:srgbClr val="000000">
                                <a:alpha val="43137"/>
                              </a:srgbClr>
                            </a:outerShdw>
                          </a:effectLst>
                        </a:rPr>
                        <a:t>Красный</a:t>
                      </a:r>
                      <a:endParaRPr lang="ru-RU" sz="26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00"/>
                    </a:solidFill>
                  </a:tcPr>
                </a:tc>
              </a:tr>
              <a:tr h="230772">
                <a:tc>
                  <a:txBody>
                    <a:bodyPr/>
                    <a:lstStyle/>
                    <a:p>
                      <a:pPr algn="ctr">
                        <a:lnSpc>
                          <a:spcPct val="90000"/>
                        </a:lnSpc>
                        <a:spcAft>
                          <a:spcPts val="0"/>
                        </a:spcAft>
                      </a:pPr>
                      <a:r>
                        <a:rPr lang="ru-RU" sz="2600" b="1" dirty="0" smtClean="0">
                          <a:latin typeface="Calibri"/>
                          <a:ea typeface="Times New Roman"/>
                          <a:cs typeface="Times New Roman"/>
                        </a:rPr>
                        <a:t>рН</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smtClean="0">
                          <a:solidFill>
                            <a:srgbClr val="002060"/>
                          </a:solidFill>
                          <a:effectLst>
                            <a:outerShdw blurRad="38100" dist="38100" dir="2700000" algn="tl">
                              <a:srgbClr val="000000">
                                <a:alpha val="43137"/>
                              </a:srgbClr>
                            </a:outerShdw>
                          </a:effectLst>
                          <a:latin typeface="Calibri"/>
                          <a:ea typeface="Times New Roman"/>
                          <a:cs typeface="Times New Roman"/>
                        </a:rPr>
                        <a:t>Меньше</a:t>
                      </a:r>
                      <a:r>
                        <a:rPr lang="ru-RU" sz="2600" b="1" baseline="0" dirty="0" smtClean="0">
                          <a:solidFill>
                            <a:srgbClr val="002060"/>
                          </a:solidFill>
                          <a:effectLst>
                            <a:outerShdw blurRad="38100" dist="38100" dir="2700000" algn="tl">
                              <a:srgbClr val="000000">
                                <a:alpha val="43137"/>
                              </a:srgbClr>
                            </a:outerShdw>
                          </a:effectLst>
                          <a:latin typeface="Calibri"/>
                          <a:ea typeface="Times New Roman"/>
                          <a:cs typeface="Times New Roman"/>
                        </a:rPr>
                        <a:t> </a:t>
                      </a:r>
                      <a:r>
                        <a:rPr lang="ru-RU" sz="2600" b="1" dirty="0" smtClean="0">
                          <a:solidFill>
                            <a:srgbClr val="002060"/>
                          </a:solidFill>
                          <a:effectLst>
                            <a:outerShdw blurRad="38100" dist="38100" dir="2700000" algn="tl">
                              <a:srgbClr val="000000">
                                <a:alpha val="43137"/>
                              </a:srgbClr>
                            </a:outerShdw>
                          </a:effectLst>
                          <a:latin typeface="Calibri"/>
                          <a:ea typeface="Times New Roman"/>
                          <a:cs typeface="Times New Roman"/>
                        </a:rPr>
                        <a:t>7</a:t>
                      </a:r>
                      <a:endParaRPr lang="ru-RU" sz="2600" b="1" dirty="0">
                        <a:solidFill>
                          <a:srgbClr val="002060"/>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2" descr="D:\23.05.13-домашние документы\Виртуальные лекции 2015\Химия\Реакции\индикаторы\191.gif"/>
          <p:cNvPicPr>
            <a:picLocks noChangeAspect="1" noChangeArrowheads="1"/>
          </p:cNvPicPr>
          <p:nvPr/>
        </p:nvPicPr>
        <p:blipFill>
          <a:blip r:embed="rId3" cstate="print"/>
          <a:srcRect l="36790" t="3125" r="45776" b="4687"/>
          <a:stretch>
            <a:fillRect/>
          </a:stretch>
        </p:blipFill>
        <p:spPr bwMode="auto">
          <a:xfrm>
            <a:off x="372626" y="5213555"/>
            <a:ext cx="414801" cy="1607355"/>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2" descr="D:\23.05.13-домашние документы\Виртуальные лекции 2015\Химия\Реакции\индикаторы\0001-001-Prakticheskaja-rabota-1.jpg"/>
          <p:cNvPicPr>
            <a:picLocks noChangeAspect="1" noChangeArrowheads="1"/>
          </p:cNvPicPr>
          <p:nvPr/>
        </p:nvPicPr>
        <p:blipFill>
          <a:blip r:embed="rId4" cstate="print"/>
          <a:srcRect l="20100" r="45017"/>
          <a:stretch>
            <a:fillRect/>
          </a:stretch>
        </p:blipFill>
        <p:spPr bwMode="auto">
          <a:xfrm>
            <a:off x="1102871" y="4850723"/>
            <a:ext cx="909214" cy="190500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2" descr="http://sob.znate.ru/tw_files2/urls_3/74/d-73758/73758_html_m6cb6fb71.png"/>
          <p:cNvPicPr>
            <a:picLocks noChangeAspect="1" noChangeArrowheads="1"/>
          </p:cNvPicPr>
          <p:nvPr/>
        </p:nvPicPr>
        <p:blipFill>
          <a:blip r:embed="rId5" cstate="print"/>
          <a:srcRect l="3126" t="21682" r="28109" b="6350"/>
          <a:stretch>
            <a:fillRect/>
          </a:stretch>
        </p:blipFill>
        <p:spPr bwMode="auto">
          <a:xfrm>
            <a:off x="2370487" y="4853650"/>
            <a:ext cx="2380108" cy="1839175"/>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5" descr="D:\23.05.13-домашние документы\Виртуальные лекции 2015\Химия\Реакции\индикаторы\Индикатор метилоранж.png"/>
          <p:cNvPicPr>
            <a:picLocks noChangeAspect="1" noChangeArrowheads="1"/>
          </p:cNvPicPr>
          <p:nvPr/>
        </p:nvPicPr>
        <p:blipFill>
          <a:blip r:embed="rId6" cstate="print"/>
          <a:srcRect l="3704" t="7532" r="5556" b="4997"/>
          <a:stretch>
            <a:fillRect/>
          </a:stretch>
        </p:blipFill>
        <p:spPr bwMode="auto">
          <a:xfrm>
            <a:off x="5054185" y="4796502"/>
            <a:ext cx="2402755" cy="1716254"/>
          </a:xfrm>
          <a:prstGeom prst="round2DiagRect">
            <a:avLst/>
          </a:prstGeom>
          <a:ln w="38100" cap="sq">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cxnSp>
        <p:nvCxnSpPr>
          <p:cNvPr id="20" name="Прямая со стрелкой 19"/>
          <p:cNvCxnSpPr/>
          <p:nvPr/>
        </p:nvCxnSpPr>
        <p:spPr>
          <a:xfrm>
            <a:off x="4572000" y="6269783"/>
            <a:ext cx="432048" cy="485946"/>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a:off x="7276683" y="6111890"/>
            <a:ext cx="535677" cy="0"/>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07504" y="262618"/>
            <a:ext cx="8928992" cy="3022366"/>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Опыт 3.</a:t>
            </a:r>
            <a:r>
              <a:rPr lang="ru-RU" sz="2700" b="1" dirty="0" smtClean="0">
                <a:solidFill>
                  <a:srgbClr val="FF0000"/>
                </a:solidFill>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Изучение </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действия индикаторов </a:t>
            </a:r>
            <a:r>
              <a:rPr lang="ru-RU" sz="2800" b="1" dirty="0">
                <a:solidFill>
                  <a:srgbClr val="C00000"/>
                </a:solidFill>
                <a:effectLst>
                  <a:outerShdw blurRad="38100" dist="38100" dir="2700000" algn="tl">
                    <a:srgbClr val="000000">
                      <a:alpha val="43137"/>
                    </a:srgbClr>
                  </a:outerShdw>
                </a:effectLst>
                <a:latin typeface="Arial Black" pitchFamily="34" charset="0"/>
                <a:cs typeface="Arial" pitchFamily="34" charset="0"/>
              </a:rPr>
              <a:t>на растворы </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щелочей.</a:t>
            </a:r>
            <a:r>
              <a:rPr lang="ru-RU" sz="2700" b="1" dirty="0" smtClean="0">
                <a:solidFill>
                  <a:srgbClr val="C00000"/>
                </a:solidFill>
                <a:latin typeface="Arial Black" pitchFamily="34" charset="0"/>
                <a:cs typeface="Arial" pitchFamily="34" charset="0"/>
              </a:rPr>
              <a:t> </a:t>
            </a:r>
            <a:endParaRPr lang="ru-RU" sz="2700" b="1" u="sng" dirty="0" smtClean="0">
              <a:solidFill>
                <a:srgbClr val="C00000"/>
              </a:solidFill>
              <a:latin typeface="Arial Black" pitchFamily="34" charset="0"/>
              <a:cs typeface="Arial" pitchFamily="34" charset="0"/>
            </a:endParaRPr>
          </a:p>
          <a:p>
            <a:pPr indent="450000" algn="just">
              <a:lnSpc>
                <a:spcPct val="85000"/>
              </a:lnSpc>
            </a:pPr>
            <a:r>
              <a:rPr lang="ru-RU" sz="2800" b="1" dirty="0">
                <a:latin typeface="Arial" pitchFamily="34" charset="0"/>
                <a:ea typeface="Times New Roman" pitchFamily="18" charset="0"/>
                <a:cs typeface="Arial" pitchFamily="34" charset="0"/>
              </a:rPr>
              <a:t>В </a:t>
            </a:r>
            <a:r>
              <a:rPr lang="ru-RU" sz="2800" b="1" dirty="0" smtClean="0">
                <a:latin typeface="Arial" pitchFamily="34" charset="0"/>
                <a:ea typeface="Times New Roman" pitchFamily="18" charset="0"/>
                <a:cs typeface="Arial" pitchFamily="34" charset="0"/>
              </a:rPr>
              <a:t>две </a:t>
            </a:r>
            <a:r>
              <a:rPr lang="ru-RU" sz="2800" b="1" dirty="0">
                <a:latin typeface="Arial" pitchFamily="34" charset="0"/>
                <a:ea typeface="Times New Roman" pitchFamily="18" charset="0"/>
                <a:cs typeface="Arial" pitchFamily="34" charset="0"/>
              </a:rPr>
              <a:t>пробирки с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гидроксидом натрия или калия </a:t>
            </a:r>
            <a:r>
              <a:rPr lang="ru-RU" sz="2800" b="1" dirty="0" smtClean="0">
                <a:latin typeface="Arial" pitchFamily="34" charset="0"/>
                <a:ea typeface="Times New Roman" pitchFamily="18" charset="0"/>
                <a:cs typeface="Arial" pitchFamily="34" charset="0"/>
              </a:rPr>
              <a:t>внесите </a:t>
            </a:r>
            <a:r>
              <a:rPr lang="ru-RU" sz="2800" b="1" dirty="0">
                <a:latin typeface="Arial" pitchFamily="34" charset="0"/>
                <a:ea typeface="Times New Roman" pitchFamily="18" charset="0"/>
                <a:cs typeface="Arial" pitchFamily="34" charset="0"/>
              </a:rPr>
              <a:t>по несколько капель </a:t>
            </a:r>
            <a:r>
              <a:rPr lang="ru-RU" sz="2800" b="1" dirty="0" smtClean="0">
                <a:latin typeface="Arial" pitchFamily="34" charset="0"/>
                <a:ea typeface="Times New Roman" pitchFamily="18" charset="0"/>
                <a:cs typeface="Arial" pitchFamily="34" charset="0"/>
              </a:rPr>
              <a:t>растворов, </a:t>
            </a:r>
            <a:r>
              <a:rPr lang="ru-RU" sz="2800" b="1" dirty="0">
                <a:latin typeface="Arial" pitchFamily="34" charset="0"/>
                <a:ea typeface="Times New Roman" pitchFamily="18" charset="0"/>
                <a:cs typeface="Arial" pitchFamily="34" charset="0"/>
              </a:rPr>
              <a:t>метилоранжа и фенолфталеина</a:t>
            </a:r>
            <a:r>
              <a:rPr lang="ru-RU" sz="2800" b="1" dirty="0" smtClean="0">
                <a:latin typeface="Arial" pitchFamily="34" charset="0"/>
                <a:ea typeface="Times New Roman" pitchFamily="18" charset="0"/>
                <a:cs typeface="Arial" pitchFamily="34" charset="0"/>
              </a:rPr>
              <a:t>.</a:t>
            </a:r>
            <a:r>
              <a:rPr lang="ru-RU" sz="2800" b="1" dirty="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Капните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щелочь</a:t>
            </a:r>
            <a:r>
              <a:rPr lang="ru-RU" sz="2800" b="1" dirty="0" smtClean="0">
                <a:latin typeface="Arial" pitchFamily="34" charset="0"/>
                <a:ea typeface="Times New Roman" pitchFamily="18" charset="0"/>
                <a:cs typeface="Arial" pitchFamily="34" charset="0"/>
              </a:rPr>
              <a:t> на лакмусовую бумагу и универсальный индикатор.</a:t>
            </a:r>
          </a:p>
          <a:p>
            <a:pPr indent="452438"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a:t>
            </a:r>
            <a:endParaRPr lang="ru-RU" sz="2700" b="1" u="sng" dirty="0">
              <a:latin typeface="Arial" pitchFamily="34" charset="0"/>
              <a:cs typeface="Arial" pitchFamily="34" charset="0"/>
            </a:endParaRPr>
          </a:p>
        </p:txBody>
      </p:sp>
      <p:graphicFrame>
        <p:nvGraphicFramePr>
          <p:cNvPr id="24" name="Таблица 23"/>
          <p:cNvGraphicFramePr>
            <a:graphicFrameLocks noGrp="1"/>
          </p:cNvGraphicFramePr>
          <p:nvPr>
            <p:extLst>
              <p:ext uri="{D42A27DB-BD31-4B8C-83A1-F6EECF244321}">
                <p14:modId xmlns:p14="http://schemas.microsoft.com/office/powerpoint/2010/main" val="3614579095"/>
              </p:ext>
            </p:extLst>
          </p:nvPr>
        </p:nvGraphicFramePr>
        <p:xfrm>
          <a:off x="107504" y="3317720"/>
          <a:ext cx="8662891" cy="2127504"/>
        </p:xfrm>
        <a:graphic>
          <a:graphicData uri="http://schemas.openxmlformats.org/drawingml/2006/table">
            <a:tbl>
              <a:tblPr>
                <a:tableStyleId>{35758FB7-9AC5-4552-8A53-C91805E547FA}</a:tableStyleId>
              </a:tblPr>
              <a:tblGrid>
                <a:gridCol w="2952328"/>
                <a:gridCol w="5710563"/>
              </a:tblGrid>
              <a:tr h="606892">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ru-RU" sz="2600" b="1" dirty="0" smtClean="0">
                          <a:latin typeface="+mn-lt"/>
                          <a:ea typeface="Times New Roman"/>
                          <a:cs typeface="Times New Roman"/>
                        </a:rPr>
                        <a:t>Индикатор</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cell3D prstMaterial="dkEdge">
                      <a:bevel/>
                      <a:lightRig rig="flood" dir="t"/>
                    </a:cell3D>
                    <a:solidFill>
                      <a:schemeClr val="bg1"/>
                    </a:solidFill>
                  </a:tcPr>
                </a:tc>
                <a:tc>
                  <a:txBody>
                    <a:bodyPr/>
                    <a:lstStyle/>
                    <a:p>
                      <a:pPr algn="ctr">
                        <a:lnSpc>
                          <a:spcPct val="85000"/>
                        </a:lnSpc>
                        <a:spcAft>
                          <a:spcPts val="0"/>
                        </a:spcAft>
                      </a:pPr>
                      <a:r>
                        <a:rPr lang="ru-RU" sz="2600" b="1" dirty="0" smtClean="0"/>
                        <a:t>Цвет индикатора в растворах</a:t>
                      </a:r>
                    </a:p>
                    <a:p>
                      <a:pPr algn="ctr">
                        <a:lnSpc>
                          <a:spcPct val="85000"/>
                        </a:lnSpc>
                        <a:spcAft>
                          <a:spcPts val="0"/>
                        </a:spcAft>
                      </a:pPr>
                      <a:r>
                        <a:rPr lang="ru-RU" sz="2600" b="1" dirty="0" smtClean="0"/>
                        <a:t>щелочей (щелочная среда)</a:t>
                      </a:r>
                      <a:endParaRPr lang="ru-RU" sz="2600" b="1" dirty="0" smtClean="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0772">
                <a:tc>
                  <a:txBody>
                    <a:bodyPr/>
                    <a:lstStyle/>
                    <a:p>
                      <a:pPr algn="ctr">
                        <a:lnSpc>
                          <a:spcPct val="90000"/>
                        </a:lnSpc>
                        <a:spcAft>
                          <a:spcPts val="0"/>
                        </a:spcAft>
                      </a:pPr>
                      <a:r>
                        <a:rPr lang="ru-RU" sz="2600" b="1" dirty="0"/>
                        <a:t>Фенолфталеин</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bg1"/>
                          </a:solidFill>
                          <a:effectLst>
                            <a:outerShdw blurRad="38100" dist="38100" dir="2700000" algn="tl">
                              <a:srgbClr val="000000">
                                <a:alpha val="43137"/>
                              </a:srgbClr>
                            </a:outerShdw>
                          </a:effectLst>
                        </a:rPr>
                        <a:t>Малиновый</a:t>
                      </a:r>
                      <a:endParaRPr lang="ru-RU" sz="26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66"/>
                    </a:solidFill>
                  </a:tcPr>
                </a:tc>
              </a:tr>
              <a:tr h="230772">
                <a:tc>
                  <a:txBody>
                    <a:bodyPr/>
                    <a:lstStyle/>
                    <a:p>
                      <a:pPr algn="ctr">
                        <a:lnSpc>
                          <a:spcPct val="90000"/>
                        </a:lnSpc>
                        <a:spcAft>
                          <a:spcPts val="0"/>
                        </a:spcAft>
                      </a:pPr>
                      <a:r>
                        <a:rPr lang="ru-RU" sz="2600" b="1" dirty="0"/>
                        <a:t>Метилоранж</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700" b="1" dirty="0">
                          <a:solidFill>
                            <a:schemeClr val="tx1"/>
                          </a:solidFill>
                          <a:effectLst>
                            <a:outerShdw blurRad="38100" dist="38100" dir="2700000" algn="tl">
                              <a:srgbClr val="000000">
                                <a:alpha val="43137"/>
                              </a:srgbClr>
                            </a:outerShdw>
                          </a:effectLst>
                        </a:rPr>
                        <a:t>Жёлтый</a:t>
                      </a:r>
                      <a:endParaRPr lang="ru-RU" sz="2700" b="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230772">
                <a:tc>
                  <a:txBody>
                    <a:bodyPr/>
                    <a:lstStyle/>
                    <a:p>
                      <a:pPr algn="ctr">
                        <a:lnSpc>
                          <a:spcPct val="90000"/>
                        </a:lnSpc>
                        <a:spcAft>
                          <a:spcPts val="0"/>
                        </a:spcAft>
                      </a:pPr>
                      <a:r>
                        <a:rPr lang="ru-RU" sz="2600" b="1" dirty="0"/>
                        <a:t>Лакмус</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Синий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180DA3"/>
                    </a:solidFill>
                  </a:tcPr>
                </a:tc>
              </a:tr>
              <a:tr h="230772">
                <a:tc>
                  <a:txBody>
                    <a:bodyPr/>
                    <a:lstStyle/>
                    <a:p>
                      <a:pPr algn="ctr">
                        <a:lnSpc>
                          <a:spcPct val="90000"/>
                        </a:lnSpc>
                        <a:spcAft>
                          <a:spcPts val="0"/>
                        </a:spcAft>
                      </a:pPr>
                      <a:r>
                        <a:rPr lang="ru-RU" sz="2600" b="1" dirty="0" smtClean="0">
                          <a:latin typeface="Calibri"/>
                          <a:ea typeface="Times New Roman"/>
                          <a:cs typeface="Times New Roman"/>
                        </a:rPr>
                        <a:t>рН</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smtClean="0">
                          <a:solidFill>
                            <a:srgbClr val="002060"/>
                          </a:solidFill>
                          <a:effectLst>
                            <a:outerShdw blurRad="38100" dist="38100" dir="2700000" algn="tl">
                              <a:srgbClr val="000000">
                                <a:alpha val="43137"/>
                              </a:srgbClr>
                            </a:outerShdw>
                          </a:effectLst>
                          <a:latin typeface="Calibri"/>
                          <a:ea typeface="Times New Roman"/>
                          <a:cs typeface="Times New Roman"/>
                        </a:rPr>
                        <a:t>Больше 7</a:t>
                      </a:r>
                      <a:endParaRPr lang="ru-RU" sz="2600" b="1" dirty="0">
                        <a:solidFill>
                          <a:srgbClr val="002060"/>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3000364" y="6286520"/>
            <a:ext cx="1234633"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chemeClr val="tx1"/>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С</a:t>
            </a:r>
            <a:r>
              <a:rPr lang="en-US" sz="2600" b="1" dirty="0" err="1" smtClean="0">
                <a:ln w="11430">
                  <a:solidFill>
                    <a:schemeClr val="tx1"/>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uSO</a:t>
            </a:r>
            <a:r>
              <a:rPr lang="ru-RU" sz="2600" b="1" baseline="-30000" dirty="0" smtClean="0">
                <a:ln w="11430">
                  <a:solidFill>
                    <a:schemeClr val="tx1"/>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4</a:t>
            </a:r>
            <a:endParaRPr lang="ru-RU" sz="2600" b="1" dirty="0">
              <a:ln w="11430">
                <a:solidFill>
                  <a:schemeClr val="tx1"/>
                </a:solidFill>
              </a:ln>
              <a:effectLst>
                <a:outerShdw blurRad="50800" dist="39000" dir="5460000" algn="tl">
                  <a:srgbClr val="000000">
                    <a:alpha val="38000"/>
                  </a:srgbClr>
                </a:outerShdw>
              </a:effectLst>
            </a:endParaRPr>
          </a:p>
        </p:txBody>
      </p:sp>
      <p:sp>
        <p:nvSpPr>
          <p:cNvPr id="10" name="Rectangle 1"/>
          <p:cNvSpPr>
            <a:spLocks noChangeArrowheads="1"/>
          </p:cNvSpPr>
          <p:nvPr/>
        </p:nvSpPr>
        <p:spPr bwMode="auto">
          <a:xfrm>
            <a:off x="142844" y="-24"/>
            <a:ext cx="8858312" cy="5036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Гидраты, как правило, разлагаются при выпаривании растворов. Но иногда они настолько прочны, что при выделении растворённого вещества из раствора вода входит в состав его кристаллов. Например, если к сульфату меди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a:t>
            </a:r>
            <a:r>
              <a:rPr kumimoji="0" lang="en-US"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uSO</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4</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(порошок белого цвета) прилить воду, то получится раствор голубого цвета. При осторожном выпаривании данного раствора вместо белого порошка образуются кристаллы синего цвета. Это другое вещество – медный купорос. Химический анализ показывает, что в медном купоросе каждая «молекула» сульфата меди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связана с пятью молекулами воды.</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6643702" y="4857760"/>
            <a:ext cx="808235"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a:t>
            </a:r>
            <a:r>
              <a:rPr lang="ru-RU" sz="2600" b="1" baseline="-30000"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endParaRPr lang="ru-RU" sz="2600" b="1" dirty="0">
              <a:ln w="11430">
                <a:solidFill>
                  <a:schemeClr val="tx1"/>
                </a:solidFill>
              </a:ln>
              <a:solidFill>
                <a:srgbClr val="0000CC"/>
              </a:solidFill>
              <a:effectLst>
                <a:outerShdw blurRad="50800" dist="39000" dir="5460000" algn="tl">
                  <a:srgbClr val="000000">
                    <a:alpha val="38000"/>
                  </a:srgbClr>
                </a:outerShdw>
              </a:effectLst>
            </a:endParaRPr>
          </a:p>
        </p:txBody>
      </p:sp>
      <p:sp>
        <p:nvSpPr>
          <p:cNvPr id="20" name="Прямоугольник 19"/>
          <p:cNvSpPr/>
          <p:nvPr/>
        </p:nvSpPr>
        <p:spPr>
          <a:xfrm>
            <a:off x="6429388" y="5500702"/>
            <a:ext cx="2226892"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a:t>
            </a:r>
            <a:r>
              <a:rPr lang="en-US" sz="2600" b="1" dirty="0" err="1"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uSO</a:t>
            </a:r>
            <a:r>
              <a:rPr lang="ru-RU" sz="2600" b="1" baseline="-30000"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4</a:t>
            </a:r>
            <a:r>
              <a:rPr lang="en-US"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a:t>
            </a:r>
            <a:r>
              <a:rPr lang="ru-RU"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5</a:t>
            </a:r>
            <a:r>
              <a:rPr lang="ru-RU"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a:t>
            </a:r>
            <a:r>
              <a:rPr lang="ru-RU" sz="2600" b="1" baseline="-30000"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sz="2600" b="1" dirty="0" smtClean="0">
                <a:ln w="11430">
                  <a:solidFill>
                    <a:schemeClr val="tx1"/>
                  </a:solidFill>
                </a:ln>
                <a:solidFill>
                  <a:srgbClr val="0000CC"/>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endParaRPr lang="ru-RU" sz="2600" b="1" dirty="0">
              <a:ln w="11430">
                <a:solidFill>
                  <a:schemeClr val="tx1"/>
                </a:solidFill>
              </a:ln>
              <a:solidFill>
                <a:srgbClr val="0000CC"/>
              </a:solidFill>
              <a:effectLst>
                <a:outerShdw blurRad="50800" dist="39000" dir="5460000" algn="tl">
                  <a:srgbClr val="000000">
                    <a:alpha val="38000"/>
                  </a:srgbClr>
                </a:outerShdw>
              </a:effectLst>
            </a:endParaRPr>
          </a:p>
        </p:txBody>
      </p:sp>
      <p:pic>
        <p:nvPicPr>
          <p:cNvPr id="24" name="Picture 2" descr="http://internat.msu.ru/wp-content/uploads/CuSO4-%D0%BF%D1%80%D0%BE%D0%BA%D0%B0%D0%BB%D0%B5%D0%BD%D0%BD%D1%8B%D0%B9-%D0%97%D0%B0%D1%85%D0%B0%D1%80%D0%BE%D0%B2%D0%B0.gif"/>
          <p:cNvPicPr>
            <a:picLocks noChangeAspect="1" noChangeArrowheads="1"/>
          </p:cNvPicPr>
          <p:nvPr/>
        </p:nvPicPr>
        <p:blipFill>
          <a:blip r:embed="rId4" cstate="print"/>
          <a:srcRect/>
          <a:stretch>
            <a:fillRect/>
          </a:stretch>
        </p:blipFill>
        <p:spPr bwMode="auto">
          <a:xfrm>
            <a:off x="1285852" y="5000636"/>
            <a:ext cx="1632724" cy="1571636"/>
          </a:xfrm>
          <a:prstGeom prst="ellipse">
            <a:avLst/>
          </a:prstGeom>
          <a:noFill/>
        </p:spPr>
      </p:pic>
      <p:pic>
        <p:nvPicPr>
          <p:cNvPr id="25" name="Picture 2" descr="http://internat.msu.ru/wp-content/uploads/CuSO4-%D0%BF%D1%80%D0%BE%D0%BA%D0%B0%D0%BB%D0%B5%D0%BD%D0%BD%D1%8B%D0%B9-%D0%97%D0%B0%D1%85%D0%B0%D1%80%D0%BE%D0%B2%D0%B0.gif"/>
          <p:cNvPicPr>
            <a:picLocks noChangeAspect="1" noChangeArrowheads="1"/>
          </p:cNvPicPr>
          <p:nvPr/>
        </p:nvPicPr>
        <p:blipFill>
          <a:blip r:embed="rId4" cstate="print"/>
          <a:srcRect/>
          <a:stretch>
            <a:fillRect/>
          </a:stretch>
        </p:blipFill>
        <p:spPr bwMode="auto">
          <a:xfrm>
            <a:off x="4357686" y="5000636"/>
            <a:ext cx="1632724" cy="1571636"/>
          </a:xfrm>
          <a:prstGeom prst="ellipse">
            <a:avLst/>
          </a:prstGeom>
          <a:noFill/>
        </p:spPr>
      </p:pic>
      <p:pic>
        <p:nvPicPr>
          <p:cNvPr id="27" name="Picture 3" descr="D:\23.05.13-домашние документы\Лаб. раб YES\Виртуальные лабораторные YES\Анимашки и картинки\Химия\Кристаллы\медный купорос\20101013_133411.jpg"/>
          <p:cNvPicPr>
            <a:picLocks noChangeAspect="1" noChangeArrowheads="1"/>
          </p:cNvPicPr>
          <p:nvPr/>
        </p:nvPicPr>
        <p:blipFill>
          <a:blip r:embed="rId5" cstate="print"/>
          <a:srcRect l="20834" t="34150" r="39235" b="49279"/>
          <a:stretch>
            <a:fillRect/>
          </a:stretch>
        </p:blipFill>
        <p:spPr bwMode="auto">
          <a:xfrm>
            <a:off x="4929190" y="5786454"/>
            <a:ext cx="642942" cy="285752"/>
          </a:xfrm>
          <a:prstGeom prst="ellipse">
            <a:avLst/>
          </a:prstGeom>
          <a:noFill/>
        </p:spPr>
      </p:pic>
      <p:cxnSp>
        <p:nvCxnSpPr>
          <p:cNvPr id="28" name="Прямая со стрелкой 27"/>
          <p:cNvCxnSpPr/>
          <p:nvPr/>
        </p:nvCxnSpPr>
        <p:spPr>
          <a:xfrm rot="10800000" flipV="1">
            <a:off x="5286380" y="5214950"/>
            <a:ext cx="1510403" cy="357190"/>
          </a:xfrm>
          <a:prstGeom prst="straightConnector1">
            <a:avLst/>
          </a:prstGeom>
          <a:ln w="57150">
            <a:solidFill>
              <a:srgbClr val="180DA3"/>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a:off x="5429256" y="5857892"/>
            <a:ext cx="2000264" cy="71438"/>
          </a:xfrm>
          <a:prstGeom prst="straightConnector1">
            <a:avLst/>
          </a:prstGeom>
          <a:ln w="57150">
            <a:solidFill>
              <a:srgbClr val="180DA3"/>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flipV="1">
            <a:off x="4071934" y="6143644"/>
            <a:ext cx="857256" cy="285752"/>
          </a:xfrm>
          <a:prstGeom prst="straightConnector1">
            <a:avLst/>
          </a:prstGeom>
          <a:ln w="57150">
            <a:solidFill>
              <a:srgbClr val="99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rot="10800000">
            <a:off x="2357422" y="5929330"/>
            <a:ext cx="714380" cy="428628"/>
          </a:xfrm>
          <a:prstGeom prst="straightConnector1">
            <a:avLst/>
          </a:prstGeom>
          <a:ln w="57150">
            <a:solidFill>
              <a:srgbClr val="99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027" name="Picture 3" descr="D:\23.05.13-домашние документы\Лаб. раб YES\Виртуальные лабораторные YES\Анимашки и картинки\Вода, жидкости,\Капающая  вода\raznoe253.gif"/>
          <p:cNvPicPr>
            <a:picLocks noChangeAspect="1" noChangeArrowheads="1" noCrop="1"/>
          </p:cNvPicPr>
          <p:nvPr/>
        </p:nvPicPr>
        <p:blipFill>
          <a:blip r:embed="rId6" cstate="print"/>
          <a:srcRect/>
          <a:stretch>
            <a:fillRect/>
          </a:stretch>
        </p:blipFill>
        <p:spPr bwMode="auto">
          <a:xfrm>
            <a:off x="4953006" y="4976830"/>
            <a:ext cx="476250" cy="952500"/>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0401" name="Picture 1" descr="D:\23.05.13-домашние документы\Виртуальные лекции 2015\Химия\Реакции\индикаторы\35Universal_Indicator_Paper_www_newmax_ru.jpg"/>
          <p:cNvPicPr>
            <a:picLocks noChangeAspect="1" noChangeArrowheads="1"/>
          </p:cNvPicPr>
          <p:nvPr/>
        </p:nvPicPr>
        <p:blipFill>
          <a:blip r:embed="rId4" cstate="print"/>
          <a:srcRect l="4688" t="17952" r="3124" b="14228"/>
          <a:stretch>
            <a:fillRect/>
          </a:stretch>
        </p:blipFill>
        <p:spPr bwMode="auto">
          <a:xfrm>
            <a:off x="362625" y="2708920"/>
            <a:ext cx="2603285" cy="150019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0402" name="Picture 2" descr="D:\23.05.13-домашние документы\Виртуальные лекции 2015\Химия\Реакции\индикаторы\2406b.jpg"/>
          <p:cNvPicPr>
            <a:picLocks noChangeAspect="1" noChangeArrowheads="1"/>
          </p:cNvPicPr>
          <p:nvPr/>
        </p:nvPicPr>
        <p:blipFill>
          <a:blip r:embed="rId5" cstate="print"/>
          <a:srcRect l="2187" t="12031" r="2187" b="7812"/>
          <a:stretch>
            <a:fillRect/>
          </a:stretch>
        </p:blipFill>
        <p:spPr bwMode="auto">
          <a:xfrm>
            <a:off x="899592" y="4360637"/>
            <a:ext cx="2897626" cy="242889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2" descr="D:\23.05.13-домашние документы\Виртуальные лекции 2015\Химия\сложные в-ва\основания\калия\1989.jpg"/>
          <p:cNvPicPr>
            <a:picLocks noChangeAspect="1" noChangeArrowheads="1"/>
          </p:cNvPicPr>
          <p:nvPr/>
        </p:nvPicPr>
        <p:blipFill>
          <a:blip r:embed="rId6" cstate="print"/>
          <a:srcRect/>
          <a:stretch>
            <a:fillRect/>
          </a:stretch>
        </p:blipFill>
        <p:spPr bwMode="auto">
          <a:xfrm>
            <a:off x="3111908" y="2865604"/>
            <a:ext cx="2278964"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 descr="D:\23.05.13-домашние документы\Виртуальные лекции 2015\Химия\сложные в-ва\кислоты\1777.jpg"/>
          <p:cNvPicPr>
            <a:picLocks noChangeAspect="1" noChangeArrowheads="1"/>
          </p:cNvPicPr>
          <p:nvPr/>
        </p:nvPicPr>
        <p:blipFill>
          <a:blip r:embed="rId7" cstate="print"/>
          <a:srcRect l="7103" b="4803"/>
          <a:stretch>
            <a:fillRect/>
          </a:stretch>
        </p:blipFill>
        <p:spPr bwMode="auto">
          <a:xfrm>
            <a:off x="4932040" y="4500570"/>
            <a:ext cx="2342024" cy="21490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0405" name="Picture 5"/>
          <p:cNvPicPr>
            <a:picLocks noChangeAspect="1" noChangeArrowheads="1"/>
          </p:cNvPicPr>
          <p:nvPr/>
        </p:nvPicPr>
        <p:blipFill>
          <a:blip r:embed="rId8" cstate="print"/>
          <a:srcRect/>
          <a:stretch>
            <a:fillRect/>
          </a:stretch>
        </p:blipFill>
        <p:spPr bwMode="auto">
          <a:xfrm>
            <a:off x="6176815" y="2530325"/>
            <a:ext cx="1535441" cy="18573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214282" y="285728"/>
            <a:ext cx="8786874" cy="192392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Используя универсальную индикаторную бумагу, определите (приблизительно) значения рН дистиллированной воды, серной кислоты (соляной), раствора гидроксида натрия или калия (</a:t>
            </a: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опыты 1 – 3</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107504" y="139071"/>
            <a:ext cx="8928992" cy="3938001"/>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Опыт 4.</a:t>
            </a:r>
            <a:r>
              <a:rPr lang="ru-RU" sz="2700" b="1" dirty="0" smtClean="0">
                <a:solidFill>
                  <a:srgbClr val="FF0000"/>
                </a:solidFill>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Обменные реакции</a:t>
            </a: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a:t>
            </a:r>
            <a:r>
              <a:rPr lang="ru-RU" sz="2700" b="1" dirty="0" smtClean="0">
                <a:solidFill>
                  <a:srgbClr val="C00000"/>
                </a:solidFill>
                <a:latin typeface="Arial Black" pitchFamily="34" charset="0"/>
                <a:cs typeface="Arial" pitchFamily="34" charset="0"/>
              </a:rPr>
              <a:t> </a:t>
            </a:r>
            <a:endParaRPr lang="ru-RU" sz="2700" b="1" u="sng" dirty="0" smtClean="0">
              <a:solidFill>
                <a:srgbClr val="C00000"/>
              </a:solidFill>
              <a:latin typeface="Arial Black" pitchFamily="34" charset="0"/>
              <a:cs typeface="Arial" pitchFamily="34" charset="0"/>
            </a:endParaRPr>
          </a:p>
          <a:p>
            <a:pPr indent="450850" algn="just">
              <a:lnSpc>
                <a:spcPct val="85000"/>
              </a:lnSpc>
            </a:pPr>
            <a:endParaRPr lang="ru-RU" sz="800" b="1" dirty="0" smtClean="0">
              <a:latin typeface="Arial" pitchFamily="34" charset="0"/>
              <a:cs typeface="Arial" pitchFamily="34" charset="0"/>
            </a:endParaRPr>
          </a:p>
          <a:p>
            <a:pPr indent="45085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Обменные реакции </a:t>
            </a:r>
            <a:r>
              <a:rPr lang="ru-RU" sz="2800" b="1" dirty="0" smtClean="0">
                <a:latin typeface="Arial" pitchFamily="34" charset="0"/>
                <a:cs typeface="Arial" pitchFamily="34" charset="0"/>
              </a:rPr>
              <a:t>в растворах электролитов </a:t>
            </a:r>
            <a:r>
              <a:rPr lang="ru-RU" sz="2800" b="1" u="sng" dirty="0" smtClean="0">
                <a:latin typeface="Arial" pitchFamily="34" charset="0"/>
                <a:cs typeface="Arial" pitchFamily="34" charset="0"/>
              </a:rPr>
              <a:t>протекают в </a:t>
            </a:r>
            <a:r>
              <a:rPr lang="ru-RU" sz="2800" b="1" u="sng" smtClean="0">
                <a:latin typeface="Arial" pitchFamily="34" charset="0"/>
                <a:cs typeface="Arial" pitchFamily="34" charset="0"/>
              </a:rPr>
              <a:t>направлении</a:t>
            </a:r>
            <a:r>
              <a:rPr lang="ru-RU" sz="2800" b="1" smtClean="0">
                <a:latin typeface="Arial" pitchFamily="34" charset="0"/>
                <a:cs typeface="Arial" pitchFamily="34" charset="0"/>
              </a:rPr>
              <a:t> связывания </a:t>
            </a:r>
            <a:r>
              <a:rPr lang="ru-RU" sz="2800" b="1" dirty="0" smtClean="0">
                <a:latin typeface="Arial" pitchFamily="34" charset="0"/>
                <a:cs typeface="Arial" pitchFamily="34" charset="0"/>
              </a:rPr>
              <a:t>ионов, в направлении образования более слабых электролитов.</a:t>
            </a:r>
          </a:p>
          <a:p>
            <a:pPr indent="45085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Реакции обмена</a:t>
            </a:r>
            <a:r>
              <a:rPr lang="ru-RU" sz="2800" b="1" dirty="0" smtClean="0">
                <a:latin typeface="Arial" pitchFamily="34" charset="0"/>
                <a:cs typeface="Arial" pitchFamily="34" charset="0"/>
              </a:rPr>
              <a:t> в растворах электролитов </a:t>
            </a:r>
            <a:r>
              <a:rPr lang="ru-RU" sz="2800" b="1" u="sng" dirty="0" smtClean="0">
                <a:latin typeface="Arial" pitchFamily="34" charset="0"/>
                <a:cs typeface="Arial" pitchFamily="34" charset="0"/>
              </a:rPr>
              <a:t>протекают практически до конца, если</a:t>
            </a:r>
            <a:r>
              <a:rPr lang="ru-RU" sz="2800" b="1" dirty="0" smtClean="0">
                <a:latin typeface="Arial" pitchFamily="34" charset="0"/>
                <a:cs typeface="Arial" pitchFamily="34" charset="0"/>
              </a:rPr>
              <a:t> выпадает осадок, выделяется газ или образуется слабый электролит (например вода или комплексный ион).</a:t>
            </a:r>
          </a:p>
        </p:txBody>
      </p:sp>
      <p:pic>
        <p:nvPicPr>
          <p:cNvPr id="13" name="Picture 3" descr="&quot;После чашки кофе всё вспыхивает, мысли теснятся, как батальоны великой армии на поле битвы&quot;. О. Бальзак"/>
          <p:cNvPicPr>
            <a:picLocks noChangeAspect="1" noChangeArrowheads="1"/>
          </p:cNvPicPr>
          <p:nvPr/>
        </p:nvPicPr>
        <p:blipFill>
          <a:blip r:embed="rId4" cstate="print"/>
          <a:srcRect/>
          <a:stretch>
            <a:fillRect/>
          </a:stretch>
        </p:blipFill>
        <p:spPr bwMode="auto">
          <a:xfrm>
            <a:off x="1835696" y="3764634"/>
            <a:ext cx="2178545" cy="29047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4"/>
          <p:cNvPicPr>
            <a:picLocks noChangeAspect="1" noChangeArrowheads="1"/>
          </p:cNvPicPr>
          <p:nvPr/>
        </p:nvPicPr>
        <p:blipFill>
          <a:blip r:embed="rId5" cstate="print"/>
          <a:srcRect/>
          <a:stretch>
            <a:fillRect/>
          </a:stretch>
        </p:blipFill>
        <p:spPr bwMode="auto">
          <a:xfrm>
            <a:off x="4932040" y="3946021"/>
            <a:ext cx="1509713" cy="236714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20482" name="Picture 2" descr="D:\23.05.13-домашние документы\Виртуальные лекции 2015\Химия\Реакции-1\Обмена\8845822.jpeg"/>
          <p:cNvPicPr>
            <a:picLocks noChangeAspect="1" noChangeArrowheads="1"/>
          </p:cNvPicPr>
          <p:nvPr/>
        </p:nvPicPr>
        <p:blipFill>
          <a:blip r:embed="rId2" cstate="print"/>
          <a:srcRect/>
          <a:stretch>
            <a:fillRect/>
          </a:stretch>
        </p:blipFill>
        <p:spPr bwMode="auto">
          <a:xfrm>
            <a:off x="97639" y="71414"/>
            <a:ext cx="5514620" cy="6754856"/>
          </a:xfrm>
          <a:prstGeom prst="rect">
            <a:avLst/>
          </a:prstGeom>
          <a:noFill/>
          <a:scene3d>
            <a:camera prst="orthographicFront"/>
            <a:lightRig rig="threePt" dir="t"/>
          </a:scene3d>
          <a:sp3d>
            <a:bevelT prst="angle"/>
          </a:sp3d>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1" descr="D:\23.05.13-домашние документы\Виртуальные лекции 2015\Химия\Реакции-1\Обмена\ob_7.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Lst>
          </a:blip>
          <a:srcRect l="5911" t="4166" r="5429" b="4177"/>
          <a:stretch>
            <a:fillRect/>
          </a:stretch>
        </p:blipFill>
        <p:spPr bwMode="auto">
          <a:xfrm>
            <a:off x="5555921" y="71414"/>
            <a:ext cx="3516673" cy="5157786"/>
          </a:xfrm>
          <a:prstGeom prst="rect">
            <a:avLst/>
          </a:prstGeom>
          <a:noFill/>
          <a:ln w="38100">
            <a:solidFill>
              <a:srgbClr val="00B050"/>
            </a:solidFill>
          </a:ln>
          <a:scene3d>
            <a:camera prst="orthographicFront"/>
            <a:lightRig rig="threePt" dir="t"/>
          </a:scene3d>
          <a:sp3d>
            <a:bevelT prst="angle"/>
          </a:sp3d>
        </p:spPr>
      </p:pic>
      <p:sp>
        <p:nvSpPr>
          <p:cNvPr id="9" name="Выгнутая вниз стрелка 8"/>
          <p:cNvSpPr/>
          <p:nvPr/>
        </p:nvSpPr>
        <p:spPr>
          <a:xfrm>
            <a:off x="1619672" y="476672"/>
            <a:ext cx="612068"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Выгнутая вниз стрелка 14"/>
          <p:cNvSpPr/>
          <p:nvPr/>
        </p:nvSpPr>
        <p:spPr>
          <a:xfrm>
            <a:off x="1907704" y="2732384"/>
            <a:ext cx="612068"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Выгнутая вниз стрелка 15"/>
          <p:cNvSpPr/>
          <p:nvPr/>
        </p:nvSpPr>
        <p:spPr>
          <a:xfrm>
            <a:off x="1907704" y="4964632"/>
            <a:ext cx="612068" cy="264568"/>
          </a:xfrm>
          <a:prstGeom prst="curvedUp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321482411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pic>
        <p:nvPicPr>
          <p:cNvPr id="22529" name="Picture 1" descr="D:\23.05.13-домашние документы\Виртуальные лекции 2015\Химия\Реакции-1\Обмена\ob10_copy.jpg"/>
          <p:cNvPicPr>
            <a:picLocks noChangeAspect="1" noChangeArrowheads="1"/>
          </p:cNvPicPr>
          <p:nvPr/>
        </p:nvPicPr>
        <p:blipFill>
          <a:blip r:embed="rId3" cstate="print">
            <a:lum bright="-20000" contrast="40000"/>
          </a:blip>
          <a:srcRect l="5052" t="10948" r="4237" b="6193"/>
          <a:stretch>
            <a:fillRect/>
          </a:stretch>
        </p:blipFill>
        <p:spPr bwMode="auto">
          <a:xfrm>
            <a:off x="130977" y="285728"/>
            <a:ext cx="9013023" cy="5735560"/>
          </a:xfrm>
          <a:prstGeom prst="rect">
            <a:avLst/>
          </a:prstGeom>
          <a:noFill/>
          <a:ln w="57150">
            <a:solidFill>
              <a:srgbClr val="00B050"/>
            </a:solidFill>
          </a:ln>
          <a:scene3d>
            <a:camera prst="orthographicFront"/>
            <a:lightRig rig="threePt" dir="t"/>
          </a:scene3d>
          <a:sp3d>
            <a:bevelT prst="angle"/>
          </a:sp3d>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Выгнутая вверх стрелка 1"/>
          <p:cNvSpPr/>
          <p:nvPr/>
        </p:nvSpPr>
        <p:spPr>
          <a:xfrm>
            <a:off x="719572" y="4761148"/>
            <a:ext cx="1116124" cy="180020"/>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Выгнутая вверх стрелка 10"/>
          <p:cNvSpPr/>
          <p:nvPr/>
        </p:nvSpPr>
        <p:spPr>
          <a:xfrm>
            <a:off x="5616116" y="4733528"/>
            <a:ext cx="648072" cy="180020"/>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2" name="Выгнутая вверх стрелка 11"/>
          <p:cNvSpPr/>
          <p:nvPr/>
        </p:nvSpPr>
        <p:spPr>
          <a:xfrm>
            <a:off x="385918" y="4077072"/>
            <a:ext cx="1521786" cy="180020"/>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3" name="Выгнутая вверх стрелка 12"/>
          <p:cNvSpPr/>
          <p:nvPr/>
        </p:nvSpPr>
        <p:spPr>
          <a:xfrm>
            <a:off x="871972" y="3212976"/>
            <a:ext cx="1116124" cy="180020"/>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Выгнутая вверх стрелка 13"/>
          <p:cNvSpPr/>
          <p:nvPr/>
        </p:nvSpPr>
        <p:spPr>
          <a:xfrm>
            <a:off x="5706126" y="3153508"/>
            <a:ext cx="882098" cy="239488"/>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Выгнутая вверх стрелка 14"/>
          <p:cNvSpPr/>
          <p:nvPr/>
        </p:nvSpPr>
        <p:spPr>
          <a:xfrm>
            <a:off x="5724128" y="4149080"/>
            <a:ext cx="792088" cy="108012"/>
          </a:xfrm>
          <a:prstGeom prst="curvedDown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83430107"/>
      </p:ext>
    </p:extLst>
  </p:cSld>
  <p:clrMapOvr>
    <a:masterClrMapping/>
  </p:clrMapOvr>
  <p:transition>
    <p:wheel spokes="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7" name="Прямоугольник 6"/>
          <p:cNvSpPr/>
          <p:nvPr/>
        </p:nvSpPr>
        <p:spPr>
          <a:xfrm>
            <a:off x="142844" y="142852"/>
            <a:ext cx="8858312" cy="1923604"/>
          </a:xfrm>
          <a:prstGeom prst="rect">
            <a:avLst/>
          </a:prstGeom>
        </p:spPr>
        <p:txBody>
          <a:bodyPr wrap="square">
            <a:spAutoFit/>
          </a:bodyPr>
          <a:lstStyle/>
          <a:p>
            <a:pPr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Задание.</a:t>
            </a:r>
            <a:r>
              <a:rPr lang="ru-RU" sz="2800" b="1" dirty="0" smtClean="0">
                <a:latin typeface="Arial" pitchFamily="34" charset="0"/>
                <a:cs typeface="Arial" pitchFamily="34" charset="0"/>
              </a:rPr>
              <a:t> Определите</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между какими парами веществ, приведенных в таблице, возможно химическое взаимодействие и почему? Напишите молекулярное, полное и краткое ионное уравнения возможных реакций. </a:t>
            </a:r>
          </a:p>
        </p:txBody>
      </p:sp>
      <p:graphicFrame>
        <p:nvGraphicFramePr>
          <p:cNvPr id="8" name="Таблица 7"/>
          <p:cNvGraphicFramePr>
            <a:graphicFrameLocks noGrp="1"/>
          </p:cNvGraphicFramePr>
          <p:nvPr>
            <p:extLst>
              <p:ext uri="{D42A27DB-BD31-4B8C-83A1-F6EECF244321}">
                <p14:modId xmlns:p14="http://schemas.microsoft.com/office/powerpoint/2010/main" val="1415784631"/>
              </p:ext>
            </p:extLst>
          </p:nvPr>
        </p:nvGraphicFramePr>
        <p:xfrm>
          <a:off x="358069" y="2204864"/>
          <a:ext cx="8643998" cy="1149096"/>
        </p:xfrm>
        <a:graphic>
          <a:graphicData uri="http://schemas.openxmlformats.org/drawingml/2006/table">
            <a:tbl>
              <a:tblPr>
                <a:tableStyleId>{35758FB7-9AC5-4552-8A53-C91805E547FA}</a:tableStyleId>
              </a:tblPr>
              <a:tblGrid>
                <a:gridCol w="1748207"/>
                <a:gridCol w="1741682"/>
                <a:gridCol w="1741682"/>
                <a:gridCol w="1741682"/>
                <a:gridCol w="1670745"/>
              </a:tblGrid>
              <a:tr h="44970">
                <a:tc gridSpan="5">
                  <a:txBody>
                    <a:bodyPr/>
                    <a:lstStyle/>
                    <a:p>
                      <a:pPr algn="ctr">
                        <a:lnSpc>
                          <a:spcPct val="90000"/>
                        </a:lnSpc>
                        <a:spcAft>
                          <a:spcPts val="0"/>
                        </a:spcAft>
                      </a:pPr>
                      <a:r>
                        <a:rPr lang="ru-RU" sz="2600" b="1" dirty="0">
                          <a:latin typeface="Arial" pitchFamily="34" charset="0"/>
                          <a:cs typeface="Arial" pitchFamily="34" charset="0"/>
                        </a:rPr>
                        <a:t>Исходные вещества</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a:txBody>
                    <a:bodyPr/>
                    <a:lstStyle/>
                    <a:p>
                      <a:pPr algn="ctr">
                        <a:spcAft>
                          <a:spcPts val="0"/>
                        </a:spcAft>
                      </a:pPr>
                      <a:r>
                        <a:rPr lang="ru-RU" sz="2600" b="1" dirty="0" smtClean="0">
                          <a:latin typeface="Arial" pitchFamily="34" charset="0"/>
                          <a:cs typeface="Arial" pitchFamily="34" charset="0"/>
                        </a:rPr>
                        <a:t>CuSO</a:t>
                      </a:r>
                      <a:r>
                        <a:rPr lang="ru-RU" sz="2600" b="1" baseline="-25000" dirty="0" smtClean="0">
                          <a:latin typeface="Arial" pitchFamily="34" charset="0"/>
                          <a:cs typeface="Arial" pitchFamily="34" charset="0"/>
                        </a:rPr>
                        <a:t>4</a:t>
                      </a:r>
                      <a:r>
                        <a:rPr lang="ru-RU" sz="2600" b="1" dirty="0" smtClean="0">
                          <a:latin typeface="Arial" pitchFamily="34" charset="0"/>
                          <a:cs typeface="Arial" pitchFamily="34" charset="0"/>
                        </a:rPr>
                        <a:t> </a:t>
                      </a:r>
                      <a:r>
                        <a:rPr lang="ru-RU" sz="2600" b="1" dirty="0">
                          <a:latin typeface="Arial" pitchFamily="34" charset="0"/>
                          <a:cs typeface="Arial" pitchFamily="34" charset="0"/>
                        </a:rPr>
                        <a:t>и </a:t>
                      </a:r>
                      <a:r>
                        <a:rPr lang="ru-RU" sz="2600" b="1" dirty="0" err="1" smtClean="0">
                          <a:latin typeface="Arial" pitchFamily="34" charset="0"/>
                          <a:cs typeface="Arial" pitchFamily="34" charset="0"/>
                        </a:rPr>
                        <a:t>NaOH</a:t>
                      </a:r>
                      <a:r>
                        <a:rPr lang="ru-RU" sz="2600" b="1" dirty="0" smtClean="0">
                          <a:latin typeface="Arial" pitchFamily="34" charset="0"/>
                          <a:cs typeface="Arial" pitchFamily="34" charset="0"/>
                        </a:rPr>
                        <a:t>  </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600" b="1" dirty="0" smtClean="0">
                          <a:latin typeface="Arial" pitchFamily="34" charset="0"/>
                          <a:cs typeface="Arial" pitchFamily="34" charset="0"/>
                        </a:rPr>
                        <a:t>CuSO</a:t>
                      </a:r>
                      <a:r>
                        <a:rPr lang="ru-RU" sz="2600" b="1" baseline="-25000" dirty="0" smtClean="0">
                          <a:latin typeface="Arial" pitchFamily="34" charset="0"/>
                          <a:cs typeface="Arial" pitchFamily="34" charset="0"/>
                        </a:rPr>
                        <a:t>4</a:t>
                      </a:r>
                      <a:r>
                        <a:rPr lang="ru-RU" sz="2600" b="1" dirty="0" smtClean="0">
                          <a:latin typeface="Arial" pitchFamily="34" charset="0"/>
                          <a:cs typeface="Arial" pitchFamily="34" charset="0"/>
                        </a:rPr>
                        <a:t> </a:t>
                      </a:r>
                      <a:r>
                        <a:rPr lang="ru-RU" sz="2600" b="1" dirty="0">
                          <a:latin typeface="Arial" pitchFamily="34" charset="0"/>
                          <a:cs typeface="Arial" pitchFamily="34" charset="0"/>
                        </a:rPr>
                        <a:t>и </a:t>
                      </a:r>
                      <a:r>
                        <a:rPr lang="ru-RU" sz="2600" b="1" dirty="0" smtClean="0">
                          <a:latin typeface="Arial" pitchFamily="34" charset="0"/>
                          <a:cs typeface="Arial" pitchFamily="34" charset="0"/>
                        </a:rPr>
                        <a:t>Na</a:t>
                      </a:r>
                      <a:r>
                        <a:rPr lang="ru-RU" sz="2600" b="1" baseline="-25000" dirty="0" smtClean="0">
                          <a:latin typeface="Arial" pitchFamily="34" charset="0"/>
                          <a:cs typeface="Arial" pitchFamily="34" charset="0"/>
                        </a:rPr>
                        <a:t>2</a:t>
                      </a:r>
                      <a:r>
                        <a:rPr lang="ru-RU" sz="2600" b="1" dirty="0" smtClean="0">
                          <a:latin typeface="Arial" pitchFamily="34" charset="0"/>
                          <a:cs typeface="Arial" pitchFamily="34" charset="0"/>
                        </a:rPr>
                        <a:t>SO</a:t>
                      </a:r>
                      <a:r>
                        <a:rPr lang="ru-RU" sz="2600" b="1" baseline="-25000" dirty="0" smtClean="0">
                          <a:latin typeface="Arial" pitchFamily="34" charset="0"/>
                          <a:cs typeface="Arial" pitchFamily="34" charset="0"/>
                        </a:rPr>
                        <a:t>4</a:t>
                      </a:r>
                      <a:r>
                        <a:rPr lang="ru-RU" sz="2600" b="1" dirty="0" smtClean="0">
                          <a:latin typeface="Arial" pitchFamily="34" charset="0"/>
                          <a:cs typeface="Arial" pitchFamily="34" charset="0"/>
                        </a:rPr>
                        <a:t>  </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en-US" sz="2600" b="1" dirty="0" smtClean="0">
                          <a:latin typeface="Arial" pitchFamily="34" charset="0"/>
                          <a:cs typeface="Arial" pitchFamily="34" charset="0"/>
                        </a:rPr>
                        <a:t>AlCl</a:t>
                      </a:r>
                      <a:r>
                        <a:rPr lang="en-US" sz="2600" b="1" baseline="-25000" dirty="0" smtClean="0">
                          <a:latin typeface="Arial" pitchFamily="34" charset="0"/>
                          <a:cs typeface="Arial" pitchFamily="34" charset="0"/>
                        </a:rPr>
                        <a:t>3</a:t>
                      </a:r>
                      <a:r>
                        <a:rPr lang="ru-RU" sz="2600" b="1" baseline="-25000" dirty="0" smtClean="0">
                          <a:latin typeface="Arial" pitchFamily="34" charset="0"/>
                          <a:cs typeface="Arial" pitchFamily="34" charset="0"/>
                        </a:rPr>
                        <a:t> </a:t>
                      </a:r>
                      <a:r>
                        <a:rPr lang="ru-RU" sz="2600" b="1" dirty="0" smtClean="0">
                          <a:latin typeface="Arial" pitchFamily="34" charset="0"/>
                          <a:cs typeface="Arial" pitchFamily="34" charset="0"/>
                        </a:rPr>
                        <a:t>и </a:t>
                      </a:r>
                      <a:r>
                        <a:rPr lang="en-US" sz="2600" b="1" dirty="0" err="1" smtClean="0">
                          <a:latin typeface="Arial" pitchFamily="34" charset="0"/>
                          <a:cs typeface="Arial" pitchFamily="34" charset="0"/>
                        </a:rPr>
                        <a:t>NaOH</a:t>
                      </a:r>
                      <a:r>
                        <a:rPr lang="ru-RU" sz="2600" b="1" dirty="0" smtClean="0">
                          <a:latin typeface="Arial" pitchFamily="34" charset="0"/>
                          <a:cs typeface="Arial" pitchFamily="34" charset="0"/>
                        </a:rPr>
                        <a:t> </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en-US" sz="2600" b="1" dirty="0" smtClean="0">
                          <a:latin typeface="Arial" pitchFamily="34" charset="0"/>
                          <a:cs typeface="Arial" pitchFamily="34" charset="0"/>
                        </a:rPr>
                        <a:t>Na</a:t>
                      </a:r>
                      <a:r>
                        <a:rPr lang="en-US" sz="2600" b="1" baseline="-25000" dirty="0" smtClean="0">
                          <a:latin typeface="Arial" pitchFamily="34" charset="0"/>
                          <a:cs typeface="Arial" pitchFamily="34" charset="0"/>
                        </a:rPr>
                        <a:t>2</a:t>
                      </a:r>
                      <a:r>
                        <a:rPr lang="en-US" sz="2600" b="1" dirty="0" smtClean="0">
                          <a:latin typeface="Arial" pitchFamily="34" charset="0"/>
                          <a:cs typeface="Arial" pitchFamily="34" charset="0"/>
                        </a:rPr>
                        <a:t>CO</a:t>
                      </a:r>
                      <a:r>
                        <a:rPr lang="en-US" sz="2600" b="1" baseline="-25000" dirty="0" smtClean="0">
                          <a:latin typeface="Arial" pitchFamily="34" charset="0"/>
                          <a:cs typeface="Arial" pitchFamily="34" charset="0"/>
                        </a:rPr>
                        <a:t>3</a:t>
                      </a:r>
                      <a:r>
                        <a:rPr lang="ru-RU" sz="2600" b="1" dirty="0" smtClean="0">
                          <a:latin typeface="Arial" pitchFamily="34" charset="0"/>
                          <a:cs typeface="Arial" pitchFamily="34" charset="0"/>
                        </a:rPr>
                        <a:t> + Н</a:t>
                      </a:r>
                      <a:r>
                        <a:rPr lang="en-US" sz="2600" b="1" dirty="0" err="1" smtClean="0">
                          <a:latin typeface="Arial" pitchFamily="34" charset="0"/>
                          <a:cs typeface="Arial" pitchFamily="34" charset="0"/>
                        </a:rPr>
                        <a:t>Cl</a:t>
                      </a:r>
                      <a:r>
                        <a:rPr lang="ru-RU" sz="2600" b="1" dirty="0" smtClean="0">
                          <a:latin typeface="Arial" pitchFamily="34" charset="0"/>
                          <a:cs typeface="Arial" pitchFamily="34" charset="0"/>
                        </a:rPr>
                        <a:t> </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en-US" sz="2600" b="1" dirty="0" smtClean="0">
                          <a:latin typeface="Arial" pitchFamily="34" charset="0"/>
                          <a:cs typeface="Arial" pitchFamily="34" charset="0"/>
                        </a:rPr>
                        <a:t>BaCl</a:t>
                      </a:r>
                      <a:r>
                        <a:rPr lang="en-US" sz="2600" b="1" baseline="-25000" dirty="0" smtClean="0">
                          <a:latin typeface="Arial" pitchFamily="34" charset="0"/>
                          <a:cs typeface="Arial" pitchFamily="34" charset="0"/>
                        </a:rPr>
                        <a:t>2</a:t>
                      </a:r>
                      <a:r>
                        <a:rPr lang="ru-RU" sz="2600" b="1" dirty="0" smtClean="0">
                          <a:latin typeface="Arial" pitchFamily="34" charset="0"/>
                          <a:cs typeface="Arial" pitchFamily="34" charset="0"/>
                        </a:rPr>
                        <a:t> и </a:t>
                      </a:r>
                      <a:r>
                        <a:rPr lang="en-US" sz="2600" b="1" dirty="0" smtClean="0">
                          <a:latin typeface="Arial" pitchFamily="34" charset="0"/>
                          <a:cs typeface="Arial" pitchFamily="34" charset="0"/>
                        </a:rPr>
                        <a:t>Na</a:t>
                      </a:r>
                      <a:r>
                        <a:rPr lang="en-US" sz="2600" b="1" baseline="-25000" dirty="0" smtClean="0">
                          <a:latin typeface="Arial" pitchFamily="34" charset="0"/>
                          <a:cs typeface="Arial" pitchFamily="34" charset="0"/>
                        </a:rPr>
                        <a:t>2</a:t>
                      </a:r>
                      <a:r>
                        <a:rPr lang="en-US" sz="2600" b="1" dirty="0" smtClean="0">
                          <a:latin typeface="Arial" pitchFamily="34" charset="0"/>
                          <a:cs typeface="Arial" pitchFamily="34" charset="0"/>
                        </a:rPr>
                        <a:t>SO</a:t>
                      </a:r>
                      <a:r>
                        <a:rPr lang="en-US" sz="2600" b="1" baseline="-25000" dirty="0" smtClean="0">
                          <a:latin typeface="Arial" pitchFamily="34" charset="0"/>
                          <a:cs typeface="Arial" pitchFamily="34" charset="0"/>
                        </a:rPr>
                        <a:t>4</a:t>
                      </a:r>
                      <a:r>
                        <a:rPr lang="ru-RU" sz="2600" b="1" dirty="0" smtClean="0">
                          <a:latin typeface="Arial" pitchFamily="34" charset="0"/>
                          <a:cs typeface="Arial" pitchFamily="34" charset="0"/>
                        </a:rPr>
                        <a:t> </a:t>
                      </a:r>
                      <a:endParaRPr lang="ru-RU" sz="2600" b="1" dirty="0">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0"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1670687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94361" y="305909"/>
            <a:ext cx="9001156" cy="3627147"/>
          </a:xfrm>
          <a:prstGeom prst="rect">
            <a:avLst/>
          </a:prstGeom>
        </p:spPr>
        <p:txBody>
          <a:bodyPr wrap="square">
            <a:spAutoFit/>
          </a:bodyPr>
          <a:lstStyle/>
          <a:p>
            <a:pPr lvl="0" indent="450000" algn="just">
              <a:lnSpc>
                <a:spcPct val="80000"/>
              </a:lnSpc>
            </a:pPr>
            <a:r>
              <a:rPr lang="ru-RU" sz="26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1. </a:t>
            </a:r>
            <a:r>
              <a:rPr lang="ru-RU" sz="2700" b="1" dirty="0" smtClean="0">
                <a:latin typeface="Arial" pitchFamily="34" charset="0"/>
                <a:ea typeface="Times New Roman" pitchFamily="18" charset="0"/>
                <a:cs typeface="Arial" pitchFamily="34" charset="0"/>
              </a:rPr>
              <a:t>В пробирку внесите несколько капель раствора сульфата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 а затем добавьте несколько капель раствора гидроксида натрия.</a:t>
            </a:r>
            <a:endParaRPr lang="ru-RU" sz="2700" b="1" dirty="0" smtClean="0">
              <a:latin typeface="Arial" pitchFamily="34" charset="0"/>
              <a:cs typeface="Arial" pitchFamily="34" charset="0"/>
            </a:endParaRPr>
          </a:p>
          <a:p>
            <a:pPr algn="just">
              <a:lnSpc>
                <a:spcPct val="85000"/>
              </a:lnSpc>
              <a:spcAft>
                <a:spcPts val="0"/>
              </a:spcAft>
            </a:pPr>
            <a:endParaRPr lang="ru-RU" sz="800" b="1" dirty="0" smtClean="0">
              <a:effectLst>
                <a:outerShdw blurRad="38100" dist="38100" dir="2700000" algn="tl">
                  <a:srgbClr val="000000">
                    <a:alpha val="43137"/>
                  </a:srgbClr>
                </a:outerShdw>
              </a:effectLst>
              <a:latin typeface="Arial" pitchFamily="34" charset="0"/>
              <a:cs typeface="Arial" pitchFamily="34" charset="0"/>
            </a:endParaRPr>
          </a:p>
          <a:p>
            <a:pPr algn="ctr">
              <a:lnSpc>
                <a:spcPct val="85000"/>
              </a:lnSpc>
              <a:spcAft>
                <a:spcPts val="0"/>
              </a:spcAft>
            </a:pPr>
            <a:r>
              <a:rPr lang="ru-RU" sz="2700" b="1"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CuSO</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ru-RU" sz="2700" b="1" dirty="0" smtClean="0">
                <a:effectLst>
                  <a:outerShdw blurRad="38100" dist="38100" dir="2700000" algn="tl">
                    <a:srgbClr val="000000">
                      <a:alpha val="43137"/>
                    </a:srgbClr>
                  </a:outerShdw>
                </a:effectLst>
                <a:latin typeface="Arial" pitchFamily="34" charset="0"/>
                <a:cs typeface="Arial" pitchFamily="34" charset="0"/>
              </a:rPr>
              <a:t>   +   </a:t>
            </a:r>
            <a:r>
              <a:rPr lang="en-US" sz="2700" b="1" dirty="0" smtClean="0">
                <a:effectLst>
                  <a:outerShdw blurRad="38100" dist="38100" dir="2700000" algn="tl">
                    <a:srgbClr val="000000">
                      <a:alpha val="43137"/>
                    </a:srgbClr>
                  </a:outerShdw>
                </a:effectLst>
                <a:latin typeface="Arial" pitchFamily="34" charset="0"/>
                <a:cs typeface="Arial" pitchFamily="34" charset="0"/>
              </a:rPr>
              <a:t>2NaOH</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en-US" sz="2700" b="1" dirty="0" err="1" smtClean="0">
                <a:effectLst>
                  <a:outerShdw blurRad="38100" dist="38100" dir="2700000" algn="tl">
                    <a:srgbClr val="000000">
                      <a:alpha val="43137"/>
                    </a:srgbClr>
                  </a:outerShdw>
                </a:effectLst>
                <a:latin typeface="Arial" pitchFamily="34" charset="0"/>
                <a:cs typeface="Arial" pitchFamily="34" charset="0"/>
              </a:rPr>
              <a:t>CuOH</a:t>
            </a: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SO</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Na</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S</a:t>
            </a:r>
            <a:r>
              <a:rPr lang="ru-RU" sz="2700" b="1" dirty="0" smtClean="0">
                <a:effectLst>
                  <a:outerShdw blurRad="38100" dist="38100" dir="2700000" algn="tl">
                    <a:srgbClr val="000000">
                      <a:alpha val="43137"/>
                    </a:srgbClr>
                  </a:outerShdw>
                </a:effectLst>
                <a:latin typeface="Arial" pitchFamily="34" charset="0"/>
                <a:cs typeface="Arial" pitchFamily="34" charset="0"/>
              </a:rPr>
              <a:t>О</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endParaRPr lang="ru-RU" sz="2700" b="1" baseline="-25000" dirty="0" smtClean="0">
              <a:effectLst>
                <a:outerShdw blurRad="38100" dist="38100" dir="2700000" algn="tl">
                  <a:srgbClr val="000000">
                    <a:alpha val="43137"/>
                  </a:srgbClr>
                </a:outerShdw>
              </a:effectLst>
              <a:latin typeface="Arial" pitchFamily="34" charset="0"/>
              <a:cs typeface="Arial" pitchFamily="34" charset="0"/>
            </a:endParaRPr>
          </a:p>
          <a:p>
            <a:pPr>
              <a:lnSpc>
                <a:spcPct val="85000"/>
              </a:lnSpc>
              <a:spcAft>
                <a:spcPts val="0"/>
              </a:spcAft>
            </a:pPr>
            <a:r>
              <a:rPr lang="ru-RU" sz="20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сульфат</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гидроксид</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err="1" smtClean="0">
                <a:effectLst>
                  <a:outerShdw blurRad="38100" dist="38100" dir="2700000" algn="tl">
                    <a:srgbClr val="000000">
                      <a:alpha val="43137"/>
                    </a:srgbClr>
                  </a:outerShdw>
                </a:effectLst>
                <a:latin typeface="Arial" pitchFamily="34" charset="0"/>
                <a:cs typeface="Arial" pitchFamily="34" charset="0"/>
              </a:rPr>
              <a:t>гидроксосульфат</a:t>
            </a:r>
            <a:r>
              <a:rPr lang="ru-RU" sz="2400" b="1" dirty="0" smtClean="0">
                <a:effectLst>
                  <a:outerShdw blurRad="38100" dist="38100" dir="2700000" algn="tl">
                    <a:srgbClr val="000000">
                      <a:alpha val="43137"/>
                    </a:srgbClr>
                  </a:outerShdw>
                </a:effectLst>
                <a:latin typeface="Arial" pitchFamily="34" charset="0"/>
                <a:cs typeface="Arial" pitchFamily="34" charset="0"/>
              </a:rPr>
              <a:t>    сульфат</a:t>
            </a:r>
          </a:p>
          <a:p>
            <a:pPr>
              <a:lnSpc>
                <a:spcPct val="85000"/>
              </a:lnSpc>
              <a:spcAft>
                <a:spcPts val="0"/>
              </a:spcAft>
            </a:pP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меди (</a:t>
            </a:r>
            <a:r>
              <a:rPr lang="en-US" sz="2400" b="1" dirty="0" smtClean="0">
                <a:effectLst>
                  <a:outerShdw blurRad="38100" dist="38100" dir="2700000" algn="tl">
                    <a:srgbClr val="000000">
                      <a:alpha val="43137"/>
                    </a:srgbClr>
                  </a:outerShdw>
                </a:effectLst>
                <a:latin typeface="Arial" pitchFamily="34" charset="0"/>
                <a:cs typeface="Arial" pitchFamily="34" charset="0"/>
              </a:rPr>
              <a:t>II</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               меди (</a:t>
            </a:r>
            <a:r>
              <a:rPr lang="en-US" sz="2400" b="1" dirty="0" smtClean="0">
                <a:effectLst>
                  <a:outerShdw blurRad="38100" dist="38100" dir="2700000" algn="tl">
                    <a:srgbClr val="000000">
                      <a:alpha val="43137"/>
                    </a:srgbClr>
                  </a:outerShdw>
                </a:effectLst>
                <a:latin typeface="Arial" pitchFamily="34" charset="0"/>
                <a:cs typeface="Arial" pitchFamily="34" charset="0"/>
              </a:rPr>
              <a:t>II</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a:t>
            </a:r>
          </a:p>
          <a:p>
            <a:pPr>
              <a:lnSpc>
                <a:spcPct val="85000"/>
              </a:lnSpc>
              <a:spcAft>
                <a:spcPts val="0"/>
              </a:spcAft>
            </a:pPr>
            <a:endParaRPr lang="ru-RU" sz="2400" b="1" dirty="0" smtClean="0">
              <a:effectLst>
                <a:outerShdw blurRad="38100" dist="38100" dir="2700000" algn="tl">
                  <a:srgbClr val="000000">
                    <a:alpha val="43137"/>
                  </a:srgbClr>
                </a:outerShdw>
              </a:effectLst>
              <a:latin typeface="Arial" pitchFamily="34" charset="0"/>
              <a:cs typeface="Arial" pitchFamily="34" charset="0"/>
            </a:endParaRPr>
          </a:p>
          <a:p>
            <a:pPr algn="ctr">
              <a:lnSpc>
                <a:spcPct val="85000"/>
              </a:lnSpc>
            </a:pP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Cu</a:t>
            </a:r>
            <a:r>
              <a:rPr lang="ru-RU" sz="2700" b="1" baseline="30000" dirty="0" smtClean="0">
                <a:solidFill>
                  <a:schemeClr val="accent6">
                    <a:lumMod val="50000"/>
                  </a:schemeClr>
                </a:solidFill>
                <a:latin typeface="Arial" pitchFamily="34" charset="0"/>
                <a:cs typeface="Arial" pitchFamily="34" charset="0"/>
              </a:rPr>
              <a:t>2+</a:t>
            </a:r>
            <a:r>
              <a:rPr lang="ru-RU" sz="2700" b="1" dirty="0" smtClean="0">
                <a:solidFill>
                  <a:schemeClr val="accent6">
                    <a:lumMod val="50000"/>
                  </a:schemeClr>
                </a:solidFill>
                <a:latin typeface="Arial" pitchFamily="34" charset="0"/>
                <a:cs typeface="Arial" pitchFamily="34" charset="0"/>
              </a:rPr>
              <a:t>+</a:t>
            </a:r>
            <a:r>
              <a:rPr lang="ru-RU" sz="2700" b="1" u="sng" dirty="0" smtClean="0">
                <a:solidFill>
                  <a:schemeClr val="accent6">
                    <a:lumMod val="50000"/>
                  </a:schemeClr>
                </a:solidFill>
                <a:latin typeface="Arial" pitchFamily="34" charset="0"/>
                <a:cs typeface="Arial" pitchFamily="34" charset="0"/>
              </a:rPr>
              <a:t>2</a:t>
            </a:r>
            <a:r>
              <a:rPr lang="en-US" sz="2700" b="1" u="sng" dirty="0" smtClean="0">
                <a:solidFill>
                  <a:schemeClr val="accent6">
                    <a:lumMod val="50000"/>
                  </a:schemeClr>
                </a:solidFill>
                <a:latin typeface="Arial" pitchFamily="34" charset="0"/>
                <a:cs typeface="Arial" pitchFamily="34" charset="0"/>
              </a:rPr>
              <a:t>SO</a:t>
            </a:r>
            <a:r>
              <a:rPr lang="en-US" sz="2700" b="1" baseline="-25000" dirty="0" smtClean="0">
                <a:solidFill>
                  <a:schemeClr val="accent6">
                    <a:lumMod val="50000"/>
                  </a:schemeClr>
                </a:solidFill>
                <a:latin typeface="Arial" pitchFamily="34" charset="0"/>
                <a:cs typeface="Arial" pitchFamily="34" charset="0"/>
              </a:rPr>
              <a:t>4</a:t>
            </a:r>
            <a:r>
              <a:rPr lang="ru-RU" sz="2700" b="1" baseline="30000" dirty="0" smtClean="0">
                <a:solidFill>
                  <a:schemeClr val="accent6">
                    <a:lumMod val="50000"/>
                  </a:schemeClr>
                </a:solidFill>
                <a:latin typeface="Arial" pitchFamily="34" charset="0"/>
                <a:cs typeface="Arial" pitchFamily="34" charset="0"/>
              </a:rPr>
              <a:t>2–</a:t>
            </a:r>
            <a:r>
              <a:rPr lang="ru-RU" sz="2700" b="1" dirty="0" smtClean="0">
                <a:solidFill>
                  <a:schemeClr val="accent6">
                    <a:lumMod val="50000"/>
                  </a:schemeClr>
                </a:solidFill>
                <a:latin typeface="Arial" pitchFamily="34" charset="0"/>
                <a:cs typeface="Arial" pitchFamily="34" charset="0"/>
              </a:rPr>
              <a:t> +</a:t>
            </a:r>
            <a:r>
              <a:rPr lang="en-US" sz="2700" b="1" u="sng" dirty="0" smtClean="0">
                <a:solidFill>
                  <a:schemeClr val="accent6">
                    <a:lumMod val="50000"/>
                  </a:schemeClr>
                </a:solidFill>
                <a:latin typeface="Arial" pitchFamily="34" charset="0"/>
                <a:cs typeface="Arial" pitchFamily="34" charset="0"/>
              </a:rPr>
              <a:t>2Na</a:t>
            </a:r>
            <a:r>
              <a:rPr lang="ru-RU" sz="2700" b="1" u="sng" baseline="30000"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OH</a:t>
            </a:r>
            <a:r>
              <a:rPr lang="ru-RU" sz="2700" b="1" baseline="30000"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a:t>
            </a:r>
            <a:r>
              <a:rPr lang="en-US" sz="2700" b="1" dirty="0" err="1" smtClean="0">
                <a:solidFill>
                  <a:schemeClr val="accent6">
                    <a:lumMod val="50000"/>
                  </a:schemeClr>
                </a:solidFill>
                <a:latin typeface="Arial" pitchFamily="34" charset="0"/>
                <a:cs typeface="Arial" pitchFamily="34" charset="0"/>
              </a:rPr>
              <a:t>CuOH</a:t>
            </a:r>
            <a:r>
              <a:rPr lang="en-US" sz="2700" b="1" dirty="0" smtClean="0">
                <a:solidFill>
                  <a:schemeClr val="accent6">
                    <a:lumMod val="50000"/>
                  </a:schemeClr>
                </a:solidFill>
                <a:latin typeface="Arial" pitchFamily="34" charset="0"/>
                <a:cs typeface="Arial" pitchFamily="34" charset="0"/>
              </a:rPr>
              <a:t>)</a:t>
            </a:r>
            <a:r>
              <a:rPr lang="en-US" sz="2700" b="1" baseline="-25000"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SO</a:t>
            </a:r>
            <a:r>
              <a:rPr lang="en-US" sz="2700" b="1" baseline="-25000" dirty="0" smtClean="0">
                <a:solidFill>
                  <a:schemeClr val="accent6">
                    <a:lumMod val="50000"/>
                  </a:schemeClr>
                </a:solidFill>
                <a:latin typeface="Arial" pitchFamily="34" charset="0"/>
                <a:cs typeface="Arial" pitchFamily="34" charset="0"/>
              </a:rPr>
              <a:t>4</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r>
              <a:rPr lang="en-US" sz="2700" b="1" u="sng" dirty="0" smtClean="0">
                <a:solidFill>
                  <a:schemeClr val="accent6">
                    <a:lumMod val="50000"/>
                  </a:schemeClr>
                </a:solidFill>
                <a:latin typeface="Arial" pitchFamily="34" charset="0"/>
                <a:cs typeface="Arial" pitchFamily="34" charset="0"/>
              </a:rPr>
              <a:t>2Na</a:t>
            </a:r>
            <a:r>
              <a:rPr lang="ru-RU" sz="2700" b="1" u="sng" baseline="30000"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r>
              <a:rPr lang="en-US" sz="2700" b="1" u="sng" dirty="0" smtClean="0">
                <a:solidFill>
                  <a:schemeClr val="accent6">
                    <a:lumMod val="50000"/>
                  </a:schemeClr>
                </a:solidFill>
                <a:latin typeface="Arial" pitchFamily="34" charset="0"/>
                <a:cs typeface="Arial" pitchFamily="34" charset="0"/>
              </a:rPr>
              <a:t>S</a:t>
            </a:r>
            <a:r>
              <a:rPr lang="ru-RU" sz="2700" b="1" u="sng" dirty="0" smtClean="0">
                <a:solidFill>
                  <a:schemeClr val="accent6">
                    <a:lumMod val="50000"/>
                  </a:schemeClr>
                </a:solidFill>
                <a:latin typeface="Arial" pitchFamily="34" charset="0"/>
                <a:cs typeface="Arial" pitchFamily="34" charset="0"/>
              </a:rPr>
              <a:t>О</a:t>
            </a:r>
            <a:r>
              <a:rPr lang="en-US" sz="2700" b="1" baseline="-25000" dirty="0" smtClean="0">
                <a:solidFill>
                  <a:schemeClr val="accent6">
                    <a:lumMod val="50000"/>
                  </a:schemeClr>
                </a:solidFill>
                <a:latin typeface="Arial" pitchFamily="34" charset="0"/>
                <a:cs typeface="Arial" pitchFamily="34" charset="0"/>
              </a:rPr>
              <a:t>4</a:t>
            </a:r>
            <a:r>
              <a:rPr lang="ru-RU" sz="2700" b="1" baseline="30000" dirty="0" smtClean="0">
                <a:solidFill>
                  <a:schemeClr val="accent6">
                    <a:lumMod val="50000"/>
                  </a:schemeClr>
                </a:solidFill>
                <a:latin typeface="Arial" pitchFamily="34" charset="0"/>
                <a:cs typeface="Arial" pitchFamily="34" charset="0"/>
              </a:rPr>
              <a:t>2–</a:t>
            </a:r>
            <a:endParaRPr lang="ru-RU" sz="2700" b="1" baseline="-25000" dirty="0" smtClean="0">
              <a:solidFill>
                <a:schemeClr val="accent6">
                  <a:lumMod val="50000"/>
                </a:schemeClr>
              </a:solidFill>
              <a:latin typeface="Arial" pitchFamily="34" charset="0"/>
              <a:cs typeface="Arial" pitchFamily="34" charset="0"/>
            </a:endParaRPr>
          </a:p>
          <a:p>
            <a:pPr algn="ctr">
              <a:lnSpc>
                <a:spcPct val="85000"/>
              </a:lnSpc>
            </a:pPr>
            <a:endParaRPr lang="ru-RU" sz="2700" b="1" dirty="0" smtClean="0">
              <a:solidFill>
                <a:schemeClr val="accent6">
                  <a:lumMod val="50000"/>
                </a:schemeClr>
              </a:solidFill>
              <a:latin typeface="Arial" pitchFamily="34" charset="0"/>
              <a:cs typeface="Arial" pitchFamily="34" charset="0"/>
            </a:endParaRPr>
          </a:p>
          <a:p>
            <a:pPr algn="ctr">
              <a:lnSpc>
                <a:spcPct val="85000"/>
              </a:lnSpc>
            </a:pP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Cu</a:t>
            </a:r>
            <a:r>
              <a:rPr lang="ru-RU" sz="2700" b="1" baseline="30000" dirty="0" smtClean="0">
                <a:solidFill>
                  <a:schemeClr val="accent6">
                    <a:lumMod val="50000"/>
                  </a:schemeClr>
                </a:solidFill>
                <a:latin typeface="Arial" pitchFamily="34" charset="0"/>
                <a:cs typeface="Arial" pitchFamily="34" charset="0"/>
              </a:rPr>
              <a:t>2+</a:t>
            </a:r>
            <a:r>
              <a:rPr lang="ru-RU" sz="2700" b="1"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SO</a:t>
            </a:r>
            <a:r>
              <a:rPr lang="en-US" sz="2700" b="1" baseline="-25000" dirty="0" smtClean="0">
                <a:solidFill>
                  <a:schemeClr val="accent6">
                    <a:lumMod val="50000"/>
                  </a:schemeClr>
                </a:solidFill>
                <a:latin typeface="Arial" pitchFamily="34" charset="0"/>
                <a:cs typeface="Arial" pitchFamily="34" charset="0"/>
              </a:rPr>
              <a:t>4</a:t>
            </a:r>
            <a:r>
              <a:rPr lang="ru-RU" sz="2700" b="1" baseline="30000" dirty="0" smtClean="0">
                <a:solidFill>
                  <a:schemeClr val="accent6">
                    <a:lumMod val="50000"/>
                  </a:schemeClr>
                </a:solidFill>
                <a:latin typeface="Arial" pitchFamily="34" charset="0"/>
                <a:cs typeface="Arial" pitchFamily="34" charset="0"/>
              </a:rPr>
              <a:t>2– </a:t>
            </a: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OH</a:t>
            </a:r>
            <a:r>
              <a:rPr lang="ru-RU" sz="2700" b="1" baseline="30000"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a:t>
            </a:r>
            <a:r>
              <a:rPr lang="en-US" sz="2700" b="1" dirty="0" err="1" smtClean="0">
                <a:solidFill>
                  <a:schemeClr val="accent6">
                    <a:lumMod val="50000"/>
                  </a:schemeClr>
                </a:solidFill>
                <a:latin typeface="Arial" pitchFamily="34" charset="0"/>
                <a:cs typeface="Arial" pitchFamily="34" charset="0"/>
              </a:rPr>
              <a:t>CuOH</a:t>
            </a:r>
            <a:r>
              <a:rPr lang="en-US" sz="2700" b="1" dirty="0" smtClean="0">
                <a:solidFill>
                  <a:schemeClr val="accent6">
                    <a:lumMod val="50000"/>
                  </a:schemeClr>
                </a:solidFill>
                <a:latin typeface="Arial" pitchFamily="34" charset="0"/>
                <a:cs typeface="Arial" pitchFamily="34" charset="0"/>
              </a:rPr>
              <a:t>)</a:t>
            </a:r>
            <a:r>
              <a:rPr lang="en-US" sz="2700" b="1" baseline="-25000"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SO</a:t>
            </a:r>
            <a:r>
              <a:rPr lang="en-US" sz="2700" b="1" baseline="-25000" dirty="0" smtClean="0">
                <a:solidFill>
                  <a:schemeClr val="accent6">
                    <a:lumMod val="50000"/>
                  </a:schemeClr>
                </a:solidFill>
                <a:latin typeface="Arial" pitchFamily="34" charset="0"/>
                <a:cs typeface="Arial" pitchFamily="34" charset="0"/>
              </a:rPr>
              <a:t>4</a:t>
            </a:r>
            <a:r>
              <a:rPr lang="en-US" sz="2700" b="1" dirty="0" smtClean="0">
                <a:solidFill>
                  <a:schemeClr val="accent6">
                    <a:lumMod val="50000"/>
                  </a:schemeClr>
                </a:solidFill>
                <a:latin typeface="Arial" pitchFamily="34" charset="0"/>
                <a:cs typeface="Arial" pitchFamily="34" charset="0"/>
              </a:rPr>
              <a:t>↓</a:t>
            </a:r>
            <a:endParaRPr lang="ru-RU" sz="2700" b="1" dirty="0" smtClean="0">
              <a:solidFill>
                <a:schemeClr val="accent6">
                  <a:lumMod val="50000"/>
                </a:schemeClr>
              </a:solidFill>
              <a:latin typeface="Arial" pitchFamily="34" charset="0"/>
              <a:cs typeface="Arial" pitchFamily="34" charset="0"/>
            </a:endParaRPr>
          </a:p>
          <a:p>
            <a:pPr algn="ctr">
              <a:lnSpc>
                <a:spcPct val="85000"/>
              </a:lnSpc>
            </a:pPr>
            <a:endParaRPr lang="ru-RU" sz="900" b="1" baseline="-25000" dirty="0" smtClean="0">
              <a:solidFill>
                <a:schemeClr val="accent6">
                  <a:lumMod val="50000"/>
                </a:schemeClr>
              </a:solidFill>
              <a:latin typeface="Arial" pitchFamily="34" charset="0"/>
              <a:cs typeface="Arial"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3933056"/>
            <a:ext cx="3168352" cy="278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8751298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71438" y="152412"/>
            <a:ext cx="9001156" cy="4212692"/>
          </a:xfrm>
          <a:prstGeom prst="rect">
            <a:avLst/>
          </a:prstGeom>
        </p:spPr>
        <p:txBody>
          <a:bodyPr wrap="square">
            <a:spAutoFit/>
          </a:bodyPr>
          <a:lstStyle/>
          <a:p>
            <a:pPr algn="ctr">
              <a:lnSpc>
                <a:spcPct val="85000"/>
              </a:lnSpc>
            </a:pPr>
            <a:endParaRPr lang="ru-RU" sz="900" b="1" baseline="-25000" dirty="0" smtClean="0">
              <a:solidFill>
                <a:schemeClr val="accent6">
                  <a:lumMod val="50000"/>
                </a:schemeClr>
              </a:solidFill>
              <a:latin typeface="Arial" pitchFamily="34" charset="0"/>
              <a:cs typeface="Arial" pitchFamily="34" charset="0"/>
            </a:endParaRPr>
          </a:p>
          <a:p>
            <a:pPr algn="ctr">
              <a:lnSpc>
                <a:spcPct val="85000"/>
              </a:lnSpc>
            </a:pP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en-US" sz="2700" b="1" dirty="0" err="1" smtClean="0">
                <a:effectLst>
                  <a:outerShdw blurRad="38100" dist="38100" dir="2700000" algn="tl">
                    <a:srgbClr val="000000">
                      <a:alpha val="43137"/>
                    </a:srgbClr>
                  </a:outerShdw>
                </a:effectLst>
                <a:latin typeface="Arial" pitchFamily="34" charset="0"/>
                <a:cs typeface="Arial" pitchFamily="34" charset="0"/>
              </a:rPr>
              <a:t>CuOH</a:t>
            </a: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SO</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ru-RU" sz="2700" b="1" dirty="0" smtClean="0">
                <a:effectLst>
                  <a:outerShdw blurRad="38100" dist="38100" dir="2700000" algn="tl">
                    <a:srgbClr val="000000">
                      <a:alpha val="43137"/>
                    </a:srgbClr>
                  </a:outerShdw>
                </a:effectLst>
                <a:latin typeface="Arial" pitchFamily="34" charset="0"/>
                <a:cs typeface="Arial" pitchFamily="34" charset="0"/>
              </a:rPr>
              <a:t>    +   </a:t>
            </a:r>
            <a:r>
              <a:rPr lang="en-US" sz="2700" b="1" dirty="0" smtClean="0">
                <a:effectLst>
                  <a:outerShdw blurRad="38100" dist="38100" dir="2700000" algn="tl">
                    <a:srgbClr val="000000">
                      <a:alpha val="43137"/>
                    </a:srgbClr>
                  </a:outerShdw>
                </a:effectLst>
                <a:latin typeface="Arial" pitchFamily="34" charset="0"/>
                <a:cs typeface="Arial" pitchFamily="34" charset="0"/>
              </a:rPr>
              <a:t>2NaOH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2</a:t>
            </a:r>
            <a:r>
              <a:rPr lang="en-US" sz="2700" b="1" dirty="0" smtClean="0">
                <a:effectLst>
                  <a:outerShdw blurRad="38100" dist="38100" dir="2700000" algn="tl">
                    <a:srgbClr val="000000">
                      <a:alpha val="43137"/>
                    </a:srgbClr>
                  </a:outerShdw>
                </a:effectLst>
                <a:latin typeface="Arial" pitchFamily="34" charset="0"/>
                <a:cs typeface="Arial" pitchFamily="34" charset="0"/>
              </a:rPr>
              <a:t>Cu(OH)</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Na</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S</a:t>
            </a:r>
            <a:r>
              <a:rPr lang="ru-RU" sz="2700" b="1" dirty="0" smtClean="0">
                <a:effectLst>
                  <a:outerShdw blurRad="38100" dist="38100" dir="2700000" algn="tl">
                    <a:srgbClr val="000000">
                      <a:alpha val="43137"/>
                    </a:srgbClr>
                  </a:outerShdw>
                </a:effectLst>
                <a:latin typeface="Arial" pitchFamily="34" charset="0"/>
                <a:cs typeface="Arial" pitchFamily="34" charset="0"/>
              </a:rPr>
              <a:t>О</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endPar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endParaRPr>
          </a:p>
          <a:p>
            <a:pPr>
              <a:lnSpc>
                <a:spcPct val="85000"/>
              </a:lnSpc>
              <a:spcAft>
                <a:spcPts val="0"/>
              </a:spcAft>
            </a:pPr>
            <a:r>
              <a:rPr lang="ru-RU" sz="2400" b="1" dirty="0" err="1" smtClean="0">
                <a:effectLst>
                  <a:outerShdw blurRad="38100" dist="38100" dir="2700000" algn="tl">
                    <a:srgbClr val="000000">
                      <a:alpha val="43137"/>
                    </a:srgbClr>
                  </a:outerShdw>
                </a:effectLst>
                <a:latin typeface="Arial" pitchFamily="34" charset="0"/>
                <a:cs typeface="Arial" pitchFamily="34" charset="0"/>
              </a:rPr>
              <a:t>гидроксосульфат</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гидроксид</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гидроксид         сульфат</a:t>
            </a:r>
          </a:p>
          <a:p>
            <a:pPr>
              <a:lnSpc>
                <a:spcPct val="85000"/>
              </a:lnSpc>
              <a:spcAft>
                <a:spcPts val="0"/>
              </a:spcAft>
            </a:pP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меди (</a:t>
            </a:r>
            <a:r>
              <a:rPr lang="en-US" sz="2400" b="1" dirty="0" smtClean="0">
                <a:effectLst>
                  <a:outerShdw blurRad="38100" dist="38100" dir="2700000" algn="tl">
                    <a:srgbClr val="000000">
                      <a:alpha val="43137"/>
                    </a:srgbClr>
                  </a:outerShdw>
                </a:effectLst>
                <a:latin typeface="Arial" pitchFamily="34" charset="0"/>
                <a:cs typeface="Arial" pitchFamily="34" charset="0"/>
              </a:rPr>
              <a:t>II</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             меди (</a:t>
            </a:r>
            <a:r>
              <a:rPr lang="en-US" sz="2400" b="1" dirty="0" smtClean="0">
                <a:effectLst>
                  <a:outerShdw blurRad="38100" dist="38100" dir="2700000" algn="tl">
                    <a:srgbClr val="000000">
                      <a:alpha val="43137"/>
                    </a:srgbClr>
                  </a:outerShdw>
                </a:effectLst>
                <a:latin typeface="Arial" pitchFamily="34" charset="0"/>
                <a:cs typeface="Arial" pitchFamily="34" charset="0"/>
              </a:rPr>
              <a:t>II</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a:t>
            </a:r>
          </a:p>
          <a:p>
            <a:pPr algn="ctr">
              <a:lnSpc>
                <a:spcPct val="85000"/>
              </a:lnSpc>
            </a:pPr>
            <a:endParaRPr lang="ru-RU" sz="2000" b="1" dirty="0" smtClean="0">
              <a:solidFill>
                <a:schemeClr val="accent6">
                  <a:lumMod val="50000"/>
                </a:schemeClr>
              </a:solidFill>
              <a:latin typeface="Arial" pitchFamily="34" charset="0"/>
              <a:cs typeface="Arial" pitchFamily="34" charset="0"/>
            </a:endParaRPr>
          </a:p>
          <a:p>
            <a:pPr algn="ctr">
              <a:lnSpc>
                <a:spcPct val="85000"/>
              </a:lnSpc>
            </a:pPr>
            <a:r>
              <a:rPr lang="en-US" sz="2400" b="1" dirty="0" smtClean="0">
                <a:solidFill>
                  <a:schemeClr val="accent6">
                    <a:lumMod val="50000"/>
                  </a:schemeClr>
                </a:solidFill>
                <a:latin typeface="Arial" pitchFamily="34" charset="0"/>
                <a:cs typeface="Arial" pitchFamily="34" charset="0"/>
              </a:rPr>
              <a:t>(</a:t>
            </a:r>
            <a:r>
              <a:rPr lang="en-US" sz="2700" b="1" dirty="0" err="1" smtClean="0">
                <a:solidFill>
                  <a:schemeClr val="accent6">
                    <a:lumMod val="50000"/>
                  </a:schemeClr>
                </a:solidFill>
                <a:latin typeface="Arial" pitchFamily="34" charset="0"/>
                <a:cs typeface="Arial" pitchFamily="34" charset="0"/>
              </a:rPr>
              <a:t>CuOH</a:t>
            </a:r>
            <a:r>
              <a:rPr lang="en-US" sz="2700" b="1" dirty="0" smtClean="0">
                <a:solidFill>
                  <a:schemeClr val="accent6">
                    <a:lumMod val="50000"/>
                  </a:schemeClr>
                </a:solidFill>
                <a:latin typeface="Arial" pitchFamily="34" charset="0"/>
                <a:cs typeface="Arial" pitchFamily="34" charset="0"/>
              </a:rPr>
              <a:t>)</a:t>
            </a:r>
            <a:r>
              <a:rPr lang="en-US" sz="2700" b="1" baseline="-25000"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SO</a:t>
            </a:r>
            <a:r>
              <a:rPr lang="en-US" sz="2700" b="1" baseline="-25000" dirty="0" smtClean="0">
                <a:solidFill>
                  <a:schemeClr val="accent6">
                    <a:lumMod val="50000"/>
                  </a:schemeClr>
                </a:solidFill>
                <a:latin typeface="Arial" pitchFamily="34" charset="0"/>
                <a:cs typeface="Arial" pitchFamily="34" charset="0"/>
              </a:rPr>
              <a:t>4</a:t>
            </a:r>
            <a:r>
              <a:rPr lang="ru-RU" sz="2700" b="1" dirty="0" smtClean="0">
                <a:solidFill>
                  <a:schemeClr val="accent6">
                    <a:lumMod val="50000"/>
                  </a:schemeClr>
                </a:solidFill>
                <a:latin typeface="Arial" pitchFamily="34" charset="0"/>
                <a:cs typeface="Arial" pitchFamily="34" charset="0"/>
              </a:rPr>
              <a:t> +</a:t>
            </a:r>
            <a:r>
              <a:rPr lang="en-US" sz="2700" b="1" u="sng" dirty="0" smtClean="0">
                <a:solidFill>
                  <a:schemeClr val="accent6">
                    <a:lumMod val="50000"/>
                  </a:schemeClr>
                </a:solidFill>
                <a:latin typeface="Arial" pitchFamily="34" charset="0"/>
                <a:cs typeface="Arial" pitchFamily="34" charset="0"/>
              </a:rPr>
              <a:t>2Na</a:t>
            </a:r>
            <a:r>
              <a:rPr lang="ru-RU" sz="2700" b="1" u="sng" baseline="30000"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OH</a:t>
            </a:r>
            <a:r>
              <a:rPr lang="ru-RU" sz="2700" b="1" baseline="30000"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Cu(OH)</a:t>
            </a:r>
            <a:r>
              <a:rPr lang="en-US" sz="2700" b="1" baseline="-25000"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r>
              <a:rPr lang="en-US" sz="2700" b="1" u="sng" dirty="0" smtClean="0">
                <a:solidFill>
                  <a:schemeClr val="accent6">
                    <a:lumMod val="50000"/>
                  </a:schemeClr>
                </a:solidFill>
                <a:latin typeface="Arial" pitchFamily="34" charset="0"/>
                <a:cs typeface="Arial" pitchFamily="34" charset="0"/>
              </a:rPr>
              <a:t>2Na</a:t>
            </a:r>
            <a:r>
              <a:rPr lang="ru-RU" sz="2700" b="1" u="sng" baseline="30000"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a:t>
            </a:r>
            <a:r>
              <a:rPr lang="en-US" sz="2700" b="1" u="sng" dirty="0" smtClean="0">
                <a:solidFill>
                  <a:schemeClr val="accent6">
                    <a:lumMod val="50000"/>
                  </a:schemeClr>
                </a:solidFill>
                <a:latin typeface="Arial" pitchFamily="34" charset="0"/>
                <a:cs typeface="Arial" pitchFamily="34" charset="0"/>
              </a:rPr>
              <a:t>S</a:t>
            </a:r>
            <a:r>
              <a:rPr lang="ru-RU" sz="2700" b="1" u="sng" dirty="0" smtClean="0">
                <a:solidFill>
                  <a:schemeClr val="accent6">
                    <a:lumMod val="50000"/>
                  </a:schemeClr>
                </a:solidFill>
                <a:latin typeface="Arial" pitchFamily="34" charset="0"/>
                <a:cs typeface="Arial" pitchFamily="34" charset="0"/>
              </a:rPr>
              <a:t>О</a:t>
            </a:r>
            <a:r>
              <a:rPr lang="en-US" sz="2700" b="1" baseline="-25000" dirty="0" smtClean="0">
                <a:solidFill>
                  <a:schemeClr val="accent6">
                    <a:lumMod val="50000"/>
                  </a:schemeClr>
                </a:solidFill>
                <a:latin typeface="Arial" pitchFamily="34" charset="0"/>
                <a:cs typeface="Arial" pitchFamily="34" charset="0"/>
              </a:rPr>
              <a:t>4</a:t>
            </a:r>
            <a:r>
              <a:rPr lang="ru-RU" sz="2700" b="1" baseline="30000" dirty="0" smtClean="0">
                <a:solidFill>
                  <a:schemeClr val="accent6">
                    <a:lumMod val="50000"/>
                  </a:schemeClr>
                </a:solidFill>
                <a:latin typeface="Arial" pitchFamily="34" charset="0"/>
                <a:cs typeface="Arial" pitchFamily="34" charset="0"/>
              </a:rPr>
              <a:t>2–</a:t>
            </a:r>
            <a:endParaRPr lang="ru-RU" sz="2700" b="1" baseline="-25000" dirty="0" smtClean="0">
              <a:solidFill>
                <a:schemeClr val="accent6">
                  <a:lumMod val="50000"/>
                </a:schemeClr>
              </a:solidFill>
              <a:latin typeface="Arial" pitchFamily="34" charset="0"/>
              <a:cs typeface="Arial" pitchFamily="34" charset="0"/>
            </a:endParaRPr>
          </a:p>
          <a:p>
            <a:pPr algn="ctr">
              <a:lnSpc>
                <a:spcPct val="85000"/>
              </a:lnSpc>
            </a:pPr>
            <a:endParaRPr lang="ru-RU" sz="2000" b="1" dirty="0" smtClean="0">
              <a:solidFill>
                <a:schemeClr val="accent6">
                  <a:lumMod val="50000"/>
                </a:schemeClr>
              </a:solidFill>
              <a:latin typeface="Arial" pitchFamily="34" charset="0"/>
              <a:cs typeface="Arial" pitchFamily="34" charset="0"/>
            </a:endParaRPr>
          </a:p>
          <a:p>
            <a:pPr algn="ctr">
              <a:lnSpc>
                <a:spcPct val="85000"/>
              </a:lnSpc>
            </a:pPr>
            <a:r>
              <a:rPr lang="en-US" sz="2700" b="1" dirty="0" smtClean="0">
                <a:solidFill>
                  <a:schemeClr val="accent6">
                    <a:lumMod val="50000"/>
                  </a:schemeClr>
                </a:solidFill>
                <a:latin typeface="Arial" pitchFamily="34" charset="0"/>
                <a:cs typeface="Arial" pitchFamily="34" charset="0"/>
              </a:rPr>
              <a:t>(</a:t>
            </a:r>
            <a:r>
              <a:rPr lang="en-US" sz="2700" b="1" dirty="0" err="1" smtClean="0">
                <a:solidFill>
                  <a:schemeClr val="accent6">
                    <a:lumMod val="50000"/>
                  </a:schemeClr>
                </a:solidFill>
                <a:latin typeface="Arial" pitchFamily="34" charset="0"/>
                <a:cs typeface="Arial" pitchFamily="34" charset="0"/>
              </a:rPr>
              <a:t>CuOH</a:t>
            </a:r>
            <a:r>
              <a:rPr lang="en-US" sz="2700" b="1" dirty="0" smtClean="0">
                <a:solidFill>
                  <a:schemeClr val="accent6">
                    <a:lumMod val="50000"/>
                  </a:schemeClr>
                </a:solidFill>
                <a:latin typeface="Arial" pitchFamily="34" charset="0"/>
                <a:cs typeface="Arial" pitchFamily="34" charset="0"/>
              </a:rPr>
              <a:t>)</a:t>
            </a:r>
            <a:r>
              <a:rPr lang="en-US" sz="2700" b="1" baseline="-25000"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SO</a:t>
            </a:r>
            <a:r>
              <a:rPr lang="en-US" sz="2700" b="1" baseline="-25000" dirty="0" smtClean="0">
                <a:solidFill>
                  <a:schemeClr val="accent6">
                    <a:lumMod val="50000"/>
                  </a:schemeClr>
                </a:solidFill>
                <a:latin typeface="Arial" pitchFamily="34" charset="0"/>
                <a:cs typeface="Arial" pitchFamily="34" charset="0"/>
              </a:rPr>
              <a:t>4</a:t>
            </a:r>
            <a:r>
              <a:rPr lang="ru-RU" sz="2700" b="1" dirty="0" smtClean="0">
                <a:solidFill>
                  <a:schemeClr val="accent6">
                    <a:lumMod val="50000"/>
                  </a:schemeClr>
                </a:solidFill>
                <a:latin typeface="Arial" pitchFamily="34" charset="0"/>
                <a:cs typeface="Arial" pitchFamily="34" charset="0"/>
              </a:rPr>
              <a:t> +2</a:t>
            </a:r>
            <a:r>
              <a:rPr lang="en-US" sz="2700" b="1" dirty="0" smtClean="0">
                <a:solidFill>
                  <a:schemeClr val="accent6">
                    <a:lumMod val="50000"/>
                  </a:schemeClr>
                </a:solidFill>
                <a:latin typeface="Arial" pitchFamily="34" charset="0"/>
                <a:cs typeface="Arial" pitchFamily="34" charset="0"/>
              </a:rPr>
              <a:t>OH</a:t>
            </a:r>
            <a:r>
              <a:rPr lang="ru-RU" sz="2700" b="1" baseline="30000" dirty="0" smtClean="0">
                <a:solidFill>
                  <a:schemeClr val="accent6">
                    <a:lumMod val="50000"/>
                  </a:schemeClr>
                </a:solidFill>
                <a:latin typeface="Arial" pitchFamily="34" charset="0"/>
                <a:cs typeface="Arial" pitchFamily="34" charset="0"/>
              </a:rPr>
              <a:t>–</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Cu(OH)</a:t>
            </a:r>
            <a:r>
              <a:rPr lang="en-US" sz="2700" b="1" baseline="-25000" dirty="0" smtClean="0">
                <a:solidFill>
                  <a:schemeClr val="accent6">
                    <a:lumMod val="50000"/>
                  </a:schemeClr>
                </a:solidFill>
                <a:latin typeface="Arial" pitchFamily="34" charset="0"/>
                <a:cs typeface="Arial" pitchFamily="34" charset="0"/>
              </a:rPr>
              <a:t>2</a:t>
            </a:r>
            <a:r>
              <a:rPr lang="en-US" sz="2700" b="1" dirty="0" smtClean="0">
                <a:solidFill>
                  <a:schemeClr val="accent6">
                    <a:lumMod val="50000"/>
                  </a:schemeClr>
                </a:solidFill>
                <a:latin typeface="Arial" pitchFamily="34" charset="0"/>
                <a:cs typeface="Arial" pitchFamily="34" charset="0"/>
              </a:rPr>
              <a:t>↓</a:t>
            </a:r>
            <a:r>
              <a:rPr lang="ru-RU" sz="2700" b="1" dirty="0" smtClean="0">
                <a:solidFill>
                  <a:schemeClr val="accent6">
                    <a:lumMod val="50000"/>
                  </a:schemeClr>
                </a:solidFill>
                <a:latin typeface="Arial" pitchFamily="34" charset="0"/>
                <a:cs typeface="Arial" pitchFamily="34" charset="0"/>
              </a:rPr>
              <a:t> + </a:t>
            </a:r>
            <a:r>
              <a:rPr lang="en-US" sz="2700" b="1" u="sng" dirty="0" smtClean="0">
                <a:solidFill>
                  <a:schemeClr val="accent6">
                    <a:lumMod val="50000"/>
                  </a:schemeClr>
                </a:solidFill>
                <a:latin typeface="Arial" pitchFamily="34" charset="0"/>
                <a:cs typeface="Arial" pitchFamily="34" charset="0"/>
              </a:rPr>
              <a:t>S</a:t>
            </a:r>
            <a:r>
              <a:rPr lang="ru-RU" sz="2700" b="1" u="sng" dirty="0" smtClean="0">
                <a:solidFill>
                  <a:schemeClr val="accent6">
                    <a:lumMod val="50000"/>
                  </a:schemeClr>
                </a:solidFill>
                <a:latin typeface="Arial" pitchFamily="34" charset="0"/>
                <a:cs typeface="Arial" pitchFamily="34" charset="0"/>
              </a:rPr>
              <a:t>О</a:t>
            </a:r>
            <a:r>
              <a:rPr lang="en-US" sz="2700" b="1" baseline="-25000" dirty="0" smtClean="0">
                <a:solidFill>
                  <a:schemeClr val="accent6">
                    <a:lumMod val="50000"/>
                  </a:schemeClr>
                </a:solidFill>
                <a:latin typeface="Arial" pitchFamily="34" charset="0"/>
                <a:cs typeface="Arial" pitchFamily="34" charset="0"/>
              </a:rPr>
              <a:t>4</a:t>
            </a:r>
            <a:r>
              <a:rPr lang="ru-RU" sz="2700" b="1" baseline="30000" dirty="0" smtClean="0">
                <a:solidFill>
                  <a:schemeClr val="accent6">
                    <a:lumMod val="50000"/>
                  </a:schemeClr>
                </a:solidFill>
                <a:latin typeface="Arial" pitchFamily="34" charset="0"/>
                <a:cs typeface="Arial" pitchFamily="34" charset="0"/>
              </a:rPr>
              <a:t>2–</a:t>
            </a:r>
            <a:endParaRPr lang="ru-RU" sz="2700" b="1" baseline="-25000" dirty="0" smtClean="0">
              <a:solidFill>
                <a:schemeClr val="accent6">
                  <a:lumMod val="50000"/>
                </a:schemeClr>
              </a:solidFill>
              <a:latin typeface="Arial" pitchFamily="34" charset="0"/>
              <a:cs typeface="Arial" pitchFamily="34" charset="0"/>
            </a:endParaRPr>
          </a:p>
          <a:p>
            <a:pPr indent="450850" algn="just">
              <a:lnSpc>
                <a:spcPct val="85000"/>
              </a:lnSpc>
            </a:pPr>
            <a:endParaRPr lang="ru-RU" sz="20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Выпадает голубой осадок, который при добавлении </a:t>
            </a:r>
            <a:r>
              <a:rPr lang="en-US" sz="2700" b="1" dirty="0" err="1" smtClean="0">
                <a:latin typeface="Arial" pitchFamily="34" charset="0"/>
                <a:cs typeface="Arial" pitchFamily="34" charset="0"/>
              </a:rPr>
              <a:t>NaOH</a:t>
            </a:r>
            <a:r>
              <a:rPr lang="ru-RU" sz="2700" b="1" dirty="0" smtClean="0">
                <a:latin typeface="Arial" pitchFamily="34" charset="0"/>
                <a:cs typeface="Arial" pitchFamily="34" charset="0"/>
              </a:rPr>
              <a:t> темнеет</a:t>
            </a:r>
            <a:r>
              <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rPr>
              <a:t>.</a:t>
            </a:r>
          </a:p>
          <a:p>
            <a:pPr indent="450850"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Вывод: </a:t>
            </a:r>
            <a:r>
              <a:rPr lang="ru-RU" sz="2700" b="1" dirty="0" smtClean="0">
                <a:latin typeface="Arial" pitchFamily="34" charset="0"/>
                <a:cs typeface="Arial" pitchFamily="34" charset="0"/>
              </a:rPr>
              <a:t>сульфат меди (</a:t>
            </a:r>
            <a:r>
              <a:rPr lang="en-US" sz="2700" b="1" dirty="0" smtClean="0">
                <a:latin typeface="Arial" pitchFamily="34" charset="0"/>
                <a:cs typeface="Arial" pitchFamily="34" charset="0"/>
              </a:rPr>
              <a:t>II</a:t>
            </a:r>
            <a:r>
              <a:rPr lang="ru-RU" sz="2700" b="1" dirty="0" smtClean="0">
                <a:latin typeface="Arial" pitchFamily="34" charset="0"/>
                <a:cs typeface="Arial" pitchFamily="34" charset="0"/>
              </a:rPr>
              <a:t>) и </a:t>
            </a:r>
            <a:r>
              <a:rPr lang="ru-RU" sz="2700" b="1" dirty="0" smtClean="0">
                <a:latin typeface="Arial" pitchFamily="34" charset="0"/>
                <a:ea typeface="Times New Roman" pitchFamily="18" charset="0"/>
                <a:cs typeface="Arial" pitchFamily="34" charset="0"/>
              </a:rPr>
              <a:t>гидроксид натрия </a:t>
            </a:r>
            <a:r>
              <a:rPr lang="ru-RU" sz="2700" b="1" dirty="0" smtClean="0">
                <a:latin typeface="Arial" pitchFamily="34" charset="0"/>
                <a:cs typeface="Arial" pitchFamily="34" charset="0"/>
              </a:rPr>
              <a:t>взаимодействуют, так как образуется осадок</a:t>
            </a:r>
            <a:r>
              <a:rPr lang="ru-RU" sz="2700" b="1" dirty="0" smtClean="0">
                <a:latin typeface="Arial" pitchFamily="34" charset="0"/>
                <a:ea typeface="Times New Roman"/>
                <a:cs typeface="Arial" pitchFamily="34" charset="0"/>
              </a:rPr>
              <a:t>.</a:t>
            </a:r>
            <a:endParaRPr lang="ru-RU" sz="2700" b="1" u="sng" dirty="0">
              <a:latin typeface="Arial" pitchFamily="34" charset="0"/>
              <a:ea typeface="Times New Roman"/>
              <a:cs typeface="Arial"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4879" y="4238352"/>
            <a:ext cx="2954274"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87721022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8" name="Прямоугольник 7"/>
          <p:cNvSpPr/>
          <p:nvPr/>
        </p:nvSpPr>
        <p:spPr>
          <a:xfrm>
            <a:off x="214282" y="2384884"/>
            <a:ext cx="8715436" cy="1243417"/>
          </a:xfrm>
          <a:prstGeom prst="rect">
            <a:avLst/>
          </a:prstGeom>
        </p:spPr>
        <p:txBody>
          <a:bodyPr wrap="square">
            <a:spAutoFit/>
          </a:bodyPr>
          <a:lstStyle/>
          <a:p>
            <a:pPr lvl="0" indent="450850" algn="ctr" fontAlgn="base">
              <a:lnSpc>
                <a:spcPct val="85000"/>
              </a:lnSpc>
              <a:spcBef>
                <a:spcPct val="0"/>
              </a:spcBef>
              <a:spcAft>
                <a:spcPct val="0"/>
              </a:spcAft>
            </a:pPr>
            <a:r>
              <a:rPr lang="ru-RU" sz="4400" b="1" dirty="0" smtClean="0">
                <a:ln w="1905">
                  <a:solidFill>
                    <a:sysClr val="windowText" lastClr="000000"/>
                  </a:solidFill>
                </a:ln>
                <a:solidFill>
                  <a:srgbClr val="0000CC"/>
                </a:solidFill>
                <a:effectLst>
                  <a:innerShdw blurRad="69850" dist="43180" dir="5400000">
                    <a:srgbClr val="000000">
                      <a:alpha val="65000"/>
                    </a:srgbClr>
                  </a:innerShdw>
                </a:effectLst>
                <a:latin typeface="Arial" pitchFamily="34" charset="0"/>
                <a:ea typeface="Times New Roman" pitchFamily="18" charset="0"/>
                <a:cs typeface="Arial" pitchFamily="34" charset="0"/>
              </a:rPr>
              <a:t>Аналогично оформите остальные опыты…</a:t>
            </a:r>
            <a:endParaRPr lang="ru-RU" sz="4400" b="1" dirty="0" smtClean="0">
              <a:ln w="1905">
                <a:solidFill>
                  <a:sysClr val="windowText" lastClr="000000"/>
                </a:solidFill>
              </a:ln>
              <a:solidFill>
                <a:srgbClr val="0000CC"/>
              </a:solidFill>
              <a:effectLst>
                <a:innerShdw blurRad="69850" dist="43180" dir="5400000">
                  <a:srgbClr val="000000">
                    <a:alpha val="65000"/>
                  </a:srgbClr>
                </a:innerShdw>
              </a:effectLst>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9978464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71438" y="225073"/>
            <a:ext cx="9001156" cy="4932119"/>
          </a:xfrm>
          <a:prstGeom prst="rect">
            <a:avLst/>
          </a:prstGeom>
        </p:spPr>
        <p:txBody>
          <a:bodyPr wrap="square">
            <a:spAutoFit/>
          </a:bodyPr>
          <a:lstStyle/>
          <a:p>
            <a:pPr algn="ctr">
              <a:lnSpc>
                <a:spcPct val="85000"/>
              </a:lnSpc>
            </a:pPr>
            <a:endParaRPr lang="ru-RU" sz="900" b="1" baseline="-25000" dirty="0" smtClean="0">
              <a:solidFill>
                <a:schemeClr val="accent6">
                  <a:lumMod val="50000"/>
                </a:schemeClr>
              </a:solidFill>
              <a:latin typeface="Arial" pitchFamily="34" charset="0"/>
              <a:cs typeface="Arial" pitchFamily="34" charset="0"/>
            </a:endParaRPr>
          </a:p>
          <a:p>
            <a:pPr lvl="0">
              <a:lnSpc>
                <a:spcPct val="85000"/>
              </a:lnSpc>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2.</a:t>
            </a:r>
            <a:endParaRPr lang="ru-RU" sz="2800" b="1" dirty="0" smtClean="0">
              <a:latin typeface="Arial" pitchFamily="34" charset="0"/>
              <a:cs typeface="Arial" pitchFamily="34" charset="0"/>
            </a:endParaRPr>
          </a:p>
          <a:p>
            <a:pPr algn="ctr">
              <a:lnSpc>
                <a:spcPct val="85000"/>
              </a:lnSpc>
            </a:pPr>
            <a:r>
              <a:rPr lang="en-US" sz="2700" b="1" dirty="0" smtClean="0">
                <a:effectLst>
                  <a:outerShdw blurRad="38100" dist="38100" dir="2700000" algn="tl">
                    <a:srgbClr val="000000">
                      <a:alpha val="43137"/>
                    </a:srgbClr>
                  </a:outerShdw>
                </a:effectLst>
                <a:latin typeface="Arial" pitchFamily="34" charset="0"/>
                <a:cs typeface="Arial" pitchFamily="34" charset="0"/>
              </a:rPr>
              <a:t>CuSO</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ru-RU" sz="2700" b="1" dirty="0" smtClean="0">
                <a:effectLst>
                  <a:outerShdw blurRad="38100" dist="38100" dir="2700000" algn="tl">
                    <a:srgbClr val="000000">
                      <a:alpha val="43137"/>
                    </a:srgbClr>
                  </a:outerShdw>
                </a:effectLst>
                <a:latin typeface="Arial" pitchFamily="34" charset="0"/>
                <a:cs typeface="Arial" pitchFamily="34" charset="0"/>
              </a:rPr>
              <a:t>      +       </a:t>
            </a:r>
            <a:r>
              <a:rPr lang="en-US" sz="2700" b="1" dirty="0" smtClean="0">
                <a:effectLst>
                  <a:outerShdw blurRad="38100" dist="38100" dir="2700000" algn="tl">
                    <a:srgbClr val="000000">
                      <a:alpha val="43137"/>
                    </a:srgbClr>
                  </a:outerShdw>
                </a:effectLst>
                <a:latin typeface="Arial" pitchFamily="34" charset="0"/>
                <a:cs typeface="Arial" pitchFamily="34" charset="0"/>
              </a:rPr>
              <a:t>Na</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S</a:t>
            </a:r>
            <a:r>
              <a:rPr lang="ru-RU" sz="2700" b="1" dirty="0" smtClean="0">
                <a:effectLst>
                  <a:outerShdw blurRad="38100" dist="38100" dir="2700000" algn="tl">
                    <a:srgbClr val="000000">
                      <a:alpha val="43137"/>
                    </a:srgbClr>
                  </a:outerShdw>
                </a:effectLst>
                <a:latin typeface="Arial" pitchFamily="34" charset="0"/>
                <a:cs typeface="Arial" pitchFamily="34" charset="0"/>
              </a:rPr>
              <a:t>О</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p>
          <a:p>
            <a:pPr>
              <a:lnSpc>
                <a:spcPct val="85000"/>
              </a:lnSpc>
            </a:pPr>
            <a:r>
              <a:rPr lang="ru-RU" sz="2400" b="1" dirty="0" smtClean="0">
                <a:effectLst>
                  <a:outerShdw blurRad="38100" dist="38100" dir="2700000" algn="tl">
                    <a:srgbClr val="000000">
                      <a:alpha val="43137"/>
                    </a:srgbClr>
                  </a:outerShdw>
                </a:effectLst>
                <a:latin typeface="Arial" pitchFamily="34" charset="0"/>
                <a:cs typeface="Arial" pitchFamily="34" charset="0"/>
              </a:rPr>
              <a:t>                          сульфат</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сульфат</a:t>
            </a:r>
            <a:r>
              <a:rPr lang="en-US" sz="2400" b="1" dirty="0" smtClean="0">
                <a:effectLst>
                  <a:outerShdw blurRad="38100" dist="38100" dir="2700000" algn="tl">
                    <a:srgbClr val="000000">
                      <a:alpha val="43137"/>
                    </a:srgbClr>
                  </a:outerShdw>
                </a:effectLst>
                <a:latin typeface="Arial" pitchFamily="34" charset="0"/>
                <a:cs typeface="Arial" pitchFamily="34" charset="0"/>
              </a:rPr>
              <a:t> </a:t>
            </a:r>
            <a:endParaRPr lang="ru-RU" sz="2400" b="1" dirty="0" smtClean="0">
              <a:effectLst>
                <a:outerShdw blurRad="38100" dist="38100" dir="2700000" algn="tl">
                  <a:srgbClr val="000000">
                    <a:alpha val="43137"/>
                  </a:srgbClr>
                </a:outerShdw>
              </a:effectLst>
              <a:latin typeface="Arial" pitchFamily="34" charset="0"/>
              <a:cs typeface="Arial" pitchFamily="34" charset="0"/>
            </a:endParaRPr>
          </a:p>
          <a:p>
            <a:pPr>
              <a:lnSpc>
                <a:spcPct val="85000"/>
              </a:lnSpc>
              <a:spcAft>
                <a:spcPts val="0"/>
              </a:spcAft>
            </a:pPr>
            <a:r>
              <a:rPr lang="ru-RU"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меди (</a:t>
            </a:r>
            <a:r>
              <a:rPr lang="en-US" sz="2400" b="1" dirty="0" smtClean="0">
                <a:effectLst>
                  <a:outerShdw blurRad="38100" dist="38100" dir="2700000" algn="tl">
                    <a:srgbClr val="000000">
                      <a:alpha val="43137"/>
                    </a:srgbClr>
                  </a:outerShdw>
                </a:effectLst>
                <a:latin typeface="Arial" pitchFamily="34" charset="0"/>
                <a:cs typeface="Arial" pitchFamily="34" charset="0"/>
              </a:rPr>
              <a:t>II</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a:t>
            </a:r>
          </a:p>
          <a:p>
            <a:pPr algn="ctr">
              <a:lnSpc>
                <a:spcPct val="85000"/>
              </a:lnSpc>
            </a:pPr>
            <a:endParaRPr lang="ru-RU" sz="2000" b="1" dirty="0" smtClean="0">
              <a:solidFill>
                <a:schemeClr val="accent6">
                  <a:lumMod val="50000"/>
                </a:schemeClr>
              </a:solidFill>
              <a:latin typeface="Arial" pitchFamily="34" charset="0"/>
              <a:cs typeface="Arial" pitchFamily="34" charset="0"/>
            </a:endParaRPr>
          </a:p>
          <a:p>
            <a:pPr algn="ctr">
              <a:lnSpc>
                <a:spcPct val="85000"/>
              </a:lnSpc>
            </a:pPr>
            <a:r>
              <a:rPr lang="en-US" sz="2400" b="1" dirty="0" smtClean="0">
                <a:solidFill>
                  <a:schemeClr val="accent6">
                    <a:lumMod val="50000"/>
                  </a:schemeClr>
                </a:solidFill>
                <a:latin typeface="Arial" pitchFamily="34" charset="0"/>
                <a:cs typeface="Arial" pitchFamily="34" charset="0"/>
              </a:rPr>
              <a:t>Cu</a:t>
            </a:r>
            <a:r>
              <a:rPr lang="ru-RU" sz="2400" b="1" baseline="30000" dirty="0" smtClean="0">
                <a:solidFill>
                  <a:schemeClr val="accent6">
                    <a:lumMod val="50000"/>
                  </a:schemeClr>
                </a:solidFill>
                <a:latin typeface="Arial" pitchFamily="34" charset="0"/>
                <a:cs typeface="Arial" pitchFamily="34" charset="0"/>
              </a:rPr>
              <a:t>2+ </a:t>
            </a:r>
            <a:r>
              <a:rPr lang="ru-RU" sz="2400" b="1" dirty="0" smtClean="0">
                <a:solidFill>
                  <a:schemeClr val="accent6">
                    <a:lumMod val="50000"/>
                  </a:schemeClr>
                </a:solidFill>
                <a:latin typeface="Arial" pitchFamily="34" charset="0"/>
                <a:cs typeface="Arial" pitchFamily="34" charset="0"/>
              </a:rPr>
              <a:t>+ </a:t>
            </a:r>
            <a:r>
              <a:rPr lang="en-US" sz="2400" b="1" u="sng" dirty="0" smtClean="0">
                <a:solidFill>
                  <a:schemeClr val="accent6">
                    <a:lumMod val="50000"/>
                  </a:schemeClr>
                </a:solidFill>
                <a:latin typeface="Arial" pitchFamily="34" charset="0"/>
                <a:cs typeface="Arial" pitchFamily="34" charset="0"/>
              </a:rPr>
              <a:t>SO</a:t>
            </a:r>
            <a:r>
              <a:rPr lang="en-US" sz="2400" b="1" baseline="-25000" dirty="0" smtClean="0">
                <a:solidFill>
                  <a:schemeClr val="accent6">
                    <a:lumMod val="50000"/>
                  </a:schemeClr>
                </a:solidFill>
                <a:latin typeface="Arial" pitchFamily="34" charset="0"/>
                <a:cs typeface="Arial" pitchFamily="34" charset="0"/>
              </a:rPr>
              <a:t>4</a:t>
            </a:r>
            <a:r>
              <a:rPr lang="ru-RU" sz="2400" b="1" baseline="30000" dirty="0" smtClean="0">
                <a:solidFill>
                  <a:schemeClr val="accent6">
                    <a:lumMod val="50000"/>
                  </a:schemeClr>
                </a:solidFill>
                <a:latin typeface="Arial" pitchFamily="34" charset="0"/>
                <a:cs typeface="Arial" pitchFamily="34" charset="0"/>
              </a:rPr>
              <a:t>2– </a:t>
            </a:r>
            <a:r>
              <a:rPr lang="ru-RU" sz="2400" b="1" dirty="0" smtClean="0">
                <a:solidFill>
                  <a:schemeClr val="accent6">
                    <a:lumMod val="50000"/>
                  </a:schemeClr>
                </a:solidFill>
                <a:latin typeface="Arial" pitchFamily="34" charset="0"/>
                <a:cs typeface="Arial" pitchFamily="34" charset="0"/>
              </a:rPr>
              <a:t> +  </a:t>
            </a:r>
            <a:r>
              <a:rPr lang="en-US" sz="2400" b="1" u="sng" dirty="0" smtClean="0">
                <a:solidFill>
                  <a:schemeClr val="accent6">
                    <a:lumMod val="50000"/>
                  </a:schemeClr>
                </a:solidFill>
                <a:latin typeface="Arial" pitchFamily="34" charset="0"/>
                <a:cs typeface="Arial" pitchFamily="34" charset="0"/>
              </a:rPr>
              <a:t>2Na</a:t>
            </a:r>
            <a:r>
              <a:rPr lang="ru-RU" sz="2400" b="1" u="sng" baseline="30000" dirty="0" smtClean="0">
                <a:solidFill>
                  <a:schemeClr val="accent6">
                    <a:lumMod val="50000"/>
                  </a:schemeClr>
                </a:solidFill>
                <a:latin typeface="Arial" pitchFamily="34" charset="0"/>
                <a:cs typeface="Arial" pitchFamily="34" charset="0"/>
              </a:rPr>
              <a:t>+</a:t>
            </a:r>
            <a:r>
              <a:rPr lang="ru-RU" sz="2400" b="1" baseline="30000" dirty="0" smtClean="0">
                <a:solidFill>
                  <a:schemeClr val="accent6">
                    <a:lumMod val="50000"/>
                  </a:schemeClr>
                </a:solidFill>
                <a:latin typeface="Arial" pitchFamily="34" charset="0"/>
                <a:cs typeface="Arial" pitchFamily="34" charset="0"/>
              </a:rPr>
              <a:t>  </a:t>
            </a:r>
            <a:r>
              <a:rPr lang="ru-RU" sz="2400" b="1" dirty="0" smtClean="0">
                <a:solidFill>
                  <a:schemeClr val="accent6">
                    <a:lumMod val="50000"/>
                  </a:schemeClr>
                </a:solidFill>
                <a:latin typeface="Arial" pitchFamily="34" charset="0"/>
                <a:cs typeface="Arial" pitchFamily="34" charset="0"/>
              </a:rPr>
              <a:t>+ </a:t>
            </a:r>
            <a:r>
              <a:rPr lang="en-US" sz="2400" b="1" u="sng" dirty="0" smtClean="0">
                <a:solidFill>
                  <a:schemeClr val="accent6">
                    <a:lumMod val="50000"/>
                  </a:schemeClr>
                </a:solidFill>
                <a:latin typeface="Arial" pitchFamily="34" charset="0"/>
                <a:cs typeface="Arial" pitchFamily="34" charset="0"/>
              </a:rPr>
              <a:t>SO</a:t>
            </a:r>
            <a:r>
              <a:rPr lang="en-US" sz="2400" b="1" baseline="-25000" dirty="0" smtClean="0">
                <a:solidFill>
                  <a:schemeClr val="accent6">
                    <a:lumMod val="50000"/>
                  </a:schemeClr>
                </a:solidFill>
                <a:latin typeface="Arial" pitchFamily="34" charset="0"/>
                <a:cs typeface="Arial" pitchFamily="34" charset="0"/>
              </a:rPr>
              <a:t>4</a:t>
            </a:r>
            <a:r>
              <a:rPr lang="ru-RU" sz="2400" b="1" baseline="30000" dirty="0" smtClean="0">
                <a:solidFill>
                  <a:schemeClr val="accent6">
                    <a:lumMod val="50000"/>
                  </a:schemeClr>
                </a:solidFill>
                <a:latin typeface="Arial" pitchFamily="34" charset="0"/>
                <a:cs typeface="Arial" pitchFamily="34" charset="0"/>
              </a:rPr>
              <a:t>2– </a:t>
            </a:r>
            <a:r>
              <a:rPr lang="en-US" sz="2400" b="1" dirty="0" smtClean="0">
                <a:solidFill>
                  <a:schemeClr val="accent6">
                    <a:lumMod val="50000"/>
                  </a:schemeClr>
                </a:solidFill>
                <a:latin typeface="Arial" pitchFamily="34" charset="0"/>
                <a:cs typeface="Arial" pitchFamily="34" charset="0"/>
              </a:rPr>
              <a:t>→</a:t>
            </a:r>
            <a:r>
              <a:rPr lang="ru-RU" sz="2400" b="1" dirty="0" smtClean="0">
                <a:solidFill>
                  <a:schemeClr val="accent6">
                    <a:lumMod val="50000"/>
                  </a:schemeClr>
                </a:solidFill>
                <a:latin typeface="Arial" pitchFamily="34" charset="0"/>
                <a:cs typeface="Arial" pitchFamily="34" charset="0"/>
              </a:rPr>
              <a:t> </a:t>
            </a:r>
            <a:r>
              <a:rPr lang="en-US" sz="2400" b="1" dirty="0" smtClean="0">
                <a:solidFill>
                  <a:schemeClr val="accent6">
                    <a:lumMod val="50000"/>
                  </a:schemeClr>
                </a:solidFill>
                <a:latin typeface="Arial" pitchFamily="34" charset="0"/>
                <a:cs typeface="Arial" pitchFamily="34" charset="0"/>
              </a:rPr>
              <a:t>Cu</a:t>
            </a:r>
            <a:r>
              <a:rPr lang="ru-RU" sz="2400" b="1" baseline="30000" dirty="0" smtClean="0">
                <a:solidFill>
                  <a:schemeClr val="accent6">
                    <a:lumMod val="50000"/>
                  </a:schemeClr>
                </a:solidFill>
                <a:latin typeface="Arial" pitchFamily="34" charset="0"/>
                <a:cs typeface="Arial" pitchFamily="34" charset="0"/>
              </a:rPr>
              <a:t>2+ </a:t>
            </a:r>
            <a:r>
              <a:rPr lang="ru-RU" sz="2400" b="1" dirty="0" smtClean="0">
                <a:solidFill>
                  <a:schemeClr val="accent6">
                    <a:lumMod val="50000"/>
                  </a:schemeClr>
                </a:solidFill>
                <a:latin typeface="Arial" pitchFamily="34" charset="0"/>
                <a:cs typeface="Arial" pitchFamily="34" charset="0"/>
              </a:rPr>
              <a:t>+ </a:t>
            </a:r>
            <a:r>
              <a:rPr lang="en-US" sz="2400" b="1" u="sng" dirty="0" smtClean="0">
                <a:solidFill>
                  <a:schemeClr val="accent6">
                    <a:lumMod val="50000"/>
                  </a:schemeClr>
                </a:solidFill>
                <a:latin typeface="Arial" pitchFamily="34" charset="0"/>
                <a:cs typeface="Arial" pitchFamily="34" charset="0"/>
              </a:rPr>
              <a:t>SO</a:t>
            </a:r>
            <a:r>
              <a:rPr lang="en-US" sz="2400" b="1" baseline="-25000" dirty="0" smtClean="0">
                <a:solidFill>
                  <a:schemeClr val="accent6">
                    <a:lumMod val="50000"/>
                  </a:schemeClr>
                </a:solidFill>
                <a:latin typeface="Arial" pitchFamily="34" charset="0"/>
                <a:cs typeface="Arial" pitchFamily="34" charset="0"/>
              </a:rPr>
              <a:t>4</a:t>
            </a:r>
            <a:r>
              <a:rPr lang="ru-RU" sz="2400" b="1" baseline="30000" dirty="0" smtClean="0">
                <a:solidFill>
                  <a:schemeClr val="accent6">
                    <a:lumMod val="50000"/>
                  </a:schemeClr>
                </a:solidFill>
                <a:latin typeface="Arial" pitchFamily="34" charset="0"/>
                <a:cs typeface="Arial" pitchFamily="34" charset="0"/>
              </a:rPr>
              <a:t>2– </a:t>
            </a:r>
            <a:r>
              <a:rPr lang="ru-RU" sz="2400" b="1" dirty="0" smtClean="0">
                <a:solidFill>
                  <a:schemeClr val="accent6">
                    <a:lumMod val="50000"/>
                  </a:schemeClr>
                </a:solidFill>
                <a:latin typeface="Arial" pitchFamily="34" charset="0"/>
                <a:cs typeface="Arial" pitchFamily="34" charset="0"/>
              </a:rPr>
              <a:t> +  </a:t>
            </a:r>
            <a:r>
              <a:rPr lang="en-US" sz="2400" b="1" u="sng" dirty="0" smtClean="0">
                <a:solidFill>
                  <a:schemeClr val="accent6">
                    <a:lumMod val="50000"/>
                  </a:schemeClr>
                </a:solidFill>
                <a:latin typeface="Arial" pitchFamily="34" charset="0"/>
                <a:cs typeface="Arial" pitchFamily="34" charset="0"/>
              </a:rPr>
              <a:t>2Na</a:t>
            </a:r>
            <a:r>
              <a:rPr lang="ru-RU" sz="2400" b="1" u="sng" baseline="30000" dirty="0" smtClean="0">
                <a:solidFill>
                  <a:schemeClr val="accent6">
                    <a:lumMod val="50000"/>
                  </a:schemeClr>
                </a:solidFill>
                <a:latin typeface="Arial" pitchFamily="34" charset="0"/>
                <a:cs typeface="Arial" pitchFamily="34" charset="0"/>
              </a:rPr>
              <a:t>+</a:t>
            </a:r>
            <a:r>
              <a:rPr lang="ru-RU" sz="2400" b="1" baseline="30000" dirty="0" smtClean="0">
                <a:solidFill>
                  <a:schemeClr val="accent6">
                    <a:lumMod val="50000"/>
                  </a:schemeClr>
                </a:solidFill>
                <a:latin typeface="Arial" pitchFamily="34" charset="0"/>
                <a:cs typeface="Arial" pitchFamily="34" charset="0"/>
              </a:rPr>
              <a:t>  </a:t>
            </a:r>
            <a:r>
              <a:rPr lang="ru-RU" sz="2400" b="1" dirty="0" smtClean="0">
                <a:solidFill>
                  <a:schemeClr val="accent6">
                    <a:lumMod val="50000"/>
                  </a:schemeClr>
                </a:solidFill>
                <a:latin typeface="Arial" pitchFamily="34" charset="0"/>
                <a:cs typeface="Arial" pitchFamily="34" charset="0"/>
              </a:rPr>
              <a:t>+ </a:t>
            </a:r>
            <a:r>
              <a:rPr lang="en-US" sz="2400" b="1" u="sng" dirty="0" smtClean="0">
                <a:solidFill>
                  <a:schemeClr val="accent6">
                    <a:lumMod val="50000"/>
                  </a:schemeClr>
                </a:solidFill>
                <a:latin typeface="Arial" pitchFamily="34" charset="0"/>
                <a:cs typeface="Arial" pitchFamily="34" charset="0"/>
              </a:rPr>
              <a:t>SO</a:t>
            </a:r>
            <a:r>
              <a:rPr lang="en-US" sz="2400" b="1" baseline="-25000" dirty="0" smtClean="0">
                <a:solidFill>
                  <a:schemeClr val="accent6">
                    <a:lumMod val="50000"/>
                  </a:schemeClr>
                </a:solidFill>
                <a:latin typeface="Arial" pitchFamily="34" charset="0"/>
                <a:cs typeface="Arial" pitchFamily="34" charset="0"/>
              </a:rPr>
              <a:t>4</a:t>
            </a:r>
            <a:r>
              <a:rPr lang="ru-RU" sz="2400" b="1" baseline="30000" dirty="0" smtClean="0">
                <a:solidFill>
                  <a:schemeClr val="accent6">
                    <a:lumMod val="50000"/>
                  </a:schemeClr>
                </a:solidFill>
                <a:latin typeface="Arial" pitchFamily="34" charset="0"/>
                <a:cs typeface="Arial" pitchFamily="34" charset="0"/>
              </a:rPr>
              <a:t>2– </a:t>
            </a:r>
            <a:endParaRPr lang="ru-RU" sz="2400" b="1" dirty="0" smtClean="0">
              <a:solidFill>
                <a:schemeClr val="accent6">
                  <a:lumMod val="50000"/>
                </a:schemeClr>
              </a:solidFill>
              <a:latin typeface="Arial" pitchFamily="34" charset="0"/>
              <a:cs typeface="Arial" pitchFamily="34" charset="0"/>
            </a:endParaRPr>
          </a:p>
          <a:p>
            <a:pPr algn="just">
              <a:lnSpc>
                <a:spcPct val="85000"/>
              </a:lnSpc>
            </a:pPr>
            <a:endParaRPr lang="ru-RU" sz="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endParaRPr lang="ru-RU" sz="20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endPar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Видимых изменений нет</a:t>
            </a:r>
            <a:r>
              <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rPr>
              <a:t>.</a:t>
            </a:r>
          </a:p>
          <a:p>
            <a:pPr indent="450850"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Вывод: </a:t>
            </a:r>
            <a:r>
              <a:rPr lang="ru-RU" sz="2700" b="1" dirty="0" smtClean="0">
                <a:latin typeface="Arial" pitchFamily="34" charset="0"/>
                <a:cs typeface="Arial" pitchFamily="34" charset="0"/>
              </a:rPr>
              <a:t>сульфат меди (</a:t>
            </a:r>
            <a:r>
              <a:rPr lang="en-US" sz="2700" b="1" dirty="0" smtClean="0">
                <a:latin typeface="Arial" pitchFamily="34" charset="0"/>
                <a:cs typeface="Arial" pitchFamily="34" charset="0"/>
              </a:rPr>
              <a:t>II</a:t>
            </a:r>
            <a:r>
              <a:rPr lang="ru-RU" sz="2700" b="1" dirty="0" smtClean="0">
                <a:latin typeface="Arial" pitchFamily="34" charset="0"/>
                <a:cs typeface="Arial" pitchFamily="34" charset="0"/>
              </a:rPr>
              <a:t>) и сульфат</a:t>
            </a:r>
            <a:r>
              <a:rPr lang="ru-RU" sz="2700" b="1" dirty="0" smtClean="0">
                <a:latin typeface="Arial" pitchFamily="34" charset="0"/>
                <a:ea typeface="Times New Roman" pitchFamily="18" charset="0"/>
                <a:cs typeface="Arial" pitchFamily="34" charset="0"/>
              </a:rPr>
              <a:t> натрия не </a:t>
            </a:r>
            <a:r>
              <a:rPr lang="ru-RU" sz="2700" b="1" dirty="0" smtClean="0">
                <a:latin typeface="Arial" pitchFamily="34" charset="0"/>
                <a:cs typeface="Arial" pitchFamily="34" charset="0"/>
              </a:rPr>
              <a:t>взаимодействуют, так как не образуется газ и не выпадает осадок. Реакция не идет – в растворе смесь ионов </a:t>
            </a:r>
            <a:r>
              <a:rPr lang="ru-RU" sz="2700" b="1" dirty="0" smtClean="0">
                <a:latin typeface="Arial" pitchFamily="34" charset="0"/>
                <a:ea typeface="Times New Roman"/>
                <a:cs typeface="Arial" pitchFamily="34" charset="0"/>
              </a:rPr>
              <a:t>.</a:t>
            </a:r>
            <a:endParaRPr lang="ru-RU" sz="2700" b="1" u="sng" dirty="0">
              <a:latin typeface="Arial" pitchFamily="34" charset="0"/>
              <a:ea typeface="Times New Roman"/>
              <a:cs typeface="Arial" pitchFamily="34" charset="0"/>
            </a:endParaRPr>
          </a:p>
        </p:txBody>
      </p:sp>
      <p:cxnSp>
        <p:nvCxnSpPr>
          <p:cNvPr id="3" name="Прямая соединительная линия 2"/>
          <p:cNvCxnSpPr/>
          <p:nvPr/>
        </p:nvCxnSpPr>
        <p:spPr>
          <a:xfrm flipH="1">
            <a:off x="6444208" y="692696"/>
            <a:ext cx="144016" cy="3600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a:off x="2483768" y="2276872"/>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323528" y="2276872"/>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323528" y="2348880"/>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323528" y="2429272"/>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a:off x="6979315" y="2295226"/>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716016" y="2276872"/>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4739572" y="2340196"/>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4716016" y="2429272"/>
            <a:ext cx="720080"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4747196"/>
            <a:ext cx="990600"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765"/>
          <a:stretch/>
        </p:blipFill>
        <p:spPr bwMode="auto">
          <a:xfrm>
            <a:off x="5076056" y="4747195"/>
            <a:ext cx="944221" cy="217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9772" y="-63388"/>
            <a:ext cx="4060727"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200" b="1" spc="50" dirty="0" smtClean="0">
                <a:ln w="11430"/>
                <a:solidFill>
                  <a:srgbClr val="FF0000"/>
                </a:solidFill>
                <a:effectLst>
                  <a:outerShdw blurRad="76200" dist="50800" dir="5400000" algn="tl" rotWithShape="0">
                    <a:srgbClr val="000000">
                      <a:alpha val="65000"/>
                    </a:srgbClr>
                  </a:outerShdw>
                </a:effectLst>
                <a:latin typeface="Arial Black" pitchFamily="34" charset="0"/>
                <a:ea typeface="Times New Roman"/>
                <a:cs typeface="Arial" pitchFamily="34" charset="0"/>
              </a:rPr>
              <a:t>Проверьте себя:</a:t>
            </a:r>
            <a:endParaRPr lang="ru-RU" sz="32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52255228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Прямоугольник 2"/>
          <p:cNvSpPr/>
          <p:nvPr/>
        </p:nvSpPr>
        <p:spPr>
          <a:xfrm>
            <a:off x="179512" y="116632"/>
            <a:ext cx="8856984" cy="3964162"/>
          </a:xfrm>
          <a:prstGeom prst="rect">
            <a:avLst/>
          </a:prstGeom>
        </p:spPr>
        <p:txBody>
          <a:bodyPr wrap="square">
            <a:spAutoFit/>
          </a:bodyPr>
          <a:lstStyle/>
          <a:p>
            <a:pPr lvl="0">
              <a:lnSpc>
                <a:spcPct val="85000"/>
              </a:lnSpc>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3.</a:t>
            </a:r>
            <a:endParaRPr lang="ru-RU" sz="2800" b="1" dirty="0" smtClean="0">
              <a:latin typeface="Arial" pitchFamily="34" charset="0"/>
              <a:cs typeface="Arial" pitchFamily="34" charset="0"/>
            </a:endParaRPr>
          </a:p>
          <a:p>
            <a:pPr algn="ctr">
              <a:lnSpc>
                <a:spcPct val="85000"/>
              </a:lnSpc>
            </a:pPr>
            <a:endParaRPr lang="ru-RU" sz="1200" b="1" dirty="0" smtClean="0">
              <a:latin typeface="Arial" pitchFamily="34" charset="0"/>
              <a:cs typeface="Arial" pitchFamily="34" charset="0"/>
            </a:endParaRPr>
          </a:p>
          <a:p>
            <a:pPr algn="ctr">
              <a:lnSpc>
                <a:spcPct val="85000"/>
              </a:lnSpc>
            </a:pPr>
            <a:r>
              <a:rPr lang="en-US" sz="2800" b="1" dirty="0" err="1" smtClean="0">
                <a:latin typeface="Arial" pitchFamily="34" charset="0"/>
                <a:cs typeface="Arial" pitchFamily="34" charset="0"/>
              </a:rPr>
              <a:t>AlCl</a:t>
            </a:r>
            <a:r>
              <a:rPr lang="ru-RU" sz="2800" b="1" baseline="-25000" dirty="0">
                <a:latin typeface="Arial" pitchFamily="34" charset="0"/>
                <a:cs typeface="Arial" pitchFamily="34" charset="0"/>
              </a:rPr>
              <a:t>3</a:t>
            </a:r>
            <a:r>
              <a:rPr lang="en-US" sz="2800" b="1" dirty="0">
                <a:latin typeface="Arial" pitchFamily="34" charset="0"/>
                <a:cs typeface="Arial" pitchFamily="34" charset="0"/>
              </a:rPr>
              <a:t> </a:t>
            </a:r>
            <a:r>
              <a:rPr lang="ru-RU" sz="2800" b="1" dirty="0">
                <a:latin typeface="Arial" pitchFamily="34" charset="0"/>
                <a:cs typeface="Arial" pitchFamily="34" charset="0"/>
              </a:rPr>
              <a:t>   +    3</a:t>
            </a:r>
            <a:r>
              <a:rPr lang="en-US" sz="2800" b="1" dirty="0" err="1">
                <a:latin typeface="Arial" pitchFamily="34" charset="0"/>
                <a:cs typeface="Arial" pitchFamily="34" charset="0"/>
              </a:rPr>
              <a:t>NaOH</a:t>
            </a:r>
            <a:r>
              <a:rPr lang="en-US" sz="2800" b="1" dirty="0">
                <a:latin typeface="Arial" pitchFamily="34" charset="0"/>
                <a:cs typeface="Arial" pitchFamily="34" charset="0"/>
              </a:rPr>
              <a:t> </a:t>
            </a:r>
            <a:r>
              <a:rPr lang="ru-RU" sz="2800" b="1"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Al</a:t>
            </a:r>
            <a:r>
              <a:rPr lang="ru-RU" sz="2800" b="1" dirty="0">
                <a:latin typeface="Arial" pitchFamily="34" charset="0"/>
                <a:cs typeface="Arial" pitchFamily="34" charset="0"/>
              </a:rPr>
              <a:t>(</a:t>
            </a:r>
            <a:r>
              <a:rPr lang="en-US" sz="2800" b="1" dirty="0">
                <a:latin typeface="Arial" pitchFamily="34" charset="0"/>
                <a:cs typeface="Arial" pitchFamily="34" charset="0"/>
              </a:rPr>
              <a:t>OH</a:t>
            </a:r>
            <a:r>
              <a:rPr lang="ru-RU" sz="2800" b="1" dirty="0">
                <a:latin typeface="Arial" pitchFamily="34" charset="0"/>
                <a:cs typeface="Arial" pitchFamily="34" charset="0"/>
              </a:rPr>
              <a:t>)</a:t>
            </a:r>
            <a:r>
              <a:rPr lang="ru-RU" sz="2800" b="1" baseline="-25000" dirty="0">
                <a:latin typeface="Arial" pitchFamily="34" charset="0"/>
                <a:cs typeface="Arial" pitchFamily="34" charset="0"/>
              </a:rPr>
              <a:t>3</a:t>
            </a:r>
            <a:r>
              <a:rPr lang="ru-RU" sz="2800" b="1" dirty="0">
                <a:latin typeface="Arial" pitchFamily="34" charset="0"/>
                <a:cs typeface="Arial" pitchFamily="34" charset="0"/>
                <a:sym typeface="Symbol"/>
              </a:rPr>
              <a:t></a:t>
            </a:r>
            <a:r>
              <a:rPr lang="en-US" sz="2800" b="1" dirty="0">
                <a:latin typeface="Arial" pitchFamily="34" charset="0"/>
                <a:cs typeface="Arial" pitchFamily="34" charset="0"/>
              </a:rPr>
              <a:t> </a:t>
            </a:r>
            <a:r>
              <a:rPr lang="ru-RU" sz="2800" b="1" dirty="0">
                <a:latin typeface="Arial" pitchFamily="34" charset="0"/>
                <a:cs typeface="Arial" pitchFamily="34" charset="0"/>
              </a:rPr>
              <a:t>+   3</a:t>
            </a:r>
            <a:r>
              <a:rPr lang="en-US" sz="2800" b="1" dirty="0">
                <a:latin typeface="Arial" pitchFamily="34" charset="0"/>
                <a:cs typeface="Arial" pitchFamily="34" charset="0"/>
              </a:rPr>
              <a:t>N</a:t>
            </a:r>
            <a:r>
              <a:rPr lang="ru-RU" sz="2800" b="1" dirty="0">
                <a:latin typeface="Arial" pitchFamily="34" charset="0"/>
                <a:cs typeface="Arial" pitchFamily="34" charset="0"/>
              </a:rPr>
              <a:t>а</a:t>
            </a:r>
            <a:r>
              <a:rPr lang="en-US" sz="2800" b="1" dirty="0" err="1">
                <a:latin typeface="Arial" pitchFamily="34" charset="0"/>
                <a:cs typeface="Arial" pitchFamily="34" charset="0"/>
              </a:rPr>
              <a:t>Cl</a:t>
            </a:r>
            <a:endParaRPr lang="ru-RU" sz="2800" b="1" dirty="0">
              <a:latin typeface="Arial" pitchFamily="34" charset="0"/>
              <a:cs typeface="Arial" pitchFamily="34" charset="0"/>
            </a:endParaRPr>
          </a:p>
          <a:p>
            <a:pPr>
              <a:lnSpc>
                <a:spcPct val="85000"/>
              </a:lnSpc>
            </a:pPr>
            <a:r>
              <a:rPr lang="ru-RU" sz="2400" b="1" dirty="0">
                <a:latin typeface="Arial" pitchFamily="34" charset="0"/>
                <a:cs typeface="Arial" pitchFamily="34" charset="0"/>
              </a:rPr>
              <a:t>   </a:t>
            </a:r>
            <a:r>
              <a:rPr lang="ru-RU" sz="2400" b="1" dirty="0" smtClean="0">
                <a:latin typeface="Arial" pitchFamily="34" charset="0"/>
                <a:cs typeface="Arial" pitchFamily="34" charset="0"/>
              </a:rPr>
              <a:t>   </a:t>
            </a:r>
            <a:r>
              <a:rPr lang="ru-RU" sz="2400" b="1" dirty="0">
                <a:latin typeface="Arial" pitchFamily="34" charset="0"/>
                <a:cs typeface="Arial" pitchFamily="34" charset="0"/>
              </a:rPr>
              <a:t>хлорид     </a:t>
            </a:r>
            <a:r>
              <a:rPr lang="ru-RU" sz="2400" b="1" dirty="0" smtClean="0">
                <a:latin typeface="Arial" pitchFamily="34" charset="0"/>
                <a:cs typeface="Arial" pitchFamily="34" charset="0"/>
              </a:rPr>
              <a:t>     </a:t>
            </a:r>
            <a:r>
              <a:rPr lang="ru-RU" sz="2400" b="1" dirty="0">
                <a:latin typeface="Arial" pitchFamily="34" charset="0"/>
                <a:cs typeface="Arial" pitchFamily="34" charset="0"/>
              </a:rPr>
              <a:t>гидроксид   </a:t>
            </a:r>
            <a:r>
              <a:rPr lang="ru-RU" sz="2400" b="1" dirty="0" smtClean="0">
                <a:latin typeface="Arial" pitchFamily="34" charset="0"/>
                <a:cs typeface="Arial" pitchFamily="34" charset="0"/>
              </a:rPr>
              <a:t>     </a:t>
            </a:r>
            <a:r>
              <a:rPr lang="ru-RU" sz="2400" b="1" dirty="0" err="1">
                <a:latin typeface="Arial" pitchFamily="34" charset="0"/>
                <a:cs typeface="Arial" pitchFamily="34" charset="0"/>
              </a:rPr>
              <a:t>гидроксид</a:t>
            </a:r>
            <a:r>
              <a:rPr lang="ru-RU" sz="2400" b="1" dirty="0">
                <a:latin typeface="Arial" pitchFamily="34" charset="0"/>
                <a:cs typeface="Arial" pitchFamily="34" charset="0"/>
              </a:rPr>
              <a:t>      </a:t>
            </a:r>
            <a:r>
              <a:rPr lang="ru-RU" sz="2400" b="1" dirty="0" smtClean="0">
                <a:latin typeface="Arial" pitchFamily="34" charset="0"/>
                <a:cs typeface="Arial" pitchFamily="34" charset="0"/>
              </a:rPr>
              <a:t> </a:t>
            </a:r>
            <a:r>
              <a:rPr lang="ru-RU" sz="2400" b="1" dirty="0">
                <a:latin typeface="Arial" pitchFamily="34" charset="0"/>
                <a:cs typeface="Arial" pitchFamily="34" charset="0"/>
              </a:rPr>
              <a:t>хлорид         </a:t>
            </a:r>
          </a:p>
          <a:p>
            <a:pPr>
              <a:lnSpc>
                <a:spcPct val="85000"/>
              </a:lnSpc>
            </a:pPr>
            <a:r>
              <a:rPr lang="ru-RU" sz="2400" b="1" dirty="0" smtClean="0">
                <a:latin typeface="Arial" pitchFamily="34" charset="0"/>
                <a:cs typeface="Arial" pitchFamily="34" charset="0"/>
              </a:rPr>
              <a:t>    </a:t>
            </a:r>
            <a:r>
              <a:rPr lang="ru-RU" sz="2400" b="1" dirty="0">
                <a:latin typeface="Arial" pitchFamily="34" charset="0"/>
                <a:cs typeface="Arial" pitchFamily="34" charset="0"/>
              </a:rPr>
              <a:t>алюминия    </a:t>
            </a:r>
            <a:r>
              <a:rPr lang="ru-RU" sz="2400" b="1" dirty="0" smtClean="0">
                <a:latin typeface="Arial" pitchFamily="34" charset="0"/>
                <a:cs typeface="Arial" pitchFamily="34" charset="0"/>
              </a:rPr>
              <a:t>      </a:t>
            </a:r>
            <a:r>
              <a:rPr lang="ru-RU" sz="2400" b="1" dirty="0">
                <a:latin typeface="Arial" pitchFamily="34" charset="0"/>
                <a:cs typeface="Arial" pitchFamily="34" charset="0"/>
              </a:rPr>
              <a:t>натрия               алюминия           натрия</a:t>
            </a:r>
          </a:p>
          <a:p>
            <a:pPr>
              <a:lnSpc>
                <a:spcPct val="85000"/>
              </a:lnSpc>
            </a:pPr>
            <a:endParaRPr lang="ru-RU" sz="1200" b="1" dirty="0" smtClean="0">
              <a:latin typeface="Arial" pitchFamily="34" charset="0"/>
              <a:cs typeface="Arial" pitchFamily="34" charset="0"/>
            </a:endParaRPr>
          </a:p>
          <a:p>
            <a:pPr algn="ctr">
              <a:lnSpc>
                <a:spcPct val="85000"/>
              </a:lnSpc>
            </a:pPr>
            <a:r>
              <a:rPr lang="en-US" sz="2800" b="1" dirty="0" smtClean="0">
                <a:latin typeface="Arial" pitchFamily="34" charset="0"/>
                <a:cs typeface="Arial" pitchFamily="34" charset="0"/>
              </a:rPr>
              <a:t>Al</a:t>
            </a:r>
            <a:r>
              <a:rPr lang="en-US" sz="2800" b="1" baseline="30000" dirty="0" smtClean="0">
                <a:latin typeface="Arial" pitchFamily="34" charset="0"/>
                <a:cs typeface="Arial" pitchFamily="34" charset="0"/>
              </a:rPr>
              <a:t>3</a:t>
            </a:r>
            <a:r>
              <a:rPr lang="en-US" sz="2800" b="1" baseline="30000" dirty="0">
                <a:latin typeface="Arial" pitchFamily="34" charset="0"/>
                <a:cs typeface="Arial" pitchFamily="34" charset="0"/>
              </a:rPr>
              <a:t>+</a:t>
            </a:r>
            <a:r>
              <a:rPr lang="en-US" sz="2800" b="1" dirty="0">
                <a:latin typeface="Arial" pitchFamily="34" charset="0"/>
                <a:cs typeface="Arial" pitchFamily="34" charset="0"/>
              </a:rPr>
              <a:t> + </a:t>
            </a:r>
            <a:r>
              <a:rPr lang="en-US" sz="2800" b="1" u="sng" dirty="0">
                <a:latin typeface="Arial" pitchFamily="34" charset="0"/>
                <a:cs typeface="Arial" pitchFamily="34" charset="0"/>
              </a:rPr>
              <a:t>3Cl</a:t>
            </a:r>
            <a:r>
              <a:rPr lang="en-US" sz="2800" b="1" u="sng" baseline="30000" dirty="0">
                <a:latin typeface="Arial" pitchFamily="34" charset="0"/>
                <a:cs typeface="Arial" pitchFamily="34" charset="0"/>
              </a:rPr>
              <a:t> –</a:t>
            </a:r>
            <a:r>
              <a:rPr lang="en-US" sz="2800" b="1" baseline="30000" dirty="0">
                <a:latin typeface="Arial" pitchFamily="34" charset="0"/>
                <a:cs typeface="Arial" pitchFamily="34" charset="0"/>
              </a:rPr>
              <a:t>  </a:t>
            </a:r>
            <a:r>
              <a:rPr lang="en-US" sz="2800" b="1" dirty="0">
                <a:latin typeface="Arial" pitchFamily="34" charset="0"/>
                <a:cs typeface="Arial" pitchFamily="34" charset="0"/>
              </a:rPr>
              <a:t>+ </a:t>
            </a:r>
            <a:r>
              <a:rPr lang="en-US" sz="2800" b="1" u="dbl" dirty="0">
                <a:latin typeface="Arial" pitchFamily="34" charset="0"/>
                <a:cs typeface="Arial" pitchFamily="34" charset="0"/>
              </a:rPr>
              <a:t>3Na</a:t>
            </a:r>
            <a:r>
              <a:rPr lang="en-US" sz="2800" b="1" u="dbl" baseline="30000" dirty="0">
                <a:latin typeface="Arial" pitchFamily="34" charset="0"/>
                <a:cs typeface="Arial" pitchFamily="34" charset="0"/>
              </a:rPr>
              <a:t>+</a:t>
            </a:r>
            <a:r>
              <a:rPr lang="en-US" sz="2800" b="1" dirty="0">
                <a:latin typeface="Arial" pitchFamily="34" charset="0"/>
                <a:cs typeface="Arial" pitchFamily="34" charset="0"/>
              </a:rPr>
              <a:t> + 3OH</a:t>
            </a:r>
            <a:r>
              <a:rPr lang="en-US" sz="2800" b="1" baseline="30000" dirty="0">
                <a:latin typeface="Arial" pitchFamily="34" charset="0"/>
                <a:cs typeface="Arial" pitchFamily="34" charset="0"/>
              </a:rPr>
              <a:t>– </a:t>
            </a:r>
            <a:r>
              <a:rPr lang="ru-RU" sz="2800" b="1" dirty="0">
                <a:latin typeface="Arial" pitchFamily="34" charset="0"/>
                <a:cs typeface="Arial" pitchFamily="34" charset="0"/>
                <a:sym typeface="Symbol"/>
              </a:rPr>
              <a:t></a:t>
            </a:r>
            <a:r>
              <a:rPr lang="en-US" sz="2800" b="1" dirty="0">
                <a:latin typeface="Arial" pitchFamily="34" charset="0"/>
                <a:cs typeface="Arial" pitchFamily="34" charset="0"/>
              </a:rPr>
              <a:t> Al(OH)</a:t>
            </a:r>
            <a:r>
              <a:rPr lang="en-US" sz="2800" b="1" baseline="-25000" dirty="0">
                <a:latin typeface="Arial" pitchFamily="34" charset="0"/>
                <a:cs typeface="Arial" pitchFamily="34" charset="0"/>
              </a:rPr>
              <a:t>3</a:t>
            </a:r>
            <a:r>
              <a:rPr lang="ru-RU" sz="2800" b="1" dirty="0">
                <a:latin typeface="Arial" pitchFamily="34" charset="0"/>
                <a:cs typeface="Arial" pitchFamily="34" charset="0"/>
                <a:sym typeface="Symbol"/>
              </a:rPr>
              <a:t></a:t>
            </a:r>
            <a:r>
              <a:rPr lang="en-US" sz="2800" b="1" dirty="0">
                <a:latin typeface="Arial" pitchFamily="34" charset="0"/>
                <a:cs typeface="Arial" pitchFamily="34" charset="0"/>
              </a:rPr>
              <a:t> + </a:t>
            </a:r>
            <a:r>
              <a:rPr lang="en-US" sz="2800" b="1" u="dbl" dirty="0">
                <a:latin typeface="Arial" pitchFamily="34" charset="0"/>
                <a:cs typeface="Arial" pitchFamily="34" charset="0"/>
              </a:rPr>
              <a:t>3N</a:t>
            </a:r>
            <a:r>
              <a:rPr lang="ru-RU" sz="2800" b="1" u="dbl" dirty="0">
                <a:latin typeface="Arial" pitchFamily="34" charset="0"/>
                <a:cs typeface="Arial" pitchFamily="34" charset="0"/>
              </a:rPr>
              <a:t>а</a:t>
            </a:r>
            <a:r>
              <a:rPr lang="en-US" sz="2800" b="1" u="dbl" baseline="30000" dirty="0">
                <a:latin typeface="Arial" pitchFamily="34" charset="0"/>
                <a:cs typeface="Arial" pitchFamily="34" charset="0"/>
              </a:rPr>
              <a:t>+</a:t>
            </a:r>
            <a:r>
              <a:rPr lang="en-US" sz="2800" b="1" dirty="0">
                <a:latin typeface="Arial" pitchFamily="34" charset="0"/>
                <a:cs typeface="Arial" pitchFamily="34" charset="0"/>
              </a:rPr>
              <a:t> + </a:t>
            </a:r>
            <a:r>
              <a:rPr lang="en-US" sz="2800" b="1" u="sng" dirty="0">
                <a:latin typeface="Arial" pitchFamily="34" charset="0"/>
                <a:cs typeface="Arial" pitchFamily="34" charset="0"/>
              </a:rPr>
              <a:t>3Cl</a:t>
            </a:r>
            <a:r>
              <a:rPr lang="en-US" sz="2800" b="1" u="sng" baseline="30000" dirty="0">
                <a:latin typeface="Arial" pitchFamily="34" charset="0"/>
                <a:cs typeface="Arial" pitchFamily="34" charset="0"/>
              </a:rPr>
              <a:t>–</a:t>
            </a:r>
            <a:endParaRPr lang="ru-RU" sz="2800" b="1" dirty="0">
              <a:latin typeface="Arial" pitchFamily="34" charset="0"/>
              <a:cs typeface="Arial" pitchFamily="34" charset="0"/>
            </a:endParaRPr>
          </a:p>
          <a:p>
            <a:pPr algn="ctr">
              <a:lnSpc>
                <a:spcPct val="85000"/>
              </a:lnSpc>
            </a:pPr>
            <a:r>
              <a:rPr lang="en-US" sz="2800" b="1" dirty="0">
                <a:latin typeface="Arial" pitchFamily="34" charset="0"/>
                <a:cs typeface="Arial" pitchFamily="34" charset="0"/>
              </a:rPr>
              <a:t>Al</a:t>
            </a:r>
            <a:r>
              <a:rPr lang="ru-RU" sz="2800" b="1" baseline="30000" dirty="0">
                <a:latin typeface="Arial" pitchFamily="34" charset="0"/>
                <a:cs typeface="Arial" pitchFamily="34" charset="0"/>
              </a:rPr>
              <a:t>3+</a:t>
            </a:r>
            <a:r>
              <a:rPr lang="ru-RU" sz="2800" b="1" dirty="0">
                <a:latin typeface="Arial" pitchFamily="34" charset="0"/>
                <a:cs typeface="Arial" pitchFamily="34" charset="0"/>
              </a:rPr>
              <a:t> + 3</a:t>
            </a:r>
            <a:r>
              <a:rPr lang="en-US" sz="2800" b="1" dirty="0">
                <a:latin typeface="Arial" pitchFamily="34" charset="0"/>
                <a:cs typeface="Arial" pitchFamily="34" charset="0"/>
              </a:rPr>
              <a:t>OH</a:t>
            </a:r>
            <a:r>
              <a:rPr lang="ru-RU" sz="2800" b="1" baseline="30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Al</a:t>
            </a:r>
            <a:r>
              <a:rPr lang="ru-RU" sz="2800" b="1" dirty="0">
                <a:latin typeface="Arial" pitchFamily="34" charset="0"/>
                <a:cs typeface="Arial" pitchFamily="34" charset="0"/>
              </a:rPr>
              <a:t>(</a:t>
            </a:r>
            <a:r>
              <a:rPr lang="en-US" sz="2800" b="1" dirty="0">
                <a:latin typeface="Arial" pitchFamily="34" charset="0"/>
                <a:cs typeface="Arial" pitchFamily="34" charset="0"/>
              </a:rPr>
              <a:t>OH</a:t>
            </a:r>
            <a:r>
              <a:rPr lang="ru-RU" sz="2800" b="1" dirty="0">
                <a:latin typeface="Arial" pitchFamily="34" charset="0"/>
                <a:cs typeface="Arial" pitchFamily="34" charset="0"/>
              </a:rPr>
              <a:t>)</a:t>
            </a:r>
            <a:r>
              <a:rPr lang="ru-RU" sz="2800" b="1" baseline="-25000" dirty="0">
                <a:latin typeface="Arial" pitchFamily="34" charset="0"/>
                <a:cs typeface="Arial" pitchFamily="34" charset="0"/>
              </a:rPr>
              <a:t>3</a:t>
            </a:r>
            <a:r>
              <a:rPr lang="ru-RU" sz="2800" b="1" dirty="0">
                <a:latin typeface="Arial" pitchFamily="34" charset="0"/>
                <a:cs typeface="Arial" pitchFamily="34" charset="0"/>
                <a:sym typeface="Symbol"/>
              </a:rPr>
              <a:t></a:t>
            </a:r>
            <a:r>
              <a:rPr lang="en-US" sz="2800" b="1" dirty="0">
                <a:latin typeface="Arial" pitchFamily="34" charset="0"/>
                <a:cs typeface="Arial" pitchFamily="34" charset="0"/>
              </a:rPr>
              <a:t> </a:t>
            </a:r>
            <a:endParaRPr lang="ru-RU" sz="2800" b="1" dirty="0" smtClean="0">
              <a:latin typeface="Arial" pitchFamily="34" charset="0"/>
              <a:cs typeface="Arial" pitchFamily="34" charset="0"/>
            </a:endParaRPr>
          </a:p>
          <a:p>
            <a:pPr algn="just">
              <a:lnSpc>
                <a:spcPct val="85000"/>
              </a:lnSpc>
            </a:pPr>
            <a:endParaRPr lang="ru-RU" sz="2800" b="1" dirty="0" smtClean="0">
              <a:solidFill>
                <a:srgbClr val="C00000"/>
              </a:solidFill>
              <a:latin typeface="Arial" pitchFamily="34" charset="0"/>
              <a:cs typeface="Arial" pitchFamily="34" charset="0"/>
            </a:endParaRPr>
          </a:p>
          <a:p>
            <a:pPr algn="just">
              <a:lnSpc>
                <a:spcPct val="85000"/>
              </a:lnSpc>
            </a:pPr>
            <a:r>
              <a:rPr lang="ru-RU" sz="2800" b="1" dirty="0" smtClean="0">
                <a:solidFill>
                  <a:srgbClr val="C00000"/>
                </a:solidFill>
                <a:latin typeface="Arial" pitchFamily="34" charset="0"/>
                <a:cs typeface="Arial" pitchFamily="34" charset="0"/>
              </a:rPr>
              <a:t>Наблюдаемый эффект:</a:t>
            </a:r>
            <a:r>
              <a:rPr lang="ru-RU" sz="2800" b="1" dirty="0" smtClean="0">
                <a:latin typeface="Arial" pitchFamily="34" charset="0"/>
                <a:cs typeface="Arial" pitchFamily="34" charset="0"/>
              </a:rPr>
              <a:t> выпал белый полупрозрачный студенистый осадок.</a:t>
            </a:r>
          </a:p>
          <a:p>
            <a:pPr>
              <a:lnSpc>
                <a:spcPct val="85000"/>
              </a:lnSpc>
            </a:pPr>
            <a:endParaRPr lang="ru-RU" sz="2800" b="1" dirty="0">
              <a:latin typeface="Arial" pitchFamily="34" charset="0"/>
              <a:cs typeface="Arial"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17032"/>
            <a:ext cx="2034294" cy="2959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940" y="3717032"/>
            <a:ext cx="3543127" cy="1791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трелка вниз 7"/>
          <p:cNvSpPr/>
          <p:nvPr/>
        </p:nvSpPr>
        <p:spPr>
          <a:xfrm rot="3206103">
            <a:off x="3157770" y="4159897"/>
            <a:ext cx="360040" cy="1993860"/>
          </a:xfrm>
          <a:prstGeom prst="downArrow">
            <a:avLst/>
          </a:prstGeom>
          <a:solidFill>
            <a:srgbClr val="0000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p:cNvSpPr/>
          <p:nvPr/>
        </p:nvSpPr>
        <p:spPr>
          <a:xfrm rot="11075146">
            <a:off x="5954755" y="5049924"/>
            <a:ext cx="360040" cy="936104"/>
          </a:xfrm>
          <a:prstGeom prst="downArrow">
            <a:avLst/>
          </a:prstGeom>
          <a:solidFill>
            <a:srgbClr val="0000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5214264" y="6024910"/>
            <a:ext cx="1665328"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Al</a:t>
            </a:r>
            <a:r>
              <a:rPr lang="ru-RU" sz="28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a:t>
            </a:r>
            <a:r>
              <a:rPr lang="en-US" sz="28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OH</a:t>
            </a:r>
            <a:r>
              <a:rPr lang="ru-RU" sz="28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a:t>
            </a:r>
            <a:r>
              <a:rPr lang="ru-RU" sz="2800" b="1" spc="50" baseline="-2500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3</a:t>
            </a:r>
            <a:endParaRPr lang="ru-RU" sz="2800" b="1" spc="50" dirty="0">
              <a:ln w="11430"/>
              <a:solidFill>
                <a:srgbClr val="0000FF"/>
              </a:solidFill>
              <a:effectLst>
                <a:outerShdw blurRad="76200" dist="50800" dir="5400000" algn="tl" rotWithShape="0">
                  <a:srgbClr val="000000">
                    <a:alpha val="65000"/>
                  </a:srgbClr>
                </a:outerShdw>
              </a:effectLst>
              <a:latin typeface="Arial Black" pitchFamily="34" charset="0"/>
            </a:endParaRPr>
          </a:p>
        </p:txBody>
      </p:sp>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9905892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481" name="Rectangle 1"/>
          <p:cNvSpPr>
            <a:spLocks noChangeArrowheads="1"/>
          </p:cNvSpPr>
          <p:nvPr/>
        </p:nvSpPr>
        <p:spPr bwMode="auto">
          <a:xfrm>
            <a:off x="142844" y="241592"/>
            <a:ext cx="8929718" cy="43304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Кристаллические вещества, содержащие молекулы воды, называют кристаллогидратами, а воду, входящую в их состав, – </a:t>
            </a:r>
            <a:r>
              <a:rPr kumimoji="0" lang="ru-RU" sz="27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кристаллизационной</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Состав кристаллогидратов изображают формулами, показывающими, какое количество вещества кристаллизационной воды содержит кристаллогидрат. Так, кристаллогидрат сульфата меди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1"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медный купорос</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имеет формулу </a:t>
            </a: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kumimoji="0" lang="en-US" sz="2700" b="1" i="0" u="none" strike="noStrike" cap="none" normalizeH="0" baseline="0" dirty="0" err="1"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uSO</a:t>
            </a:r>
            <a:r>
              <a:rPr kumimoji="0" lang="ru-RU" sz="2700" b="1" i="0" u="none" strike="noStrike" cap="none" normalizeH="0" baseline="-3000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a:t>
            </a: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5Н</a:t>
            </a:r>
            <a:r>
              <a:rPr kumimoji="0" lang="ru-RU" sz="2700" b="1" i="0" u="none" strike="noStrike" cap="none" normalizeH="0" baseline="-3000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kumimoji="0" lang="en-US"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Превращение безводного сульфата меди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медный купорос выражают уравнением:</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ctr" defTabSz="914400" rtl="0" eaLnBrk="0" fontAlgn="base" latinLnBrk="0" hangingPunct="0">
              <a:lnSpc>
                <a:spcPct val="85000"/>
              </a:lnSpc>
              <a:spcBef>
                <a:spcPct val="0"/>
              </a:spcBef>
              <a:spcAft>
                <a:spcPct val="0"/>
              </a:spcAft>
              <a:buClrTx/>
              <a:buSzTx/>
              <a:buFontTx/>
              <a:buNone/>
              <a:tabLst/>
            </a:pPr>
            <a:r>
              <a:rPr kumimoji="0" lang="ru-RU" sz="30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kumimoji="0" lang="en-US" sz="3000" b="1" i="0" u="none" strike="noStrike" cap="none" normalizeH="0" baseline="0" dirty="0" err="1"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uSO</a:t>
            </a:r>
            <a:r>
              <a:rPr kumimoji="0" lang="ru-RU" sz="3000" b="1" i="0" u="none" strike="noStrike" cap="none" normalizeH="0" baseline="-3000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a:t>
            </a:r>
            <a:r>
              <a:rPr kumimoji="0" lang="ru-RU" sz="30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ru-RU" sz="30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+ 5Н</a:t>
            </a:r>
            <a:r>
              <a:rPr kumimoji="0" lang="ru-RU" sz="3000" b="1" i="0" u="none" strike="noStrike" cap="none" normalizeH="0" baseline="-3000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kumimoji="0" lang="en-US" sz="30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 </a:t>
            </a:r>
            <a:r>
              <a:rPr kumimoji="0" lang="ru-RU" sz="30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a:t>
            </a:r>
            <a:r>
              <a:rPr kumimoji="0" lang="en-US" sz="3000" b="1" i="0" u="none" strike="noStrike" cap="none" normalizeH="0" baseline="0" dirty="0" err="1"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uSO</a:t>
            </a:r>
            <a:r>
              <a:rPr kumimoji="0" lang="ru-RU" sz="3000" b="1" i="0" u="none" strike="noStrike" cap="none" normalizeH="0" baseline="-3000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a:t>
            </a:r>
            <a:r>
              <a:rPr kumimoji="0" lang="ru-RU" sz="30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5Н</a:t>
            </a:r>
            <a:r>
              <a:rPr kumimoji="0" lang="ru-RU" sz="3000" b="1" i="0" u="none" strike="noStrike" cap="none" normalizeH="0" baseline="-3000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kumimoji="0" lang="en-US" sz="30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r>
              <a:rPr kumimoji="0" lang="ru-RU" sz="30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ru-RU" sz="30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kumimoji="0" lang="en-US" sz="30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endParaRPr kumimoji="0" lang="en-US" sz="30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9" name="Picture 2" descr="http://internat.msu.ru/wp-content/uploads/CuSO4-%D0%BF%D1%80%D0%BE%D0%BA%D0%B0%D0%BB%D0%B5%D0%BD%D0%BD%D1%8B%D0%B9-%D0%97%D0%B0%D1%85%D0%B0%D1%80%D0%BE%D0%B2%D0%B0.gif"/>
          <p:cNvPicPr>
            <a:picLocks noChangeAspect="1" noChangeArrowheads="1"/>
          </p:cNvPicPr>
          <p:nvPr/>
        </p:nvPicPr>
        <p:blipFill>
          <a:blip r:embed="rId4" cstate="print"/>
          <a:srcRect/>
          <a:stretch>
            <a:fillRect/>
          </a:stretch>
        </p:blipFill>
        <p:spPr bwMode="auto">
          <a:xfrm>
            <a:off x="1571604" y="4786322"/>
            <a:ext cx="1632724" cy="1571636"/>
          </a:xfrm>
          <a:prstGeom prst="ellipse">
            <a:avLst/>
          </a:prstGeom>
          <a:noFill/>
        </p:spPr>
      </p:pic>
      <p:pic>
        <p:nvPicPr>
          <p:cNvPr id="20" name="Picture 2" descr="D:\23.05.13-домашние документы\Лаб. раб YES\Виртуальные лабораторные YES\Анимашки и картинки\Вода, жидкости,\без анимации-3.jpg"/>
          <p:cNvPicPr>
            <a:picLocks noChangeAspect="1" noChangeArrowheads="1"/>
          </p:cNvPicPr>
          <p:nvPr/>
        </p:nvPicPr>
        <p:blipFill>
          <a:blip r:embed="rId5" cstate="print"/>
          <a:srcRect l="27869" t="2511" r="27869" b="5786"/>
          <a:stretch>
            <a:fillRect/>
          </a:stretch>
        </p:blipFill>
        <p:spPr bwMode="auto">
          <a:xfrm>
            <a:off x="3643306" y="4714884"/>
            <a:ext cx="367395" cy="571504"/>
          </a:xfrm>
          <a:prstGeom prst="roundRect">
            <a:avLst/>
          </a:prstGeom>
          <a:noFill/>
        </p:spPr>
      </p:pic>
      <p:pic>
        <p:nvPicPr>
          <p:cNvPr id="21" name="Picture 2" descr="http://internat.msu.ru/wp-content/uploads/CuSO4-%D0%BF%D1%80%D0%BE%D0%BA%D0%B0%D0%BB%D0%B5%D0%BD%D0%BD%D1%8B%D0%B9-%D0%97%D0%B0%D1%85%D0%B0%D1%80%D0%BE%D0%B2%D0%B0.gif"/>
          <p:cNvPicPr>
            <a:picLocks noChangeAspect="1" noChangeArrowheads="1"/>
          </p:cNvPicPr>
          <p:nvPr/>
        </p:nvPicPr>
        <p:blipFill>
          <a:blip r:embed="rId4" cstate="print"/>
          <a:srcRect/>
          <a:stretch>
            <a:fillRect/>
          </a:stretch>
        </p:blipFill>
        <p:spPr bwMode="auto">
          <a:xfrm>
            <a:off x="5143504" y="4786322"/>
            <a:ext cx="1632724" cy="1571636"/>
          </a:xfrm>
          <a:prstGeom prst="ellipse">
            <a:avLst/>
          </a:prstGeom>
          <a:noFill/>
        </p:spPr>
      </p:pic>
      <p:pic>
        <p:nvPicPr>
          <p:cNvPr id="22" name="Picture 3" descr="D:\23.05.13-домашние документы\Лаб. раб YES\Виртуальные лабораторные YES\Анимашки и картинки\Химия\Кристаллы\медный купорос\20101013_133411.jpg"/>
          <p:cNvPicPr>
            <a:picLocks noChangeAspect="1" noChangeArrowheads="1"/>
          </p:cNvPicPr>
          <p:nvPr/>
        </p:nvPicPr>
        <p:blipFill>
          <a:blip r:embed="rId6" cstate="print"/>
          <a:srcRect l="20834" t="17579" r="22916" b="32709"/>
          <a:stretch>
            <a:fillRect/>
          </a:stretch>
        </p:blipFill>
        <p:spPr bwMode="auto">
          <a:xfrm>
            <a:off x="5572132" y="5468952"/>
            <a:ext cx="792030" cy="674692"/>
          </a:xfrm>
          <a:prstGeom prst="ellipse">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Прямоугольник 1"/>
          <p:cNvSpPr/>
          <p:nvPr/>
        </p:nvSpPr>
        <p:spPr>
          <a:xfrm>
            <a:off x="179512" y="309639"/>
            <a:ext cx="8784976" cy="3349378"/>
          </a:xfrm>
          <a:prstGeom prst="rect">
            <a:avLst/>
          </a:prstGeom>
        </p:spPr>
        <p:txBody>
          <a:bodyPr wrap="square">
            <a:spAutoFit/>
          </a:bodyPr>
          <a:lstStyle/>
          <a:p>
            <a:pPr algn="ctr">
              <a:lnSpc>
                <a:spcPct val="85000"/>
              </a:lnSpc>
            </a:pPr>
            <a:r>
              <a:rPr lang="en-US" sz="2800" b="1" dirty="0" smtClean="0">
                <a:latin typeface="Arial" pitchFamily="34" charset="0"/>
                <a:cs typeface="Arial" pitchFamily="34" charset="0"/>
              </a:rPr>
              <a:t>Al(OH)</a:t>
            </a:r>
            <a:r>
              <a:rPr lang="en-US" sz="2800" b="1" baseline="-25000" dirty="0" smtClean="0">
                <a:latin typeface="Arial" pitchFamily="34" charset="0"/>
                <a:cs typeface="Arial" pitchFamily="34" charset="0"/>
              </a:rPr>
              <a:t>3</a:t>
            </a:r>
            <a:r>
              <a:rPr lang="en-US" sz="2800" b="1" dirty="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3NaOH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en-US" sz="2800" b="1" dirty="0">
                <a:latin typeface="Arial" pitchFamily="34" charset="0"/>
                <a:cs typeface="Arial" pitchFamily="34" charset="0"/>
              </a:rPr>
              <a:t>Na</a:t>
            </a:r>
            <a:r>
              <a:rPr lang="en-US" sz="2800" b="1" baseline="-25000" dirty="0">
                <a:latin typeface="Arial" pitchFamily="34" charset="0"/>
                <a:cs typeface="Arial" pitchFamily="34" charset="0"/>
              </a:rPr>
              <a:t>3</a:t>
            </a:r>
            <a:r>
              <a:rPr lang="en-US" sz="2800" b="1" dirty="0">
                <a:latin typeface="Arial" pitchFamily="34" charset="0"/>
                <a:cs typeface="Arial" pitchFamily="34" charset="0"/>
              </a:rPr>
              <a:t>[Al(OH)</a:t>
            </a:r>
            <a:r>
              <a:rPr lang="en-US" sz="2800" b="1" baseline="-25000" dirty="0">
                <a:latin typeface="Arial" pitchFamily="34" charset="0"/>
                <a:cs typeface="Arial" pitchFamily="34" charset="0"/>
              </a:rPr>
              <a:t>6</a:t>
            </a:r>
            <a:r>
              <a:rPr lang="en-US" sz="2800" b="1" dirty="0">
                <a:latin typeface="Arial" pitchFamily="34" charset="0"/>
                <a:cs typeface="Arial" pitchFamily="34" charset="0"/>
              </a:rPr>
              <a:t>]</a:t>
            </a:r>
            <a:endParaRPr lang="ru-RU" sz="2800" b="1" dirty="0">
              <a:latin typeface="Arial" pitchFamily="34" charset="0"/>
              <a:cs typeface="Arial" pitchFamily="34" charset="0"/>
            </a:endParaRPr>
          </a:p>
          <a:p>
            <a:pPr>
              <a:lnSpc>
                <a:spcPct val="85000"/>
              </a:lnSpc>
            </a:pPr>
            <a:r>
              <a:rPr lang="en-US" sz="2500" b="1" dirty="0" smtClean="0">
                <a:latin typeface="Arial" pitchFamily="34" charset="0"/>
                <a:cs typeface="Arial" pitchFamily="34" charset="0"/>
              </a:rPr>
              <a:t>  </a:t>
            </a:r>
            <a:r>
              <a:rPr lang="ru-RU" sz="2500" b="1" dirty="0" smtClean="0">
                <a:latin typeface="Arial" pitchFamily="34" charset="0"/>
                <a:cs typeface="Arial" pitchFamily="34" charset="0"/>
              </a:rPr>
              <a:t> </a:t>
            </a:r>
            <a:r>
              <a:rPr lang="ru-RU" sz="2400" b="1" dirty="0" smtClean="0">
                <a:latin typeface="Arial" pitchFamily="34" charset="0"/>
                <a:cs typeface="Arial" pitchFamily="34" charset="0"/>
              </a:rPr>
              <a:t>гидроксид             </a:t>
            </a:r>
            <a:r>
              <a:rPr lang="ru-RU" sz="2400" b="1" dirty="0" err="1">
                <a:latin typeface="Arial" pitchFamily="34" charset="0"/>
                <a:cs typeface="Arial" pitchFamily="34" charset="0"/>
              </a:rPr>
              <a:t>гидроксид</a:t>
            </a:r>
            <a:r>
              <a:rPr lang="ru-RU" sz="2400" b="1" dirty="0">
                <a:latin typeface="Arial" pitchFamily="34" charset="0"/>
                <a:cs typeface="Arial" pitchFamily="34" charset="0"/>
              </a:rPr>
              <a:t> </a:t>
            </a:r>
            <a:r>
              <a:rPr lang="ru-RU" sz="2400" b="1" dirty="0" smtClean="0">
                <a:latin typeface="Arial" pitchFamily="34" charset="0"/>
                <a:cs typeface="Arial" pitchFamily="34" charset="0"/>
              </a:rPr>
              <a:t>  </a:t>
            </a:r>
            <a:r>
              <a:rPr lang="ru-RU" sz="2400" b="1" u="sng" dirty="0" err="1" smtClean="0">
                <a:latin typeface="Arial" pitchFamily="34" charset="0"/>
                <a:cs typeface="Arial" pitchFamily="34" charset="0"/>
              </a:rPr>
              <a:t>гекса</a:t>
            </a:r>
            <a:r>
              <a:rPr lang="ru-RU" sz="2400" b="1" dirty="0" err="1" smtClean="0">
                <a:latin typeface="Arial" pitchFamily="34" charset="0"/>
                <a:cs typeface="Arial" pitchFamily="34" charset="0"/>
              </a:rPr>
              <a:t>гидроксо</a:t>
            </a:r>
            <a:r>
              <a:rPr lang="ru-RU" sz="2400" b="1" u="sng" dirty="0" err="1" smtClean="0">
                <a:latin typeface="Arial" pitchFamily="34" charset="0"/>
                <a:cs typeface="Arial" pitchFamily="34" charset="0"/>
              </a:rPr>
              <a:t>алюминат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p>
            <a:pPr>
              <a:lnSpc>
                <a:spcPct val="85000"/>
              </a:lnSpc>
            </a:pPr>
            <a:r>
              <a:rPr lang="ru-RU" sz="2400" b="1" dirty="0" smtClean="0">
                <a:latin typeface="Arial" pitchFamily="34" charset="0"/>
                <a:cs typeface="Arial" pitchFamily="34" charset="0"/>
              </a:rPr>
              <a:t>   </a:t>
            </a:r>
            <a:r>
              <a:rPr lang="ru-RU" sz="2400" b="1" dirty="0">
                <a:latin typeface="Arial" pitchFamily="34" charset="0"/>
                <a:cs typeface="Arial" pitchFamily="34" charset="0"/>
              </a:rPr>
              <a:t>алюминия         </a:t>
            </a:r>
            <a:r>
              <a:rPr lang="ru-RU" sz="2400" b="1" dirty="0" smtClean="0">
                <a:latin typeface="Arial" pitchFamily="34" charset="0"/>
                <a:cs typeface="Arial" pitchFamily="34" charset="0"/>
              </a:rPr>
              <a:t>       </a:t>
            </a:r>
            <a:r>
              <a:rPr lang="ru-RU" sz="2400" b="1" dirty="0">
                <a:latin typeface="Arial" pitchFamily="34" charset="0"/>
                <a:cs typeface="Arial" pitchFamily="34" charset="0"/>
              </a:rPr>
              <a:t>натрия                     </a:t>
            </a:r>
            <a:r>
              <a:rPr lang="ru-RU" sz="2400" b="1" dirty="0" err="1">
                <a:latin typeface="Arial" pitchFamily="34" charset="0"/>
                <a:cs typeface="Arial" pitchFamily="34" charset="0"/>
              </a:rPr>
              <a:t>натрия</a:t>
            </a:r>
            <a:endParaRPr lang="ru-RU" sz="2400" b="1" dirty="0">
              <a:latin typeface="Arial" pitchFamily="34" charset="0"/>
              <a:cs typeface="Arial" pitchFamily="34" charset="0"/>
            </a:endParaRPr>
          </a:p>
          <a:p>
            <a:pPr algn="ctr">
              <a:lnSpc>
                <a:spcPct val="85000"/>
              </a:lnSpc>
            </a:pPr>
            <a:endParaRPr lang="ru-RU" sz="1200" b="1" dirty="0" smtClean="0">
              <a:latin typeface="Arial" pitchFamily="34" charset="0"/>
              <a:cs typeface="Arial" pitchFamily="34" charset="0"/>
            </a:endParaRPr>
          </a:p>
          <a:p>
            <a:pPr algn="ctr">
              <a:lnSpc>
                <a:spcPct val="85000"/>
              </a:lnSpc>
            </a:pPr>
            <a:r>
              <a:rPr lang="en-US" sz="2800" b="1" dirty="0" smtClean="0">
                <a:latin typeface="Arial" pitchFamily="34" charset="0"/>
                <a:cs typeface="Arial" pitchFamily="34" charset="0"/>
              </a:rPr>
              <a:t>Al</a:t>
            </a:r>
            <a:r>
              <a:rPr lang="ru-RU" sz="2800" b="1" dirty="0">
                <a:latin typeface="Arial" pitchFamily="34" charset="0"/>
                <a:cs typeface="Arial" pitchFamily="34" charset="0"/>
              </a:rPr>
              <a:t>(</a:t>
            </a:r>
            <a:r>
              <a:rPr lang="en-US" sz="2800" b="1" dirty="0">
                <a:latin typeface="Arial" pitchFamily="34" charset="0"/>
                <a:cs typeface="Arial" pitchFamily="34" charset="0"/>
              </a:rPr>
              <a:t>OH</a:t>
            </a:r>
            <a:r>
              <a:rPr lang="ru-RU" sz="2800" b="1" dirty="0">
                <a:latin typeface="Arial" pitchFamily="34" charset="0"/>
                <a:cs typeface="Arial" pitchFamily="34" charset="0"/>
              </a:rPr>
              <a:t>)</a:t>
            </a:r>
            <a:r>
              <a:rPr lang="ru-RU" sz="2800" b="1" baseline="-25000" dirty="0">
                <a:latin typeface="Arial" pitchFamily="34" charset="0"/>
                <a:cs typeface="Arial" pitchFamily="34" charset="0"/>
              </a:rPr>
              <a:t>3</a:t>
            </a:r>
            <a:r>
              <a:rPr lang="ru-RU" sz="2800" b="1" dirty="0">
                <a:latin typeface="Arial" pitchFamily="34" charset="0"/>
                <a:cs typeface="Arial" pitchFamily="34" charset="0"/>
              </a:rPr>
              <a:t> +  </a:t>
            </a:r>
            <a:r>
              <a:rPr lang="ru-RU" sz="2800" b="1" u="dbl" dirty="0">
                <a:latin typeface="Arial" pitchFamily="34" charset="0"/>
                <a:cs typeface="Arial" pitchFamily="34" charset="0"/>
              </a:rPr>
              <a:t>3</a:t>
            </a:r>
            <a:r>
              <a:rPr lang="en-US" sz="2800" b="1" u="dbl" dirty="0">
                <a:latin typeface="Arial" pitchFamily="34" charset="0"/>
                <a:cs typeface="Arial" pitchFamily="34" charset="0"/>
              </a:rPr>
              <a:t>Na</a:t>
            </a:r>
            <a:r>
              <a:rPr lang="ru-RU" sz="2800" b="1" u="dbl" baseline="30000" dirty="0">
                <a:latin typeface="Arial" pitchFamily="34" charset="0"/>
                <a:cs typeface="Arial" pitchFamily="34" charset="0"/>
              </a:rPr>
              <a:t>+</a:t>
            </a:r>
            <a:r>
              <a:rPr lang="ru-RU" sz="2800" b="1" dirty="0">
                <a:latin typeface="Arial" pitchFamily="34" charset="0"/>
                <a:cs typeface="Arial" pitchFamily="34" charset="0"/>
              </a:rPr>
              <a:t> + 3</a:t>
            </a:r>
            <a:r>
              <a:rPr lang="en-US" sz="2800" b="1" dirty="0">
                <a:latin typeface="Arial" pitchFamily="34" charset="0"/>
                <a:cs typeface="Arial" pitchFamily="34" charset="0"/>
              </a:rPr>
              <a:t>OH</a:t>
            </a:r>
            <a:r>
              <a:rPr lang="ru-RU" sz="2800" b="1" baseline="30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ru-RU" sz="2800" b="1" u="dbl" dirty="0">
                <a:latin typeface="Arial" pitchFamily="34" charset="0"/>
                <a:cs typeface="Arial" pitchFamily="34" charset="0"/>
              </a:rPr>
              <a:t>3</a:t>
            </a:r>
            <a:r>
              <a:rPr lang="en-US" sz="2800" b="1" u="dbl" dirty="0">
                <a:latin typeface="Arial" pitchFamily="34" charset="0"/>
                <a:cs typeface="Arial" pitchFamily="34" charset="0"/>
              </a:rPr>
              <a:t>Na</a:t>
            </a:r>
            <a:r>
              <a:rPr lang="ru-RU" sz="2800" b="1" u="dbl" baseline="30000" dirty="0">
                <a:latin typeface="Arial" pitchFamily="34" charset="0"/>
                <a:cs typeface="Arial" pitchFamily="34" charset="0"/>
              </a:rPr>
              <a:t>+</a:t>
            </a:r>
            <a:r>
              <a:rPr lang="ru-RU" sz="2800" b="1" dirty="0">
                <a:latin typeface="Arial" pitchFamily="34" charset="0"/>
                <a:cs typeface="Arial" pitchFamily="34" charset="0"/>
              </a:rPr>
              <a:t> + [</a:t>
            </a:r>
            <a:r>
              <a:rPr lang="en-US" sz="2800" b="1" dirty="0">
                <a:latin typeface="Arial" pitchFamily="34" charset="0"/>
                <a:cs typeface="Arial" pitchFamily="34" charset="0"/>
              </a:rPr>
              <a:t>Al</a:t>
            </a:r>
            <a:r>
              <a:rPr lang="ru-RU" sz="2800" b="1" dirty="0">
                <a:latin typeface="Arial" pitchFamily="34" charset="0"/>
                <a:cs typeface="Arial" pitchFamily="34" charset="0"/>
              </a:rPr>
              <a:t>(</a:t>
            </a:r>
            <a:r>
              <a:rPr lang="en-US" sz="2800" b="1" dirty="0">
                <a:latin typeface="Arial" pitchFamily="34" charset="0"/>
                <a:cs typeface="Arial" pitchFamily="34" charset="0"/>
              </a:rPr>
              <a:t>OH</a:t>
            </a:r>
            <a:r>
              <a:rPr lang="ru-RU" sz="2800" b="1" dirty="0">
                <a:latin typeface="Arial" pitchFamily="34" charset="0"/>
                <a:cs typeface="Arial" pitchFamily="34" charset="0"/>
              </a:rPr>
              <a:t>)</a:t>
            </a:r>
            <a:r>
              <a:rPr lang="ru-RU" sz="2800" b="1" baseline="-25000" dirty="0">
                <a:latin typeface="Arial" pitchFamily="34" charset="0"/>
                <a:cs typeface="Arial" pitchFamily="34" charset="0"/>
              </a:rPr>
              <a:t>6</a:t>
            </a:r>
            <a:r>
              <a:rPr lang="ru-RU" sz="2800" b="1" dirty="0">
                <a:latin typeface="Arial" pitchFamily="34" charset="0"/>
                <a:cs typeface="Arial" pitchFamily="34" charset="0"/>
              </a:rPr>
              <a:t>]</a:t>
            </a:r>
            <a:r>
              <a:rPr lang="ru-RU" sz="2800" b="1" baseline="30000" dirty="0">
                <a:latin typeface="Arial" pitchFamily="34" charset="0"/>
                <a:cs typeface="Arial" pitchFamily="34" charset="0"/>
              </a:rPr>
              <a:t>3–   </a:t>
            </a:r>
            <a:endParaRPr lang="ru-RU" sz="2800" b="1" dirty="0">
              <a:latin typeface="Arial" pitchFamily="34" charset="0"/>
              <a:cs typeface="Arial" pitchFamily="34" charset="0"/>
            </a:endParaRPr>
          </a:p>
          <a:p>
            <a:pPr algn="ctr">
              <a:lnSpc>
                <a:spcPct val="85000"/>
              </a:lnSpc>
            </a:pPr>
            <a:r>
              <a:rPr lang="en-US" sz="2800" b="1" dirty="0">
                <a:latin typeface="Arial" pitchFamily="34" charset="0"/>
                <a:cs typeface="Arial" pitchFamily="34" charset="0"/>
              </a:rPr>
              <a:t>Al(OH)</a:t>
            </a:r>
            <a:r>
              <a:rPr lang="en-US" sz="2800" b="1" baseline="-25000" dirty="0">
                <a:latin typeface="Arial" pitchFamily="34" charset="0"/>
                <a:cs typeface="Arial" pitchFamily="34" charset="0"/>
              </a:rPr>
              <a:t>3</a:t>
            </a:r>
            <a:r>
              <a:rPr lang="en-US" sz="2800" b="1" dirty="0">
                <a:latin typeface="Arial" pitchFamily="34" charset="0"/>
                <a:cs typeface="Arial" pitchFamily="34" charset="0"/>
              </a:rPr>
              <a:t> +  3OH</a:t>
            </a:r>
            <a:r>
              <a:rPr lang="en-US" sz="2800" b="1" baseline="30000" dirty="0">
                <a:latin typeface="Arial" pitchFamily="34" charset="0"/>
                <a:cs typeface="Arial" pitchFamily="34" charset="0"/>
              </a:rPr>
              <a:t>–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 </a:t>
            </a:r>
            <a:r>
              <a:rPr lang="en-US" sz="2800" b="1" dirty="0">
                <a:latin typeface="Arial" pitchFamily="34" charset="0"/>
                <a:cs typeface="Arial" pitchFamily="34" charset="0"/>
              </a:rPr>
              <a:t>[Al(OH)</a:t>
            </a:r>
            <a:r>
              <a:rPr lang="en-US" sz="2800" b="1" baseline="-25000" dirty="0">
                <a:latin typeface="Arial" pitchFamily="34" charset="0"/>
                <a:cs typeface="Arial" pitchFamily="34" charset="0"/>
              </a:rPr>
              <a:t>6</a:t>
            </a:r>
            <a:r>
              <a:rPr lang="en-US" sz="2800" b="1" dirty="0">
                <a:latin typeface="Arial" pitchFamily="34" charset="0"/>
                <a:cs typeface="Arial" pitchFamily="34" charset="0"/>
              </a:rPr>
              <a:t>]</a:t>
            </a:r>
            <a:r>
              <a:rPr lang="en-US" sz="2800" b="1" baseline="30000" dirty="0">
                <a:latin typeface="Arial" pitchFamily="34" charset="0"/>
                <a:cs typeface="Arial" pitchFamily="34" charset="0"/>
              </a:rPr>
              <a:t>3–   </a:t>
            </a:r>
            <a:r>
              <a:rPr lang="ru-RU" b="1" dirty="0"/>
              <a:t> </a:t>
            </a:r>
            <a:endParaRPr lang="ru-RU" b="1" dirty="0" smtClean="0"/>
          </a:p>
          <a:p>
            <a:pPr indent="449263" algn="just">
              <a:lnSpc>
                <a:spcPct val="85000"/>
              </a:lnSpc>
            </a:pPr>
            <a:endParaRPr lang="ru-RU" sz="20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49263"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Вывод: </a:t>
            </a:r>
            <a:r>
              <a:rPr lang="ru-RU" sz="2800" b="1" dirty="0" smtClean="0">
                <a:latin typeface="Arial" pitchFamily="34" charset="0"/>
                <a:cs typeface="Arial" pitchFamily="34" charset="0"/>
              </a:rPr>
              <a:t>гидроксид алюминия и гидроксид</a:t>
            </a:r>
            <a:r>
              <a:rPr lang="ru-RU" sz="2800" b="1" dirty="0" smtClean="0">
                <a:latin typeface="Arial" pitchFamily="34" charset="0"/>
                <a:ea typeface="Times New Roman" pitchFamily="18" charset="0"/>
                <a:cs typeface="Arial" pitchFamily="34" charset="0"/>
              </a:rPr>
              <a:t> натрия </a:t>
            </a:r>
            <a:r>
              <a:rPr lang="ru-RU" sz="2800" b="1" dirty="0" smtClean="0">
                <a:latin typeface="Arial" pitchFamily="34" charset="0"/>
                <a:cs typeface="Arial" pitchFamily="34" charset="0"/>
              </a:rPr>
              <a:t>взаимодействуют, так как выпадает осадок или образуется комплексная соль. </a:t>
            </a:r>
            <a:endParaRPr lang="ru-RU"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860160"/>
            <a:ext cx="18002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555776" y="4508127"/>
            <a:ext cx="790601"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pic>
        <p:nvPicPr>
          <p:cNvPr id="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65228" y="3741000"/>
            <a:ext cx="1438820" cy="27511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5148064" y="4238159"/>
            <a:ext cx="1204176"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smtClean="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sym typeface="Symbol"/>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pic>
        <p:nvPicPr>
          <p:cNvPr id="10"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444208" y="3645024"/>
            <a:ext cx="1268784" cy="2065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6084168" y="5661248"/>
            <a:ext cx="2416624" cy="47705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5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Na</a:t>
            </a:r>
            <a:r>
              <a:rPr lang="en-US" sz="2500" b="1" spc="50" baseline="-2500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3</a:t>
            </a:r>
            <a:r>
              <a:rPr lang="en-US" sz="25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[Al(OH)</a:t>
            </a:r>
            <a:r>
              <a:rPr lang="en-US" sz="2500" b="1" spc="50" baseline="-2500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6</a:t>
            </a:r>
            <a:r>
              <a:rPr lang="en-US" sz="2500" b="1" spc="50" dirty="0">
                <a:ln w="11430"/>
                <a:solidFill>
                  <a:srgbClr val="0000FF"/>
                </a:solidFill>
                <a:effectLst>
                  <a:outerShdw blurRad="76200" dist="50800" dir="5400000" algn="tl" rotWithShape="0">
                    <a:srgbClr val="000000">
                      <a:alpha val="65000"/>
                    </a:srgbClr>
                  </a:outerShdw>
                </a:effectLst>
                <a:latin typeface="Arial Black" pitchFamily="34" charset="0"/>
                <a:cs typeface="Arial" pitchFamily="34" charset="0"/>
              </a:rPr>
              <a:t>]</a:t>
            </a:r>
            <a:endParaRPr lang="ru-RU" sz="2500" b="1" spc="50" dirty="0">
              <a:ln w="11430"/>
              <a:solidFill>
                <a:srgbClr val="0000FF"/>
              </a:solidFill>
              <a:effectLst>
                <a:outerShdw blurRad="76200" dist="50800" dir="5400000" algn="tl" rotWithShape="0">
                  <a:srgbClr val="000000">
                    <a:alpha val="65000"/>
                  </a:srgbClr>
                </a:outerShdw>
              </a:effectLst>
              <a:latin typeface="Arial Black" pitchFamily="34" charset="0"/>
            </a:endParaRPr>
          </a:p>
        </p:txBody>
      </p:sp>
      <p:pic>
        <p:nvPicPr>
          <p:cNvPr id="13"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3255739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71438" y="188640"/>
            <a:ext cx="9001156" cy="3807196"/>
          </a:xfrm>
          <a:prstGeom prst="rect">
            <a:avLst/>
          </a:prstGeom>
        </p:spPr>
        <p:txBody>
          <a:bodyPr wrap="square">
            <a:spAutoFit/>
          </a:bodyPr>
          <a:lstStyle/>
          <a:p>
            <a:pPr algn="ctr">
              <a:lnSpc>
                <a:spcPct val="85000"/>
              </a:lnSpc>
            </a:pPr>
            <a:endParaRPr lang="ru-RU" sz="900" b="1" baseline="-25000" dirty="0" smtClean="0">
              <a:solidFill>
                <a:schemeClr val="accent6">
                  <a:lumMod val="50000"/>
                </a:schemeClr>
              </a:solidFill>
              <a:latin typeface="Arial" pitchFamily="34" charset="0"/>
              <a:cs typeface="Arial" pitchFamily="34" charset="0"/>
            </a:endParaRPr>
          </a:p>
          <a:p>
            <a:pPr lvl="0">
              <a:lnSpc>
                <a:spcPct val="85000"/>
              </a:lnSpc>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4.</a:t>
            </a:r>
            <a:endParaRPr lang="ru-RU" sz="2800" b="1" dirty="0" smtClean="0">
              <a:latin typeface="Arial" pitchFamily="34" charset="0"/>
              <a:cs typeface="Arial" pitchFamily="34" charset="0"/>
            </a:endParaRPr>
          </a:p>
          <a:p>
            <a:pPr algn="ctr">
              <a:lnSpc>
                <a:spcPct val="85000"/>
              </a:lnSpc>
            </a:pPr>
            <a:r>
              <a:rPr lang="en-US" sz="2700" b="1" dirty="0" smtClean="0">
                <a:effectLst>
                  <a:outerShdw blurRad="38100" dist="38100" dir="2700000" algn="tl">
                    <a:srgbClr val="000000">
                      <a:alpha val="43137"/>
                    </a:srgbClr>
                  </a:outerShdw>
                </a:effectLst>
                <a:latin typeface="Arial" pitchFamily="34" charset="0"/>
                <a:cs typeface="Arial" pitchFamily="34" charset="0"/>
              </a:rPr>
              <a:t>Na</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ru-RU" sz="2700" b="1" dirty="0" smtClean="0">
                <a:effectLst>
                  <a:outerShdw blurRad="38100" dist="38100" dir="2700000" algn="tl">
                    <a:srgbClr val="000000">
                      <a:alpha val="43137"/>
                    </a:srgbClr>
                  </a:outerShdw>
                </a:effectLst>
                <a:latin typeface="Arial" pitchFamily="34" charset="0"/>
                <a:cs typeface="Arial" pitchFamily="34" charset="0"/>
              </a:rPr>
              <a:t>СО</a:t>
            </a:r>
            <a:r>
              <a:rPr lang="ru-RU" sz="2700" b="1" baseline="-25000" dirty="0" smtClean="0">
                <a:effectLst>
                  <a:outerShdw blurRad="38100" dist="38100" dir="2700000" algn="tl">
                    <a:srgbClr val="000000">
                      <a:alpha val="43137"/>
                    </a:srgbClr>
                  </a:outerShdw>
                </a:effectLst>
                <a:latin typeface="Arial" pitchFamily="34" charset="0"/>
                <a:cs typeface="Arial" pitchFamily="34" charset="0"/>
              </a:rPr>
              <a:t>3</a:t>
            </a:r>
            <a:r>
              <a:rPr lang="ru-RU" sz="2700" b="1" dirty="0" smtClean="0">
                <a:effectLst>
                  <a:outerShdw blurRad="38100" dist="38100" dir="2700000" algn="tl">
                    <a:srgbClr val="000000">
                      <a:alpha val="43137"/>
                    </a:srgbClr>
                  </a:outerShdw>
                </a:effectLst>
                <a:latin typeface="Arial" pitchFamily="34" charset="0"/>
                <a:cs typeface="Arial" pitchFamily="34" charset="0"/>
              </a:rPr>
              <a:t>    +   </a:t>
            </a:r>
            <a:r>
              <a:rPr lang="en-US" sz="2700" b="1" dirty="0" smtClean="0">
                <a:effectLst>
                  <a:outerShdw blurRad="38100" dist="38100" dir="2700000" algn="tl">
                    <a:srgbClr val="000000">
                      <a:alpha val="43137"/>
                    </a:srgbClr>
                  </a:outerShdw>
                </a:effectLst>
                <a:latin typeface="Arial" pitchFamily="34" charset="0"/>
                <a:cs typeface="Arial" pitchFamily="34" charset="0"/>
              </a:rPr>
              <a:t> 2HCl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H</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ru-RU" sz="2700" b="1" dirty="0" smtClean="0">
                <a:effectLst>
                  <a:outerShdw blurRad="38100" dist="38100" dir="2700000" algn="tl">
                    <a:srgbClr val="000000">
                      <a:alpha val="43137"/>
                    </a:srgbClr>
                  </a:outerShdw>
                </a:effectLst>
                <a:latin typeface="Arial" pitchFamily="34" charset="0"/>
                <a:cs typeface="Arial" pitchFamily="34" charset="0"/>
              </a:rPr>
              <a:t>СО</a:t>
            </a:r>
            <a:r>
              <a:rPr lang="ru-RU" sz="2700" b="1" baseline="-25000" dirty="0" smtClean="0">
                <a:effectLst>
                  <a:outerShdw blurRad="38100" dist="38100" dir="2700000" algn="tl">
                    <a:srgbClr val="000000">
                      <a:alpha val="43137"/>
                    </a:srgbClr>
                  </a:outerShdw>
                </a:effectLst>
                <a:latin typeface="Arial" pitchFamily="34" charset="0"/>
                <a:cs typeface="Arial" pitchFamily="34" charset="0"/>
              </a:rPr>
              <a:t>3</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2NaCl</a:t>
            </a:r>
            <a:endPar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endParaRPr>
          </a:p>
          <a:p>
            <a:pPr>
              <a:lnSpc>
                <a:spcPct val="85000"/>
              </a:lnSpc>
              <a:spcAft>
                <a:spcPts val="0"/>
              </a:spcAft>
            </a:pPr>
            <a:r>
              <a:rPr lang="ru-RU" sz="2400" b="1" dirty="0" smtClean="0">
                <a:effectLst>
                  <a:outerShdw blurRad="38100" dist="38100" dir="2700000" algn="tl">
                    <a:srgbClr val="000000">
                      <a:alpha val="43137"/>
                    </a:srgbClr>
                  </a:outerShdw>
                </a:effectLst>
                <a:latin typeface="Arial" pitchFamily="34" charset="0"/>
                <a:cs typeface="Arial" pitchFamily="34" charset="0"/>
              </a:rPr>
              <a:t>         карбонат</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соляная</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угольная         хлорид</a:t>
            </a:r>
          </a:p>
          <a:p>
            <a:pPr>
              <a:lnSpc>
                <a:spcPct val="85000"/>
              </a:lnSpc>
            </a:pP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            кислота        </a:t>
            </a:r>
            <a:r>
              <a:rPr lang="ru-RU" sz="2400" b="1" dirty="0" err="1" smtClean="0">
                <a:effectLst>
                  <a:outerShdw blurRad="38100" dist="38100" dir="2700000" algn="tl">
                    <a:srgbClr val="000000">
                      <a:alpha val="43137"/>
                    </a:srgbClr>
                  </a:outerShdw>
                </a:effectLst>
                <a:latin typeface="Arial" pitchFamily="34" charset="0"/>
                <a:cs typeface="Arial" pitchFamily="34" charset="0"/>
              </a:rPr>
              <a:t>кислота</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a:t>
            </a:r>
          </a:p>
          <a:p>
            <a:pPr algn="ctr">
              <a:lnSpc>
                <a:spcPct val="85000"/>
              </a:lnSpc>
            </a:pPr>
            <a:endParaRPr lang="ru-RU" sz="2000" b="1" dirty="0" smtClean="0">
              <a:solidFill>
                <a:schemeClr val="accent6">
                  <a:lumMod val="50000"/>
                </a:schemeClr>
              </a:solidFill>
              <a:latin typeface="Arial" pitchFamily="34" charset="0"/>
              <a:cs typeface="Arial" pitchFamily="34" charset="0"/>
            </a:endParaRPr>
          </a:p>
          <a:p>
            <a:pPr algn="ctr">
              <a:lnSpc>
                <a:spcPct val="85000"/>
              </a:lnSpc>
            </a:pPr>
            <a:r>
              <a:rPr lang="en-US" sz="2700" b="1" u="dbl" dirty="0" smtClean="0">
                <a:solidFill>
                  <a:schemeClr val="accent2">
                    <a:lumMod val="50000"/>
                  </a:schemeClr>
                </a:solidFill>
                <a:latin typeface="Arial" pitchFamily="34" charset="0"/>
                <a:cs typeface="Arial" pitchFamily="34" charset="0"/>
              </a:rPr>
              <a:t>2Na</a:t>
            </a:r>
            <a:r>
              <a:rPr lang="en-US" sz="2700" b="1" u="dbl" baseline="30000" dirty="0" smtClean="0">
                <a:solidFill>
                  <a:schemeClr val="accent2">
                    <a:lumMod val="50000"/>
                  </a:schemeClr>
                </a:solidFill>
                <a:latin typeface="Arial" pitchFamily="34" charset="0"/>
                <a:cs typeface="Arial" pitchFamily="34" charset="0"/>
              </a:rPr>
              <a:t>+</a:t>
            </a:r>
            <a:r>
              <a:rPr lang="en-US" sz="24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СО</a:t>
            </a:r>
            <a:r>
              <a:rPr lang="ru-RU" sz="2700" b="1" baseline="-25000" dirty="0" smtClean="0">
                <a:solidFill>
                  <a:schemeClr val="accent2">
                    <a:lumMod val="50000"/>
                  </a:schemeClr>
                </a:solidFill>
                <a:latin typeface="Arial" pitchFamily="34" charset="0"/>
                <a:cs typeface="Arial" pitchFamily="34" charset="0"/>
              </a:rPr>
              <a:t>3</a:t>
            </a:r>
            <a:r>
              <a:rPr lang="ru-RU" sz="2700" b="1" baseline="30000" dirty="0" smtClean="0">
                <a:solidFill>
                  <a:schemeClr val="accent2">
                    <a:lumMod val="50000"/>
                  </a:schemeClr>
                </a:solidFill>
                <a:latin typeface="Arial" pitchFamily="34" charset="0"/>
                <a:cs typeface="Arial" pitchFamily="34" charset="0"/>
              </a:rPr>
              <a:t>2–</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2H</a:t>
            </a:r>
            <a:r>
              <a:rPr lang="ru-RU" sz="2700" b="1" baseline="30000" dirty="0" smtClean="0">
                <a:solidFill>
                  <a:schemeClr val="accent2">
                    <a:lumMod val="50000"/>
                  </a:schemeClr>
                </a:solidFill>
                <a:latin typeface="Arial" pitchFamily="34" charset="0"/>
                <a:cs typeface="Arial" pitchFamily="34" charset="0"/>
              </a:rPr>
              <a:t>+</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ru-RU" sz="2700" b="1" u="sng" dirty="0" smtClean="0">
                <a:solidFill>
                  <a:schemeClr val="accent2">
                    <a:lumMod val="50000"/>
                  </a:schemeClr>
                </a:solidFill>
                <a:latin typeface="Arial" pitchFamily="34" charset="0"/>
                <a:cs typeface="Arial" pitchFamily="34" charset="0"/>
              </a:rPr>
              <a:t>2</a:t>
            </a:r>
            <a:r>
              <a:rPr lang="en-US" sz="2700" b="1" u="sng" dirty="0" err="1" smtClean="0">
                <a:solidFill>
                  <a:schemeClr val="accent2">
                    <a:lumMod val="50000"/>
                  </a:schemeClr>
                </a:solidFill>
                <a:latin typeface="Arial" pitchFamily="34" charset="0"/>
                <a:cs typeface="Arial" pitchFamily="34" charset="0"/>
              </a:rPr>
              <a:t>Cl</a:t>
            </a:r>
            <a:r>
              <a:rPr lang="ru-RU" sz="2700" b="1" u="sng" baseline="30000"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 H</a:t>
            </a:r>
            <a:r>
              <a:rPr lang="en-US" sz="2700" b="1" baseline="-25000" dirty="0" smtClean="0">
                <a:solidFill>
                  <a:schemeClr val="accent2">
                    <a:lumMod val="50000"/>
                  </a:schemeClr>
                </a:solidFill>
                <a:latin typeface="Arial" pitchFamily="34" charset="0"/>
                <a:cs typeface="Arial" pitchFamily="34" charset="0"/>
              </a:rPr>
              <a:t>2</a:t>
            </a:r>
            <a:r>
              <a:rPr lang="en-US" sz="2700" b="1" dirty="0" smtClean="0">
                <a:solidFill>
                  <a:schemeClr val="accent2">
                    <a:lumMod val="50000"/>
                  </a:schemeClr>
                </a:solidFill>
                <a:latin typeface="Arial" pitchFamily="34" charset="0"/>
                <a:cs typeface="Arial" pitchFamily="34" charset="0"/>
              </a:rPr>
              <a:t>O + </a:t>
            </a:r>
            <a:r>
              <a:rPr lang="ru-RU" sz="2700" b="1" dirty="0" smtClean="0">
                <a:solidFill>
                  <a:schemeClr val="accent2">
                    <a:lumMod val="50000"/>
                  </a:schemeClr>
                </a:solidFill>
                <a:latin typeface="Arial" pitchFamily="34" charset="0"/>
                <a:cs typeface="Arial" pitchFamily="34" charset="0"/>
              </a:rPr>
              <a:t>СО</a:t>
            </a:r>
            <a:r>
              <a:rPr lang="en-US" sz="2700" b="1" baseline="-25000" dirty="0" smtClean="0">
                <a:solidFill>
                  <a:schemeClr val="accent2">
                    <a:lumMod val="50000"/>
                  </a:schemeClr>
                </a:solidFill>
                <a:latin typeface="Arial" pitchFamily="34" charset="0"/>
                <a:cs typeface="Arial" pitchFamily="34" charset="0"/>
              </a:rPr>
              <a:t>2</a:t>
            </a:r>
            <a:r>
              <a:rPr lang="en-US" sz="2700" b="1" dirty="0" smtClean="0">
                <a:solidFill>
                  <a:schemeClr val="accent2">
                    <a:lumMod val="50000"/>
                  </a:schemeClr>
                </a:solidFill>
                <a:latin typeface="Arial" pitchFamily="34" charset="0"/>
                <a:cs typeface="Arial" pitchFamily="34" charset="0"/>
              </a:rPr>
              <a:t>↑</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en-US" sz="2700" b="1" u="dbl" dirty="0" smtClean="0">
                <a:solidFill>
                  <a:schemeClr val="accent2">
                    <a:lumMod val="50000"/>
                  </a:schemeClr>
                </a:solidFill>
                <a:latin typeface="Arial" pitchFamily="34" charset="0"/>
                <a:cs typeface="Arial" pitchFamily="34" charset="0"/>
              </a:rPr>
              <a:t>2Na</a:t>
            </a:r>
            <a:r>
              <a:rPr lang="en-US" sz="2700" b="1" u="dbl" baseline="30000" dirty="0" smtClean="0">
                <a:solidFill>
                  <a:schemeClr val="accent2">
                    <a:lumMod val="50000"/>
                  </a:schemeClr>
                </a:solidFill>
                <a:latin typeface="Arial" pitchFamily="34" charset="0"/>
                <a:cs typeface="Arial" pitchFamily="34" charset="0"/>
              </a:rPr>
              <a:t>+</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ru-RU" sz="2700" b="1" u="sng" dirty="0" smtClean="0">
                <a:solidFill>
                  <a:schemeClr val="accent2">
                    <a:lumMod val="50000"/>
                  </a:schemeClr>
                </a:solidFill>
                <a:latin typeface="Arial" pitchFamily="34" charset="0"/>
                <a:cs typeface="Arial" pitchFamily="34" charset="0"/>
              </a:rPr>
              <a:t>2</a:t>
            </a:r>
            <a:r>
              <a:rPr lang="en-US" sz="2700" b="1" u="sng" dirty="0" err="1" smtClean="0">
                <a:solidFill>
                  <a:schemeClr val="accent2">
                    <a:lumMod val="50000"/>
                  </a:schemeClr>
                </a:solidFill>
                <a:latin typeface="Arial" pitchFamily="34" charset="0"/>
                <a:cs typeface="Arial" pitchFamily="34" charset="0"/>
              </a:rPr>
              <a:t>Cl</a:t>
            </a:r>
            <a:r>
              <a:rPr lang="ru-RU" sz="2700" b="1" u="sng" baseline="30000" dirty="0" smtClean="0">
                <a:solidFill>
                  <a:schemeClr val="accent2">
                    <a:lumMod val="50000"/>
                  </a:schemeClr>
                </a:solidFill>
                <a:latin typeface="Arial" pitchFamily="34" charset="0"/>
                <a:cs typeface="Arial" pitchFamily="34" charset="0"/>
              </a:rPr>
              <a:t>–</a:t>
            </a:r>
            <a:endParaRPr lang="ru-RU" sz="2700" b="1" baseline="-25000" dirty="0" smtClean="0">
              <a:solidFill>
                <a:schemeClr val="accent2">
                  <a:lumMod val="50000"/>
                </a:schemeClr>
              </a:solidFill>
              <a:latin typeface="Arial" pitchFamily="34" charset="0"/>
              <a:cs typeface="Arial" pitchFamily="34" charset="0"/>
            </a:endParaRPr>
          </a:p>
          <a:p>
            <a:pPr algn="ctr">
              <a:lnSpc>
                <a:spcPct val="85000"/>
              </a:lnSpc>
            </a:pPr>
            <a:r>
              <a:rPr lang="ru-RU" sz="2700" b="1" dirty="0" smtClean="0">
                <a:solidFill>
                  <a:schemeClr val="accent2">
                    <a:lumMod val="50000"/>
                  </a:schemeClr>
                </a:solidFill>
                <a:latin typeface="Arial" pitchFamily="34" charset="0"/>
                <a:cs typeface="Arial" pitchFamily="34" charset="0"/>
              </a:rPr>
              <a:t>СО</a:t>
            </a:r>
            <a:r>
              <a:rPr lang="ru-RU" sz="2700" b="1" baseline="-25000" dirty="0" smtClean="0">
                <a:solidFill>
                  <a:schemeClr val="accent2">
                    <a:lumMod val="50000"/>
                  </a:schemeClr>
                </a:solidFill>
                <a:latin typeface="Arial" pitchFamily="34" charset="0"/>
                <a:cs typeface="Arial" pitchFamily="34" charset="0"/>
              </a:rPr>
              <a:t>3</a:t>
            </a:r>
            <a:r>
              <a:rPr lang="ru-RU" sz="2700" b="1" baseline="30000" dirty="0" smtClean="0">
                <a:solidFill>
                  <a:schemeClr val="accent2">
                    <a:lumMod val="50000"/>
                  </a:schemeClr>
                </a:solidFill>
                <a:latin typeface="Arial" pitchFamily="34" charset="0"/>
                <a:cs typeface="Arial" pitchFamily="34" charset="0"/>
              </a:rPr>
              <a:t>2–</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2H</a:t>
            </a:r>
            <a:r>
              <a:rPr lang="ru-RU" sz="2700" b="1" baseline="30000" dirty="0" smtClean="0">
                <a:solidFill>
                  <a:schemeClr val="accent2">
                    <a:lumMod val="50000"/>
                  </a:schemeClr>
                </a:solidFill>
                <a:latin typeface="Arial" pitchFamily="34" charset="0"/>
                <a:cs typeface="Arial" pitchFamily="34" charset="0"/>
              </a:rPr>
              <a:t>+</a:t>
            </a:r>
            <a:r>
              <a:rPr lang="en-US" sz="2700" b="1" baseline="30000" dirty="0" smtClean="0">
                <a:solidFill>
                  <a:schemeClr val="accent2">
                    <a:lumMod val="50000"/>
                  </a:schemeClr>
                </a:solidFill>
                <a:latin typeface="Arial" pitchFamily="34" charset="0"/>
                <a:cs typeface="Arial" pitchFamily="34" charset="0"/>
              </a:rPr>
              <a:t> </a:t>
            </a:r>
            <a:r>
              <a:rPr lang="en-US" sz="2700" b="1" dirty="0" smtClean="0">
                <a:solidFill>
                  <a:schemeClr val="accent2">
                    <a:lumMod val="50000"/>
                  </a:schemeClr>
                </a:solidFill>
                <a:latin typeface="Arial" pitchFamily="34" charset="0"/>
                <a:cs typeface="Arial" pitchFamily="34" charset="0"/>
              </a:rPr>
              <a:t>→ H</a:t>
            </a:r>
            <a:r>
              <a:rPr lang="en-US" sz="2700" b="1" baseline="-25000" dirty="0" smtClean="0">
                <a:solidFill>
                  <a:schemeClr val="accent2">
                    <a:lumMod val="50000"/>
                  </a:schemeClr>
                </a:solidFill>
                <a:latin typeface="Arial" pitchFamily="34" charset="0"/>
                <a:cs typeface="Arial" pitchFamily="34" charset="0"/>
              </a:rPr>
              <a:t>2</a:t>
            </a:r>
            <a:r>
              <a:rPr lang="en-US" sz="2700" b="1" dirty="0" smtClean="0">
                <a:solidFill>
                  <a:schemeClr val="accent2">
                    <a:lumMod val="50000"/>
                  </a:schemeClr>
                </a:solidFill>
                <a:latin typeface="Arial" pitchFamily="34" charset="0"/>
                <a:cs typeface="Arial" pitchFamily="34" charset="0"/>
              </a:rPr>
              <a:t>O + </a:t>
            </a:r>
            <a:r>
              <a:rPr lang="ru-RU" sz="2700" b="1" dirty="0" smtClean="0">
                <a:solidFill>
                  <a:schemeClr val="accent2">
                    <a:lumMod val="50000"/>
                  </a:schemeClr>
                </a:solidFill>
                <a:latin typeface="Arial" pitchFamily="34" charset="0"/>
                <a:cs typeface="Arial" pitchFamily="34" charset="0"/>
              </a:rPr>
              <a:t>СО</a:t>
            </a:r>
            <a:r>
              <a:rPr lang="en-US" sz="2700" b="1" baseline="-25000" dirty="0" smtClean="0">
                <a:solidFill>
                  <a:schemeClr val="accent2">
                    <a:lumMod val="50000"/>
                  </a:schemeClr>
                </a:solidFill>
                <a:latin typeface="Arial" pitchFamily="34" charset="0"/>
                <a:cs typeface="Arial" pitchFamily="34" charset="0"/>
              </a:rPr>
              <a:t>2</a:t>
            </a:r>
            <a:r>
              <a:rPr lang="en-US" sz="2700" b="1" dirty="0" smtClean="0">
                <a:solidFill>
                  <a:schemeClr val="accent2">
                    <a:lumMod val="50000"/>
                  </a:schemeClr>
                </a:solidFill>
                <a:latin typeface="Arial" pitchFamily="34" charset="0"/>
                <a:cs typeface="Arial" pitchFamily="34" charset="0"/>
              </a:rPr>
              <a:t>↑</a:t>
            </a:r>
            <a:endParaRPr lang="ru-RU" sz="2700" b="1" dirty="0" smtClean="0">
              <a:solidFill>
                <a:schemeClr val="accent6">
                  <a:lumMod val="50000"/>
                </a:schemeClr>
              </a:solidFill>
              <a:latin typeface="Arial" pitchFamily="34" charset="0"/>
              <a:cs typeface="Arial" pitchFamily="34" charset="0"/>
            </a:endParaRPr>
          </a:p>
          <a:p>
            <a:pPr indent="450850" algn="just">
              <a:lnSpc>
                <a:spcPct val="85000"/>
              </a:lnSpc>
            </a:pPr>
            <a:endParaRPr lang="ru-RU" sz="20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Выделяется газ. </a:t>
            </a:r>
            <a:endPar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Вывод: </a:t>
            </a:r>
            <a:r>
              <a:rPr lang="ru-RU" sz="2700" b="1" dirty="0" smtClean="0">
                <a:latin typeface="Arial" pitchFamily="34" charset="0"/>
                <a:cs typeface="Arial" pitchFamily="34" charset="0"/>
              </a:rPr>
              <a:t>карбонат</a:t>
            </a:r>
            <a:r>
              <a:rPr lang="ru-RU" sz="2700" b="1" dirty="0" smtClean="0">
                <a:latin typeface="Arial" pitchFamily="34" charset="0"/>
                <a:ea typeface="Times New Roman" pitchFamily="18" charset="0"/>
                <a:cs typeface="Arial" pitchFamily="34" charset="0"/>
              </a:rPr>
              <a:t> натрия и соляная кислота </a:t>
            </a:r>
            <a:r>
              <a:rPr lang="ru-RU" sz="2700" b="1" dirty="0" smtClean="0">
                <a:latin typeface="Arial" pitchFamily="34" charset="0"/>
                <a:cs typeface="Arial" pitchFamily="34" charset="0"/>
              </a:rPr>
              <a:t>взаимодействуют, так как образуется газ</a:t>
            </a:r>
            <a:r>
              <a:rPr lang="ru-RU" sz="2700" b="1" dirty="0" smtClean="0">
                <a:latin typeface="Arial" pitchFamily="34" charset="0"/>
                <a:ea typeface="Times New Roman"/>
                <a:cs typeface="Arial" pitchFamily="34" charset="0"/>
              </a:rPr>
              <a:t>.</a:t>
            </a:r>
            <a:endParaRPr lang="ru-RU" sz="2700" b="1" u="sng" dirty="0">
              <a:latin typeface="Arial" pitchFamily="34" charset="0"/>
              <a:ea typeface="Times New Roman"/>
              <a:cs typeface="Arial"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6665" r="83245" b="5261"/>
          <a:stretch/>
        </p:blipFill>
        <p:spPr bwMode="auto">
          <a:xfrm>
            <a:off x="2843808" y="4017443"/>
            <a:ext cx="1479288" cy="276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1979712" y="4843240"/>
            <a:ext cx="790601"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sp>
        <p:nvSpPr>
          <p:cNvPr id="15" name="Прямоугольник 14"/>
          <p:cNvSpPr/>
          <p:nvPr/>
        </p:nvSpPr>
        <p:spPr>
          <a:xfrm>
            <a:off x="4427984" y="4676376"/>
            <a:ext cx="1204176"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smtClean="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sym typeface="Symbol"/>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pic>
        <p:nvPicPr>
          <p:cNvPr id="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3329" r="2784"/>
          <a:stretch/>
        </p:blipFill>
        <p:spPr bwMode="auto">
          <a:xfrm>
            <a:off x="395536" y="4001235"/>
            <a:ext cx="1497306" cy="276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4017443"/>
            <a:ext cx="1171645" cy="284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7074904" y="4153156"/>
            <a:ext cx="1126719"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800" b="1" spc="50" dirty="0"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СО</a:t>
            </a:r>
            <a:r>
              <a:rPr lang="en-US" sz="2800" b="1" spc="50" baseline="-25000" dirty="0"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2</a:t>
            </a:r>
            <a:r>
              <a:rPr lang="en-US" sz="2800" b="1" spc="50" dirty="0"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a:t>
            </a:r>
            <a:endParaRPr lang="ru-RU" sz="2800" b="1" spc="50" dirty="0">
              <a:ln w="11430"/>
              <a:solidFill>
                <a:srgbClr val="0000CC"/>
              </a:solidFill>
              <a:effectLst>
                <a:outerShdw blurRad="76200" dist="50800" dir="5400000" algn="tl" rotWithShape="0">
                  <a:srgbClr val="000000">
                    <a:alpha val="65000"/>
                  </a:srgbClr>
                </a:outerShdw>
              </a:effectLst>
              <a:latin typeface="Arial Black" pitchFamily="34" charset="0"/>
            </a:endParaRPr>
          </a:p>
        </p:txBody>
      </p:sp>
      <p:cxnSp>
        <p:nvCxnSpPr>
          <p:cNvPr id="4" name="Прямая со стрелкой 3"/>
          <p:cNvCxnSpPr/>
          <p:nvPr/>
        </p:nvCxnSpPr>
        <p:spPr>
          <a:xfrm flipH="1">
            <a:off x="6660232" y="4676376"/>
            <a:ext cx="769288" cy="395698"/>
          </a:xfrm>
          <a:prstGeom prst="straightConnector1">
            <a:avLst/>
          </a:prstGeom>
          <a:ln>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17"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711839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6" name="Прямоугольник 5"/>
          <p:cNvSpPr/>
          <p:nvPr/>
        </p:nvSpPr>
        <p:spPr>
          <a:xfrm>
            <a:off x="71438" y="44624"/>
            <a:ext cx="9001156" cy="3951082"/>
          </a:xfrm>
          <a:prstGeom prst="rect">
            <a:avLst/>
          </a:prstGeom>
        </p:spPr>
        <p:txBody>
          <a:bodyPr wrap="square">
            <a:spAutoFit/>
          </a:bodyPr>
          <a:lstStyle/>
          <a:p>
            <a:pPr lvl="0">
              <a:lnSpc>
                <a:spcPct val="85000"/>
              </a:lnSpc>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5.</a:t>
            </a:r>
            <a:endParaRPr lang="ru-RU" sz="2800" b="1" dirty="0" smtClean="0">
              <a:latin typeface="Arial" pitchFamily="34" charset="0"/>
              <a:cs typeface="Arial" pitchFamily="34" charset="0"/>
            </a:endParaRPr>
          </a:p>
          <a:p>
            <a:pPr algn="ctr">
              <a:lnSpc>
                <a:spcPct val="85000"/>
              </a:lnSpc>
            </a:pPr>
            <a:r>
              <a:rPr lang="en-US" sz="2700" b="1" dirty="0" smtClean="0">
                <a:effectLst>
                  <a:outerShdw blurRad="38100" dist="38100" dir="2700000" algn="tl">
                    <a:srgbClr val="000000">
                      <a:alpha val="43137"/>
                    </a:srgbClr>
                  </a:outerShdw>
                </a:effectLst>
                <a:latin typeface="Arial" pitchFamily="34" charset="0"/>
                <a:cs typeface="Arial" pitchFamily="34" charset="0"/>
              </a:rPr>
              <a:t>Na</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S</a:t>
            </a:r>
            <a:r>
              <a:rPr lang="ru-RU" sz="2700" b="1" dirty="0" smtClean="0">
                <a:effectLst>
                  <a:outerShdw blurRad="38100" dist="38100" dir="2700000" algn="tl">
                    <a:srgbClr val="000000">
                      <a:alpha val="43137"/>
                    </a:srgbClr>
                  </a:outerShdw>
                </a:effectLst>
                <a:latin typeface="Arial" pitchFamily="34" charset="0"/>
                <a:cs typeface="Arial" pitchFamily="34" charset="0"/>
              </a:rPr>
              <a:t>О</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ru-RU" sz="2700" b="1" dirty="0" smtClean="0">
                <a:effectLst>
                  <a:outerShdw blurRad="38100" dist="38100" dir="2700000" algn="tl">
                    <a:srgbClr val="000000">
                      <a:alpha val="43137"/>
                    </a:srgbClr>
                  </a:outerShdw>
                </a:effectLst>
                <a:latin typeface="Arial" pitchFamily="34" charset="0"/>
                <a:cs typeface="Arial" pitchFamily="34" charset="0"/>
              </a:rPr>
              <a:t>    +   </a:t>
            </a:r>
            <a:r>
              <a:rPr lang="en-US" sz="2700" b="1" dirty="0" smtClean="0">
                <a:effectLst>
                  <a:outerShdw blurRad="38100" dist="38100" dir="2700000" algn="tl">
                    <a:srgbClr val="000000">
                      <a:alpha val="43137"/>
                    </a:srgbClr>
                  </a:outerShdw>
                </a:effectLst>
                <a:latin typeface="Arial" pitchFamily="34" charset="0"/>
                <a:cs typeface="Arial" pitchFamily="34" charset="0"/>
              </a:rPr>
              <a:t> BaCl</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err="1" smtClean="0">
                <a:effectLst>
                  <a:outerShdw blurRad="38100" dist="38100" dir="2700000" algn="tl">
                    <a:srgbClr val="000000">
                      <a:alpha val="43137"/>
                    </a:srgbClr>
                  </a:outerShdw>
                </a:effectLst>
                <a:latin typeface="Arial" pitchFamily="34" charset="0"/>
                <a:cs typeface="Arial" pitchFamily="34" charset="0"/>
              </a:rPr>
              <a:t>BaS</a:t>
            </a:r>
            <a:r>
              <a:rPr lang="ru-RU" sz="2700" b="1" dirty="0" smtClean="0">
                <a:effectLst>
                  <a:outerShdw blurRad="38100" dist="38100" dir="2700000" algn="tl">
                    <a:srgbClr val="000000">
                      <a:alpha val="43137"/>
                    </a:srgbClr>
                  </a:outerShdw>
                </a:effectLst>
                <a:latin typeface="Arial" pitchFamily="34" charset="0"/>
                <a:cs typeface="Arial" pitchFamily="34" charset="0"/>
              </a:rPr>
              <a:t>О</a:t>
            </a:r>
            <a:r>
              <a:rPr lang="en-US" sz="2700" b="1" baseline="-25000" dirty="0" smtClean="0">
                <a:effectLst>
                  <a:outerShdw blurRad="38100" dist="38100" dir="2700000" algn="tl">
                    <a:srgbClr val="000000">
                      <a:alpha val="43137"/>
                    </a:srgbClr>
                  </a:outerShdw>
                </a:effectLst>
                <a:latin typeface="Arial" pitchFamily="34" charset="0"/>
                <a:cs typeface="Arial" pitchFamily="34" charset="0"/>
              </a:rPr>
              <a:t>4</a:t>
            </a:r>
            <a:r>
              <a:rPr lang="en-US" sz="2700" b="1" dirty="0" smtClean="0">
                <a:effectLst>
                  <a:outerShdw blurRad="38100" dist="38100" dir="2700000" algn="tl">
                    <a:srgbClr val="000000">
                      <a:alpha val="43137"/>
                    </a:srgbClr>
                  </a:outerShdw>
                </a:effectLst>
                <a:latin typeface="Arial" pitchFamily="34" charset="0"/>
                <a:cs typeface="Arial" pitchFamily="34" charset="0"/>
              </a:rPr>
              <a:t>↓</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cs typeface="Arial" pitchFamily="34" charset="0"/>
              </a:rPr>
              <a:t> 2NaCl</a:t>
            </a:r>
            <a:endPar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endParaRPr>
          </a:p>
          <a:p>
            <a:pPr>
              <a:lnSpc>
                <a:spcPct val="85000"/>
              </a:lnSpc>
              <a:spcAft>
                <a:spcPts val="0"/>
              </a:spcAft>
            </a:pPr>
            <a:r>
              <a:rPr lang="ru-RU" sz="2400" b="1" dirty="0" smtClean="0">
                <a:effectLst>
                  <a:outerShdw blurRad="38100" dist="38100" dir="2700000" algn="tl">
                    <a:srgbClr val="000000">
                      <a:alpha val="43137"/>
                    </a:srgbClr>
                  </a:outerShdw>
                </a:effectLst>
                <a:latin typeface="Arial" pitchFamily="34" charset="0"/>
                <a:cs typeface="Arial" pitchFamily="34" charset="0"/>
              </a:rPr>
              <a:t>          сульфат</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соляная</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сульфат          хлорид</a:t>
            </a:r>
          </a:p>
          <a:p>
            <a:pPr>
              <a:lnSpc>
                <a:spcPct val="85000"/>
              </a:lnSpc>
            </a:pP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ru-RU" sz="2400" b="1" dirty="0" smtClean="0">
                <a:effectLst>
                  <a:outerShdw blurRad="38100" dist="38100" dir="2700000" algn="tl">
                    <a:srgbClr val="000000">
                      <a:alpha val="43137"/>
                    </a:srgbClr>
                  </a:outerShdw>
                </a:effectLst>
                <a:latin typeface="Arial" pitchFamily="34" charset="0"/>
                <a:cs typeface="Arial" pitchFamily="34" charset="0"/>
              </a:rPr>
              <a:t>           натрия             бария           бария            натрия</a:t>
            </a:r>
          </a:p>
          <a:p>
            <a:pPr algn="ctr">
              <a:lnSpc>
                <a:spcPct val="85000"/>
              </a:lnSpc>
            </a:pPr>
            <a:endParaRPr lang="ru-RU" sz="2000" b="1" dirty="0" smtClean="0">
              <a:solidFill>
                <a:schemeClr val="accent6">
                  <a:lumMod val="50000"/>
                </a:schemeClr>
              </a:solidFill>
              <a:latin typeface="Arial" pitchFamily="34" charset="0"/>
              <a:cs typeface="Arial" pitchFamily="34" charset="0"/>
            </a:endParaRPr>
          </a:p>
          <a:p>
            <a:pPr algn="ctr">
              <a:lnSpc>
                <a:spcPct val="85000"/>
              </a:lnSpc>
            </a:pPr>
            <a:r>
              <a:rPr lang="en-US" sz="2700" b="1" u="dbl" dirty="0" smtClean="0">
                <a:solidFill>
                  <a:schemeClr val="accent2">
                    <a:lumMod val="50000"/>
                  </a:schemeClr>
                </a:solidFill>
                <a:latin typeface="Arial" pitchFamily="34" charset="0"/>
                <a:cs typeface="Arial" pitchFamily="34" charset="0"/>
              </a:rPr>
              <a:t>2Na</a:t>
            </a:r>
            <a:r>
              <a:rPr lang="en-US" sz="2700" b="1" u="dbl" baseline="30000" dirty="0" smtClean="0">
                <a:solidFill>
                  <a:schemeClr val="accent2">
                    <a:lumMod val="50000"/>
                  </a:schemeClr>
                </a:solidFill>
                <a:latin typeface="Arial" pitchFamily="34" charset="0"/>
                <a:cs typeface="Arial" pitchFamily="34" charset="0"/>
              </a:rPr>
              <a:t>+</a:t>
            </a:r>
            <a:r>
              <a:rPr lang="en-US" sz="24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S</a:t>
            </a:r>
            <a:r>
              <a:rPr lang="ru-RU" sz="2700" b="1" dirty="0" smtClean="0">
                <a:solidFill>
                  <a:schemeClr val="accent2">
                    <a:lumMod val="50000"/>
                  </a:schemeClr>
                </a:solidFill>
                <a:latin typeface="Arial" pitchFamily="34" charset="0"/>
                <a:cs typeface="Arial" pitchFamily="34" charset="0"/>
              </a:rPr>
              <a:t>О</a:t>
            </a:r>
            <a:r>
              <a:rPr lang="en-US" sz="2700" b="1" baseline="-25000" dirty="0" smtClean="0">
                <a:solidFill>
                  <a:schemeClr val="accent2">
                    <a:lumMod val="50000"/>
                  </a:schemeClr>
                </a:solidFill>
                <a:latin typeface="Arial" pitchFamily="34" charset="0"/>
                <a:cs typeface="Arial" pitchFamily="34" charset="0"/>
              </a:rPr>
              <a:t>4</a:t>
            </a:r>
            <a:r>
              <a:rPr lang="ru-RU" sz="2700" b="1" baseline="30000" dirty="0" smtClean="0">
                <a:solidFill>
                  <a:schemeClr val="accent2">
                    <a:lumMod val="50000"/>
                  </a:schemeClr>
                </a:solidFill>
                <a:latin typeface="Arial" pitchFamily="34" charset="0"/>
                <a:cs typeface="Arial" pitchFamily="34" charset="0"/>
              </a:rPr>
              <a:t>2–</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Ba</a:t>
            </a:r>
            <a:r>
              <a:rPr lang="en-US" sz="2700" b="1" baseline="30000" dirty="0" smtClean="0">
                <a:solidFill>
                  <a:schemeClr val="accent2">
                    <a:lumMod val="50000"/>
                  </a:schemeClr>
                </a:solidFill>
                <a:latin typeface="Arial" pitchFamily="34" charset="0"/>
                <a:cs typeface="Arial" pitchFamily="34" charset="0"/>
              </a:rPr>
              <a:t>2</a:t>
            </a:r>
            <a:r>
              <a:rPr lang="ru-RU" sz="2700" b="1" baseline="30000" dirty="0" smtClean="0">
                <a:solidFill>
                  <a:schemeClr val="accent2">
                    <a:lumMod val="50000"/>
                  </a:schemeClr>
                </a:solidFill>
                <a:latin typeface="Arial" pitchFamily="34" charset="0"/>
                <a:cs typeface="Arial" pitchFamily="34" charset="0"/>
              </a:rPr>
              <a:t>+</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ru-RU" sz="2700" b="1" u="sng" dirty="0" smtClean="0">
                <a:solidFill>
                  <a:schemeClr val="accent2">
                    <a:lumMod val="50000"/>
                  </a:schemeClr>
                </a:solidFill>
                <a:latin typeface="Arial" pitchFamily="34" charset="0"/>
                <a:cs typeface="Arial" pitchFamily="34" charset="0"/>
              </a:rPr>
              <a:t>2</a:t>
            </a:r>
            <a:r>
              <a:rPr lang="en-US" sz="2700" b="1" u="sng" dirty="0" err="1" smtClean="0">
                <a:solidFill>
                  <a:schemeClr val="accent2">
                    <a:lumMod val="50000"/>
                  </a:schemeClr>
                </a:solidFill>
                <a:latin typeface="Arial" pitchFamily="34" charset="0"/>
                <a:cs typeface="Arial" pitchFamily="34" charset="0"/>
              </a:rPr>
              <a:t>Cl</a:t>
            </a:r>
            <a:r>
              <a:rPr lang="ru-RU" sz="2700" b="1" u="sng" baseline="30000"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 </a:t>
            </a:r>
            <a:r>
              <a:rPr lang="en-US" sz="2700" b="1" dirty="0" err="1" smtClean="0">
                <a:solidFill>
                  <a:schemeClr val="accent2">
                    <a:lumMod val="50000"/>
                  </a:schemeClr>
                </a:solidFill>
                <a:latin typeface="Arial" pitchFamily="34" charset="0"/>
                <a:cs typeface="Arial" pitchFamily="34" charset="0"/>
              </a:rPr>
              <a:t>BaS</a:t>
            </a:r>
            <a:r>
              <a:rPr lang="ru-RU" sz="2700" b="1" dirty="0" smtClean="0">
                <a:solidFill>
                  <a:schemeClr val="accent2">
                    <a:lumMod val="50000"/>
                  </a:schemeClr>
                </a:solidFill>
                <a:latin typeface="Arial" pitchFamily="34" charset="0"/>
                <a:cs typeface="Arial" pitchFamily="34" charset="0"/>
              </a:rPr>
              <a:t>О</a:t>
            </a:r>
            <a:r>
              <a:rPr lang="en-US" sz="2700" b="1" baseline="-25000" dirty="0" smtClean="0">
                <a:solidFill>
                  <a:schemeClr val="accent2">
                    <a:lumMod val="50000"/>
                  </a:schemeClr>
                </a:solidFill>
                <a:latin typeface="Arial" pitchFamily="34" charset="0"/>
                <a:cs typeface="Arial" pitchFamily="34" charset="0"/>
              </a:rPr>
              <a:t>4</a:t>
            </a:r>
            <a:r>
              <a:rPr lang="en-US" sz="2700" b="1" dirty="0" smtClean="0">
                <a:solidFill>
                  <a:schemeClr val="accent6">
                    <a:lumMod val="50000"/>
                  </a:schemeClr>
                </a:solidFill>
                <a:latin typeface="Arial" pitchFamily="34" charset="0"/>
                <a:cs typeface="Arial" pitchFamily="34" charset="0"/>
              </a:rPr>
              <a:t>↓</a:t>
            </a:r>
            <a:r>
              <a:rPr lang="en-US" sz="2700" b="1" baseline="-25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en-US" sz="2700" b="1" u="dbl" dirty="0" smtClean="0">
                <a:solidFill>
                  <a:schemeClr val="accent2">
                    <a:lumMod val="50000"/>
                  </a:schemeClr>
                </a:solidFill>
                <a:latin typeface="Arial" pitchFamily="34" charset="0"/>
                <a:cs typeface="Arial" pitchFamily="34" charset="0"/>
              </a:rPr>
              <a:t>2Na</a:t>
            </a:r>
            <a:r>
              <a:rPr lang="en-US" sz="2700" b="1" u="dbl" baseline="30000" dirty="0" smtClean="0">
                <a:solidFill>
                  <a:schemeClr val="accent2">
                    <a:lumMod val="50000"/>
                  </a:schemeClr>
                </a:solidFill>
                <a:latin typeface="Arial" pitchFamily="34" charset="0"/>
                <a:cs typeface="Arial" pitchFamily="34" charset="0"/>
              </a:rPr>
              <a:t>+</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a:t>
            </a:r>
            <a:r>
              <a:rPr lang="ru-RU" sz="2700" b="1" u="sng" dirty="0" smtClean="0">
                <a:solidFill>
                  <a:schemeClr val="accent2">
                    <a:lumMod val="50000"/>
                  </a:schemeClr>
                </a:solidFill>
                <a:latin typeface="Arial" pitchFamily="34" charset="0"/>
                <a:cs typeface="Arial" pitchFamily="34" charset="0"/>
              </a:rPr>
              <a:t>2</a:t>
            </a:r>
            <a:r>
              <a:rPr lang="en-US" sz="2700" b="1" u="sng" dirty="0" err="1" smtClean="0">
                <a:solidFill>
                  <a:schemeClr val="accent2">
                    <a:lumMod val="50000"/>
                  </a:schemeClr>
                </a:solidFill>
                <a:latin typeface="Arial" pitchFamily="34" charset="0"/>
                <a:cs typeface="Arial" pitchFamily="34" charset="0"/>
              </a:rPr>
              <a:t>Cl</a:t>
            </a:r>
            <a:r>
              <a:rPr lang="ru-RU" sz="2700" b="1" u="sng" baseline="30000" dirty="0" smtClean="0">
                <a:solidFill>
                  <a:schemeClr val="accent2">
                    <a:lumMod val="50000"/>
                  </a:schemeClr>
                </a:solidFill>
                <a:latin typeface="Arial" pitchFamily="34" charset="0"/>
                <a:cs typeface="Arial" pitchFamily="34" charset="0"/>
              </a:rPr>
              <a:t>–</a:t>
            </a:r>
            <a:endParaRPr lang="ru-RU" sz="2700" b="1" baseline="-25000" dirty="0" smtClean="0">
              <a:solidFill>
                <a:schemeClr val="accent2">
                  <a:lumMod val="50000"/>
                </a:schemeClr>
              </a:solidFill>
              <a:latin typeface="Arial" pitchFamily="34" charset="0"/>
              <a:cs typeface="Arial" pitchFamily="34" charset="0"/>
            </a:endParaRPr>
          </a:p>
          <a:p>
            <a:pPr algn="ctr">
              <a:lnSpc>
                <a:spcPct val="85000"/>
              </a:lnSpc>
            </a:pPr>
            <a:r>
              <a:rPr lang="en-US" sz="2700" b="1" dirty="0" smtClean="0">
                <a:solidFill>
                  <a:schemeClr val="accent2">
                    <a:lumMod val="50000"/>
                  </a:schemeClr>
                </a:solidFill>
                <a:latin typeface="Arial" pitchFamily="34" charset="0"/>
                <a:cs typeface="Arial" pitchFamily="34" charset="0"/>
              </a:rPr>
              <a:t>S</a:t>
            </a:r>
            <a:r>
              <a:rPr lang="ru-RU" sz="2700" b="1" dirty="0" smtClean="0">
                <a:solidFill>
                  <a:schemeClr val="accent2">
                    <a:lumMod val="50000"/>
                  </a:schemeClr>
                </a:solidFill>
                <a:latin typeface="Arial" pitchFamily="34" charset="0"/>
                <a:cs typeface="Arial" pitchFamily="34" charset="0"/>
              </a:rPr>
              <a:t>О</a:t>
            </a:r>
            <a:r>
              <a:rPr lang="en-US" sz="2700" b="1" baseline="-25000" dirty="0" smtClean="0">
                <a:solidFill>
                  <a:schemeClr val="accent2">
                    <a:lumMod val="50000"/>
                  </a:schemeClr>
                </a:solidFill>
                <a:latin typeface="Arial" pitchFamily="34" charset="0"/>
                <a:cs typeface="Arial" pitchFamily="34" charset="0"/>
              </a:rPr>
              <a:t>4</a:t>
            </a:r>
            <a:r>
              <a:rPr lang="ru-RU" sz="2700" b="1" baseline="30000" dirty="0" smtClean="0">
                <a:solidFill>
                  <a:schemeClr val="accent2">
                    <a:lumMod val="50000"/>
                  </a:schemeClr>
                </a:solidFill>
                <a:latin typeface="Arial" pitchFamily="34" charset="0"/>
                <a:cs typeface="Arial" pitchFamily="34" charset="0"/>
              </a:rPr>
              <a:t>2–</a:t>
            </a:r>
            <a:r>
              <a:rPr lang="en-US" sz="2700" b="1" baseline="30000"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Ba</a:t>
            </a:r>
            <a:r>
              <a:rPr lang="en-US" sz="2700" b="1" baseline="30000" dirty="0" smtClean="0">
                <a:solidFill>
                  <a:schemeClr val="accent2">
                    <a:lumMod val="50000"/>
                  </a:schemeClr>
                </a:solidFill>
                <a:latin typeface="Arial" pitchFamily="34" charset="0"/>
                <a:cs typeface="Arial" pitchFamily="34" charset="0"/>
              </a:rPr>
              <a:t>2</a:t>
            </a:r>
            <a:r>
              <a:rPr lang="ru-RU" sz="2700" b="1" baseline="30000" dirty="0" smtClean="0">
                <a:solidFill>
                  <a:schemeClr val="accent2">
                    <a:lumMod val="50000"/>
                  </a:schemeClr>
                </a:solidFill>
                <a:latin typeface="Arial" pitchFamily="34" charset="0"/>
                <a:cs typeface="Arial" pitchFamily="34" charset="0"/>
              </a:rPr>
              <a:t>+</a:t>
            </a:r>
            <a:r>
              <a:rPr lang="en-US" sz="2700" b="1" dirty="0" smtClean="0">
                <a:solidFill>
                  <a:schemeClr val="accent2">
                    <a:lumMod val="50000"/>
                  </a:schemeClr>
                </a:solidFill>
                <a:latin typeface="Arial" pitchFamily="34" charset="0"/>
                <a:cs typeface="Arial" pitchFamily="34" charset="0"/>
              </a:rPr>
              <a:t> → </a:t>
            </a:r>
            <a:r>
              <a:rPr lang="en-US" sz="2700" b="1" dirty="0" err="1" smtClean="0">
                <a:solidFill>
                  <a:schemeClr val="accent2">
                    <a:lumMod val="50000"/>
                  </a:schemeClr>
                </a:solidFill>
                <a:latin typeface="Arial" pitchFamily="34" charset="0"/>
                <a:cs typeface="Arial" pitchFamily="34" charset="0"/>
              </a:rPr>
              <a:t>BaS</a:t>
            </a:r>
            <a:r>
              <a:rPr lang="ru-RU" sz="2700" b="1" dirty="0" smtClean="0">
                <a:solidFill>
                  <a:schemeClr val="accent2">
                    <a:lumMod val="50000"/>
                  </a:schemeClr>
                </a:solidFill>
                <a:latin typeface="Arial" pitchFamily="34" charset="0"/>
                <a:cs typeface="Arial" pitchFamily="34" charset="0"/>
              </a:rPr>
              <a:t>О</a:t>
            </a:r>
            <a:r>
              <a:rPr lang="en-US" sz="2700" b="1" baseline="-25000" dirty="0" smtClean="0">
                <a:solidFill>
                  <a:schemeClr val="accent2">
                    <a:lumMod val="50000"/>
                  </a:schemeClr>
                </a:solidFill>
                <a:latin typeface="Arial" pitchFamily="34" charset="0"/>
                <a:cs typeface="Arial" pitchFamily="34" charset="0"/>
              </a:rPr>
              <a:t>4</a:t>
            </a:r>
            <a:r>
              <a:rPr lang="en-US" sz="2700" b="1" dirty="0" smtClean="0">
                <a:solidFill>
                  <a:schemeClr val="accent6">
                    <a:lumMod val="50000"/>
                  </a:schemeClr>
                </a:solidFill>
                <a:latin typeface="Arial" pitchFamily="34" charset="0"/>
                <a:cs typeface="Arial" pitchFamily="34" charset="0"/>
              </a:rPr>
              <a:t>↓</a:t>
            </a:r>
            <a:endParaRPr lang="ru-RU" sz="20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endParaRPr lang="en-US" sz="10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Выпадает белый осадок. </a:t>
            </a:r>
            <a:endParaRPr lang="ru-RU" sz="2700" b="1" dirty="0" smtClean="0">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Вывод: </a:t>
            </a:r>
            <a:r>
              <a:rPr lang="ru-RU" sz="2700" b="1" dirty="0" smtClean="0">
                <a:latin typeface="Arial" pitchFamily="34" charset="0"/>
                <a:cs typeface="Arial" pitchFamily="34" charset="0"/>
              </a:rPr>
              <a:t>сульфат</a:t>
            </a:r>
            <a:r>
              <a:rPr lang="ru-RU" sz="2700" b="1" dirty="0" smtClean="0">
                <a:latin typeface="Arial" pitchFamily="34" charset="0"/>
                <a:ea typeface="Times New Roman" pitchFamily="18" charset="0"/>
                <a:cs typeface="Arial" pitchFamily="34" charset="0"/>
              </a:rPr>
              <a:t> натрия и хлорид бария </a:t>
            </a:r>
            <a:r>
              <a:rPr lang="ru-RU" sz="2700" b="1" dirty="0" smtClean="0">
                <a:latin typeface="Arial" pitchFamily="34" charset="0"/>
                <a:cs typeface="Arial" pitchFamily="34" charset="0"/>
              </a:rPr>
              <a:t>взаимодействуют, так как образуется осадок</a:t>
            </a:r>
            <a:r>
              <a:rPr lang="ru-RU" sz="2700" b="1" dirty="0" smtClean="0">
                <a:latin typeface="Arial" pitchFamily="34" charset="0"/>
                <a:ea typeface="Times New Roman"/>
                <a:cs typeface="Arial" pitchFamily="34" charset="0"/>
              </a:rPr>
              <a:t>.</a:t>
            </a:r>
            <a:endParaRPr lang="ru-RU" sz="2700" b="1" u="sng" dirty="0">
              <a:latin typeface="Arial" pitchFamily="34" charset="0"/>
              <a:ea typeface="Times New Roman"/>
              <a:cs typeface="Arial"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038" y="3949919"/>
            <a:ext cx="1301432" cy="22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940152" y="6219584"/>
            <a:ext cx="1452129" cy="523220"/>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err="1"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BaS</a:t>
            </a:r>
            <a:r>
              <a:rPr lang="ru-RU" sz="2800" b="1" spc="50" dirty="0"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О</a:t>
            </a:r>
            <a:r>
              <a:rPr lang="en-US" sz="2800" b="1" spc="50" baseline="-25000" dirty="0"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4</a:t>
            </a:r>
            <a:endParaRPr lang="ru-RU" sz="2800" b="1" spc="50" dirty="0">
              <a:ln w="11430"/>
              <a:solidFill>
                <a:srgbClr val="0000CC"/>
              </a:solidFill>
              <a:effectLst>
                <a:outerShdw blurRad="76200" dist="50800" dir="5400000" algn="tl" rotWithShape="0">
                  <a:srgbClr val="000000">
                    <a:alpha val="65000"/>
                  </a:srgbClr>
                </a:outerShdw>
              </a:effectLst>
              <a:latin typeface="Arial Black" pitchFamily="34" charset="0"/>
            </a:endParaRPr>
          </a:p>
        </p:txBody>
      </p:sp>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65818"/>
          <a:stretch/>
        </p:blipFill>
        <p:spPr bwMode="auto">
          <a:xfrm>
            <a:off x="3094486" y="3949919"/>
            <a:ext cx="1477530" cy="2839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2051720" y="4641186"/>
            <a:ext cx="790601"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sp>
        <p:nvSpPr>
          <p:cNvPr id="15" name="Прямоугольник 14"/>
          <p:cNvSpPr/>
          <p:nvPr/>
        </p:nvSpPr>
        <p:spPr>
          <a:xfrm>
            <a:off x="4879992" y="4509120"/>
            <a:ext cx="1204176" cy="1323439"/>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000" b="1" spc="50" dirty="0" smtClean="0">
                <a:ln w="11430"/>
                <a:solidFill>
                  <a:srgbClr val="0000FF"/>
                </a:solidFill>
                <a:effectLst>
                  <a:outerShdw blurRad="76200" dist="50800" dir="5400000" algn="tl" rotWithShape="0">
                    <a:srgbClr val="000000">
                      <a:alpha val="65000"/>
                    </a:srgbClr>
                  </a:outerShdw>
                </a:effectLst>
                <a:latin typeface="Arial" pitchFamily="34" charset="0"/>
                <a:cs typeface="Arial" pitchFamily="34" charset="0"/>
                <a:sym typeface="Symbol"/>
              </a:rPr>
              <a:t></a:t>
            </a:r>
            <a:endParaRPr lang="ru-RU" sz="8000" b="1" spc="50" dirty="0">
              <a:ln w="11430"/>
              <a:solidFill>
                <a:srgbClr val="0000FF"/>
              </a:solidFill>
              <a:effectLst>
                <a:outerShdw blurRad="76200" dist="50800" dir="5400000" algn="tl" rotWithShape="0">
                  <a:srgbClr val="000000">
                    <a:alpha val="65000"/>
                  </a:srgbClr>
                </a:outerShdw>
              </a:effectLst>
            </a:endParaRPr>
          </a:p>
        </p:txBody>
      </p:sp>
      <p:pic>
        <p:nvPicPr>
          <p:cNvPr id="1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2765"/>
          <a:stretch/>
        </p:blipFill>
        <p:spPr bwMode="auto">
          <a:xfrm>
            <a:off x="467544" y="3987284"/>
            <a:ext cx="1233892" cy="283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51667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p:cNvSpPr>
            <a:spLocks noChangeArrowheads="1" noChangeShapeType="1" noTextEdit="1"/>
          </p:cNvSpPr>
          <p:nvPr/>
        </p:nvSpPr>
        <p:spPr bwMode="auto">
          <a:xfrm>
            <a:off x="285720" y="71414"/>
            <a:ext cx="8572560" cy="785818"/>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a:cs typeface="Arial"/>
              </a:rPr>
              <a:t>Проверим, как Вы поняли и запомнили</a:t>
            </a:r>
          </a:p>
          <a:p>
            <a:pPr algn="ctr">
              <a:lnSpc>
                <a:spcPct val="85000"/>
              </a:lnSpc>
            </a:pPr>
            <a:r>
              <a:rPr lang="ru-RU" sz="3600" b="1" kern="10"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a:cs typeface="Arial"/>
              </a:rPr>
              <a:t> пройденный материал</a:t>
            </a:r>
            <a:endParaRPr lang="ru-RU" sz="3600" b="1" kern="10" dirty="0">
              <a:ln w="11430">
                <a:solidFill>
                  <a:sysClr val="windowText" lastClr="000000"/>
                </a:solidFill>
              </a:ln>
              <a:solidFill>
                <a:srgbClr val="C00000"/>
              </a:solidFill>
              <a:effectLst>
                <a:outerShdw blurRad="50800" dist="39000" dir="5460000" algn="tl">
                  <a:srgbClr val="000000">
                    <a:alpha val="38000"/>
                  </a:srgbClr>
                </a:outerShdw>
              </a:effectLst>
              <a:latin typeface="Arial"/>
              <a:cs typeface="Arial"/>
            </a:endParaRPr>
          </a:p>
        </p:txBody>
      </p:sp>
      <p:sp>
        <p:nvSpPr>
          <p:cNvPr id="105481" name="Rectangle 9"/>
          <p:cNvSpPr>
            <a:spLocks noChangeArrowheads="1"/>
          </p:cNvSpPr>
          <p:nvPr/>
        </p:nvSpPr>
        <p:spPr bwMode="auto">
          <a:xfrm>
            <a:off x="539750" y="5781675"/>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35340" y="1035443"/>
            <a:ext cx="9001156" cy="5389937"/>
          </a:xfrm>
          <a:prstGeom prst="rect">
            <a:avLst/>
          </a:prstGeom>
        </p:spPr>
        <p:txBody>
          <a:bodyPr wrap="square">
            <a:spAutoFit/>
          </a:bodyPr>
          <a:lstStyle/>
          <a:p>
            <a:pPr lvl="0" algn="just" fontAlgn="base">
              <a:lnSpc>
                <a:spcPct val="85000"/>
              </a:lnSpc>
              <a:spcBef>
                <a:spcPct val="0"/>
              </a:spcBef>
              <a:spcAft>
                <a:spcPct val="0"/>
              </a:spcAft>
            </a:pPr>
            <a:r>
              <a:rPr lang="ru-RU" sz="2700" b="1" dirty="0" smtClean="0">
                <a:solidFill>
                  <a:srgbClr val="FF0000"/>
                </a:solidFill>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Как окрашен фенолфталеин в растворе уксусной кислоты?</a:t>
            </a:r>
            <a:endParaRPr lang="ru-RU" sz="2700" b="1" dirty="0">
              <a:latin typeface="Arial" pitchFamily="34" charset="0"/>
              <a:cs typeface="Arial" pitchFamily="34" charset="0"/>
            </a:endParaRPr>
          </a:p>
          <a:p>
            <a:pPr lvl="0" indent="288000" algn="just" eaLnBrk="0" fontAlgn="base" hangingPunct="0">
              <a:lnSpc>
                <a:spcPct val="85000"/>
              </a:lnSpc>
              <a:spcBef>
                <a:spcPct val="0"/>
              </a:spcBef>
              <a:spcAft>
                <a:spcPct val="0"/>
              </a:spcAft>
            </a:pPr>
            <a:r>
              <a:rPr lang="ru-RU" sz="2700" b="1" dirty="0" smtClean="0">
                <a:latin typeface="Arial" pitchFamily="34" charset="0"/>
                <a:ea typeface="Calibri" pitchFamily="34" charset="0"/>
                <a:cs typeface="Arial" pitchFamily="34" charset="0"/>
              </a:rPr>
              <a:t>1) </a:t>
            </a:r>
            <a:r>
              <a:rPr lang="ru-RU" sz="2700" b="1" dirty="0" smtClean="0">
                <a:latin typeface="Arial" pitchFamily="34" charset="0"/>
                <a:ea typeface="Times New Roman" pitchFamily="18" charset="0"/>
                <a:cs typeface="Arial" pitchFamily="34" charset="0"/>
              </a:rPr>
              <a:t>фиолетовый      2</a:t>
            </a:r>
            <a:r>
              <a:rPr lang="ru-RU" sz="2700" b="1" dirty="0">
                <a:latin typeface="Arial" pitchFamily="34" charset="0"/>
                <a:ea typeface="Times New Roman" pitchFamily="18" charset="0"/>
                <a:cs typeface="Arial" pitchFamily="34" charset="0"/>
              </a:rPr>
              <a:t>) желтый   </a:t>
            </a:r>
            <a:r>
              <a:rPr lang="ru-RU" sz="2700" b="1" dirty="0" smtClean="0">
                <a:latin typeface="Arial" pitchFamily="34" charset="0"/>
                <a:ea typeface="Times New Roman" pitchFamily="18" charset="0"/>
                <a:cs typeface="Arial" pitchFamily="34" charset="0"/>
              </a:rPr>
              <a:t>     3</a:t>
            </a:r>
            <a:r>
              <a:rPr lang="ru-RU" sz="2700" b="1" dirty="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оранжевый </a:t>
            </a:r>
          </a:p>
          <a:p>
            <a:pPr lvl="0" indent="288000" algn="just" eaLnBrk="0" fontAlgn="base" hangingPunct="0">
              <a:lnSpc>
                <a:spcPct val="85000"/>
              </a:lnSpc>
              <a:spcBef>
                <a:spcPct val="0"/>
              </a:spcBef>
              <a:spcAft>
                <a:spcPct val="0"/>
              </a:spcAft>
            </a:pPr>
            <a:r>
              <a:rPr lang="ru-RU" sz="2700" b="1" dirty="0" smtClean="0">
                <a:latin typeface="Arial" pitchFamily="34" charset="0"/>
                <a:ea typeface="Calibri" pitchFamily="34" charset="0"/>
                <a:cs typeface="Arial" pitchFamily="34" charset="0"/>
              </a:rPr>
              <a:t>4</a:t>
            </a:r>
            <a:r>
              <a:rPr lang="ru-RU" sz="2700" b="1" dirty="0">
                <a:latin typeface="Arial" pitchFamily="34" charset="0"/>
                <a:ea typeface="Calibri" pitchFamily="34" charset="0"/>
                <a:cs typeface="Arial" pitchFamily="34" charset="0"/>
              </a:rPr>
              <a:t>) </a:t>
            </a:r>
            <a:r>
              <a:rPr lang="ru-RU" sz="2700" b="1" dirty="0">
                <a:latin typeface="Arial" pitchFamily="34" charset="0"/>
                <a:ea typeface="Times New Roman" pitchFamily="18" charset="0"/>
                <a:cs typeface="Arial" pitchFamily="34" charset="0"/>
              </a:rPr>
              <a:t>синий       </a:t>
            </a:r>
            <a:r>
              <a:rPr lang="ru-RU" sz="2700" b="1" dirty="0" smtClean="0">
                <a:latin typeface="Arial"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5) красный   </a:t>
            </a:r>
            <a:r>
              <a:rPr lang="ru-RU" sz="2700" b="1" dirty="0" smtClean="0">
                <a:latin typeface="Arial"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6) бесцветный</a:t>
            </a:r>
            <a:endParaRPr lang="ru-RU" sz="2700" b="1" dirty="0">
              <a:latin typeface="Arial" pitchFamily="34" charset="0"/>
              <a:cs typeface="Arial" pitchFamily="34" charset="0"/>
            </a:endParaRPr>
          </a:p>
          <a:p>
            <a:pPr algn="just">
              <a:lnSpc>
                <a:spcPct val="85000"/>
              </a:lnSpc>
            </a:pPr>
            <a:r>
              <a:rPr lang="ru-RU" sz="2700" b="1" dirty="0">
                <a:solidFill>
                  <a:srgbClr val="FF0000"/>
                </a:solidFill>
                <a:latin typeface="Arial" pitchFamily="34" charset="0"/>
                <a:cs typeface="Arial" pitchFamily="34" charset="0"/>
              </a:rPr>
              <a:t>2.</a:t>
            </a:r>
            <a:r>
              <a:rPr lang="ru-RU" sz="2700" b="1" dirty="0">
                <a:latin typeface="Arial" pitchFamily="34" charset="0"/>
                <a:cs typeface="Arial" pitchFamily="34" charset="0"/>
              </a:rPr>
              <a:t> Не является электролитом</a:t>
            </a:r>
          </a:p>
          <a:p>
            <a:pPr indent="288000">
              <a:lnSpc>
                <a:spcPct val="85000"/>
              </a:lnSpc>
            </a:pPr>
            <a:r>
              <a:rPr lang="ru-RU" sz="2700" b="1" dirty="0" smtClean="0">
                <a:latin typeface="Arial" pitchFamily="34" charset="0"/>
                <a:cs typeface="Arial" pitchFamily="34" charset="0"/>
              </a:rPr>
              <a:t>1) </a:t>
            </a:r>
            <a:r>
              <a:rPr lang="ru-RU" sz="2700" b="1" dirty="0" err="1" smtClean="0">
                <a:latin typeface="Arial" pitchFamily="34" charset="0"/>
                <a:cs typeface="Arial" pitchFamily="34" charset="0"/>
              </a:rPr>
              <a:t>хлороводород</a:t>
            </a:r>
            <a:r>
              <a:rPr lang="ru-RU" sz="2700" b="1" dirty="0" smtClean="0">
                <a:latin typeface="Arial" pitchFamily="34" charset="0"/>
                <a:cs typeface="Arial" pitchFamily="34" charset="0"/>
              </a:rPr>
              <a:t>               2</a:t>
            </a:r>
            <a:r>
              <a:rPr lang="ru-RU" sz="2700" b="1" dirty="0">
                <a:latin typeface="Arial" pitchFamily="34" charset="0"/>
                <a:cs typeface="Arial" pitchFamily="34" charset="0"/>
              </a:rPr>
              <a:t>) бензол      </a:t>
            </a:r>
            <a:endParaRPr lang="ru-RU" sz="2700" b="1" dirty="0" smtClean="0">
              <a:latin typeface="Arial" pitchFamily="34" charset="0"/>
              <a:cs typeface="Arial" pitchFamily="34" charset="0"/>
            </a:endParaRPr>
          </a:p>
          <a:p>
            <a:pPr indent="288000">
              <a:lnSpc>
                <a:spcPct val="85000"/>
              </a:lnSpc>
            </a:pPr>
            <a:r>
              <a:rPr lang="ru-RU" sz="2700" b="1" dirty="0" smtClean="0">
                <a:latin typeface="Arial" pitchFamily="34" charset="0"/>
                <a:cs typeface="Arial" pitchFamily="34" charset="0"/>
              </a:rPr>
              <a:t>3</a:t>
            </a:r>
            <a:r>
              <a:rPr lang="ru-RU" sz="2700" b="1" dirty="0">
                <a:latin typeface="Arial" pitchFamily="34" charset="0"/>
                <a:cs typeface="Arial" pitchFamily="34" charset="0"/>
              </a:rPr>
              <a:t>) сульфат натрия            4) гидроксид калия</a:t>
            </a:r>
          </a:p>
          <a:p>
            <a:pPr lvl="0" algn="just" fontAlgn="base">
              <a:lnSpc>
                <a:spcPct val="85000"/>
              </a:lnSpc>
              <a:spcBef>
                <a:spcPct val="0"/>
              </a:spcBef>
              <a:spcAft>
                <a:spcPct val="0"/>
              </a:spcAft>
            </a:pPr>
            <a:r>
              <a:rPr lang="ru-RU" sz="2700" b="1" dirty="0">
                <a:solidFill>
                  <a:srgbClr val="FF0000"/>
                </a:solidFill>
                <a:latin typeface="Arial" pitchFamily="34" charset="0"/>
                <a:ea typeface="Calibri" pitchFamily="34" charset="0"/>
                <a:cs typeface="Arial" pitchFamily="34" charset="0"/>
              </a:rPr>
              <a:t>3.</a:t>
            </a:r>
            <a:r>
              <a:rPr lang="ru-RU" sz="2700" b="1" dirty="0">
                <a:latin typeface="Arial" pitchFamily="34" charset="0"/>
                <a:ea typeface="Calibri" pitchFamily="34" charset="0"/>
                <a:cs typeface="Arial" pitchFamily="34" charset="0"/>
              </a:rPr>
              <a:t>  </a:t>
            </a:r>
            <a:r>
              <a:rPr lang="ru-RU" sz="2700" b="1" dirty="0">
                <a:latin typeface="Arial" pitchFamily="34" charset="0"/>
                <a:ea typeface="Times New Roman" pitchFamily="18" charset="0"/>
                <a:cs typeface="Arial" pitchFamily="34" charset="0"/>
              </a:rPr>
              <a:t>Оцените справедливость суждений:</a:t>
            </a:r>
            <a:endParaRPr lang="ru-RU" sz="2700" b="1" dirty="0">
              <a:latin typeface="Arial" pitchFamily="34" charset="0"/>
              <a:cs typeface="Arial" pitchFamily="34" charset="0"/>
            </a:endParaRPr>
          </a:p>
          <a:p>
            <a:pPr lvl="0" indent="28800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А. При увеличении концентрации раствора степень электролитической диссоциации </a:t>
            </a:r>
            <a:r>
              <a:rPr lang="ru-RU" sz="2700" b="1" dirty="0" err="1" smtClean="0">
                <a:latin typeface="Arial" pitchFamily="34" charset="0"/>
                <a:ea typeface="Times New Roman" pitchFamily="18" charset="0"/>
                <a:cs typeface="Arial" pitchFamily="34" charset="0"/>
              </a:rPr>
              <a:t>умень-шается</a:t>
            </a:r>
            <a:r>
              <a:rPr lang="ru-RU" sz="2700" b="1" dirty="0" smtClean="0">
                <a:latin typeface="Arial" pitchFamily="34" charset="0"/>
                <a:ea typeface="Times New Roman" pitchFamily="18" charset="0"/>
                <a:cs typeface="Arial" pitchFamily="34" charset="0"/>
              </a:rPr>
              <a:t>. </a:t>
            </a:r>
            <a:endParaRPr lang="ru-RU" sz="2700" b="1" dirty="0">
              <a:latin typeface="Arial" pitchFamily="34" charset="0"/>
              <a:cs typeface="Arial" pitchFamily="34" charset="0"/>
            </a:endParaRPr>
          </a:p>
          <a:p>
            <a:pPr lvl="0" indent="288000" algn="just" eaLnBrk="0" fontAlgn="base" hangingPunct="0">
              <a:lnSpc>
                <a:spcPct val="85000"/>
              </a:lnSpc>
              <a:spcBef>
                <a:spcPct val="0"/>
              </a:spcBef>
              <a:spcAft>
                <a:spcPct val="0"/>
              </a:spcAft>
            </a:pPr>
            <a:r>
              <a:rPr lang="ru-RU" sz="2700" b="1" dirty="0">
                <a:latin typeface="Arial" pitchFamily="34" charset="0"/>
                <a:ea typeface="Times New Roman" pitchFamily="18" charset="0"/>
                <a:cs typeface="Arial" pitchFamily="34" charset="0"/>
              </a:rPr>
              <a:t>Б. При растворении в воде кислоты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с образованием катионов водорода.</a:t>
            </a:r>
            <a:endParaRPr lang="ru-RU" sz="2700" b="1" dirty="0">
              <a:latin typeface="Arial" pitchFamily="34" charset="0"/>
              <a:cs typeface="Arial" pitchFamily="34" charset="0"/>
            </a:endParaRPr>
          </a:p>
          <a:p>
            <a:pPr lvl="0" indent="288000" algn="just" eaLnBrk="0" fontAlgn="base" hangingPunct="0">
              <a:lnSpc>
                <a:spcPct val="85000"/>
              </a:lnSpc>
              <a:spcBef>
                <a:spcPct val="0"/>
              </a:spcBef>
              <a:spcAft>
                <a:spcPct val="0"/>
              </a:spcAft>
            </a:pPr>
            <a:r>
              <a:rPr lang="ru-RU" sz="2700" b="1" dirty="0">
                <a:latin typeface="Arial" pitchFamily="34" charset="0"/>
                <a:ea typeface="Calibri" pitchFamily="34" charset="0"/>
                <a:cs typeface="Arial" pitchFamily="34" charset="0"/>
              </a:rPr>
              <a:t>1) </a:t>
            </a:r>
            <a:r>
              <a:rPr lang="ru-RU" sz="2700" b="1" dirty="0">
                <a:latin typeface="Arial" pitchFamily="34" charset="0"/>
                <a:ea typeface="Times New Roman" pitchFamily="18" charset="0"/>
                <a:cs typeface="Arial" pitchFamily="34" charset="0"/>
              </a:rPr>
              <a:t>верно только А        </a:t>
            </a:r>
            <a:r>
              <a:rPr lang="ru-RU" sz="2700" b="1" dirty="0" smtClean="0">
                <a:latin typeface="Arial" pitchFamily="34" charset="0"/>
                <a:ea typeface="Times New Roman" pitchFamily="18" charset="0"/>
                <a:cs typeface="Arial" pitchFamily="34" charset="0"/>
              </a:rPr>
              <a:t>    2</a:t>
            </a:r>
            <a:r>
              <a:rPr lang="ru-RU" sz="2700" b="1" dirty="0">
                <a:latin typeface="Arial" pitchFamily="34" charset="0"/>
                <a:ea typeface="Times New Roman" pitchFamily="18" charset="0"/>
                <a:cs typeface="Arial" pitchFamily="34" charset="0"/>
              </a:rPr>
              <a:t>) верно только Б</a:t>
            </a:r>
            <a:endParaRPr lang="ru-RU" sz="2700" b="1" dirty="0">
              <a:latin typeface="Arial" pitchFamily="34" charset="0"/>
              <a:cs typeface="Arial" pitchFamily="34" charset="0"/>
            </a:endParaRPr>
          </a:p>
          <a:p>
            <a:pPr lvl="0" indent="288000" eaLnBrk="0" fontAlgn="base" hangingPunct="0">
              <a:lnSpc>
                <a:spcPct val="85000"/>
              </a:lnSpc>
              <a:spcBef>
                <a:spcPct val="0"/>
              </a:spcBef>
              <a:spcAft>
                <a:spcPct val="0"/>
              </a:spcAft>
            </a:pPr>
            <a:r>
              <a:rPr lang="ru-RU" sz="2700" b="1" dirty="0">
                <a:latin typeface="Arial" pitchFamily="34" charset="0"/>
                <a:ea typeface="Calibri" pitchFamily="34" charset="0"/>
                <a:cs typeface="Arial" pitchFamily="34" charset="0"/>
              </a:rPr>
              <a:t>3) </a:t>
            </a:r>
            <a:r>
              <a:rPr lang="ru-RU" sz="2700" b="1" dirty="0">
                <a:latin typeface="Arial" pitchFamily="34" charset="0"/>
                <a:ea typeface="Times New Roman" pitchFamily="18" charset="0"/>
                <a:cs typeface="Arial" pitchFamily="34" charset="0"/>
              </a:rPr>
              <a:t>верны оба суждения  </a:t>
            </a:r>
            <a:r>
              <a:rPr lang="ru-RU" sz="2700" b="1" dirty="0" smtClean="0">
                <a:latin typeface="Arial" pitchFamily="34" charset="0"/>
                <a:ea typeface="Times New Roman" pitchFamily="18" charset="0"/>
                <a:cs typeface="Arial" pitchFamily="34" charset="0"/>
              </a:rPr>
              <a:t>4</a:t>
            </a:r>
            <a:r>
              <a:rPr lang="ru-RU" sz="2700" b="1" dirty="0">
                <a:latin typeface="Arial" pitchFamily="34" charset="0"/>
                <a:ea typeface="Times New Roman" pitchFamily="18" charset="0"/>
                <a:cs typeface="Arial" pitchFamily="34" charset="0"/>
              </a:rPr>
              <a:t>) оба суждения </a:t>
            </a:r>
            <a:r>
              <a:rPr lang="ru-RU" sz="2700" b="1" dirty="0" smtClean="0">
                <a:latin typeface="Arial" pitchFamily="34" charset="0"/>
                <a:ea typeface="Times New Roman" pitchFamily="18" charset="0"/>
                <a:cs typeface="Arial" pitchFamily="34" charset="0"/>
              </a:rPr>
              <a:t>неверны</a:t>
            </a:r>
            <a:endParaRPr lang="ru-RU" sz="2700" b="1" dirty="0">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112859431"/>
      </p:ext>
    </p:extLst>
  </p:cSld>
  <p:clrMapOvr>
    <a:masterClrMapping/>
  </p:clrMapOvr>
  <p:transition>
    <p:wheel spokes="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43508" y="296652"/>
            <a:ext cx="8856984" cy="5753113"/>
          </a:xfrm>
          <a:prstGeom prst="rect">
            <a:avLst/>
          </a:prstGeom>
        </p:spPr>
        <p:txBody>
          <a:bodyPr wrap="square">
            <a:spAutoFit/>
          </a:bodyPr>
          <a:lstStyle/>
          <a:p>
            <a:pPr algn="just">
              <a:lnSpc>
                <a:spcPct val="85000"/>
              </a:lnSpc>
            </a:pPr>
            <a:r>
              <a:rPr lang="ru-RU" sz="2800" b="1" dirty="0" smtClean="0">
                <a:solidFill>
                  <a:srgbClr val="C00000"/>
                </a:solidFill>
                <a:latin typeface="Arial" pitchFamily="34" charset="0"/>
                <a:cs typeface="Arial" pitchFamily="34" charset="0"/>
              </a:rPr>
              <a:t>4.</a:t>
            </a:r>
            <a:r>
              <a:rPr lang="ru-RU" sz="2800" b="1" dirty="0" smtClean="0">
                <a:latin typeface="Arial" pitchFamily="34" charset="0"/>
                <a:cs typeface="Arial" pitchFamily="34" charset="0"/>
              </a:rPr>
              <a:t> Больше </a:t>
            </a:r>
            <a:r>
              <a:rPr lang="ru-RU" sz="2800" b="1" dirty="0">
                <a:latin typeface="Arial" pitchFamily="34" charset="0"/>
                <a:cs typeface="Arial" pitchFamily="34" charset="0"/>
              </a:rPr>
              <a:t>всего ионов образуется при диссоциации 1 моль</a:t>
            </a:r>
          </a:p>
          <a:p>
            <a:pPr indent="355600">
              <a:lnSpc>
                <a:spcPct val="85000"/>
              </a:lnSpc>
            </a:pPr>
            <a:r>
              <a:rPr lang="ru-RU" sz="2800" b="1" dirty="0">
                <a:latin typeface="Arial" pitchFamily="34" charset="0"/>
                <a:cs typeface="Arial" pitchFamily="34" charset="0"/>
              </a:rPr>
              <a:t>1) 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SO</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2) 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S</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3) Н</a:t>
            </a:r>
            <a:r>
              <a:rPr lang="ru-RU" sz="2800" b="1" baseline="-25000" dirty="0">
                <a:latin typeface="Arial" pitchFamily="34" charset="0"/>
                <a:cs typeface="Arial" pitchFamily="34" charset="0"/>
              </a:rPr>
              <a:t>2</a:t>
            </a:r>
            <a:r>
              <a:rPr lang="ru-RU" sz="2800" b="1" dirty="0">
                <a:latin typeface="Arial" pitchFamily="34" charset="0"/>
                <a:cs typeface="Arial" pitchFamily="34" charset="0"/>
              </a:rPr>
              <a:t>С</a:t>
            </a:r>
            <a:r>
              <a:rPr lang="en-US" sz="2800" b="1" dirty="0">
                <a:latin typeface="Arial" pitchFamily="34" charset="0"/>
                <a:cs typeface="Arial" pitchFamily="34" charset="0"/>
              </a:rPr>
              <a:t>O</a:t>
            </a:r>
            <a:r>
              <a:rPr lang="ru-RU" sz="2800" b="1" baseline="-25000" dirty="0">
                <a:latin typeface="Arial" pitchFamily="34" charset="0"/>
                <a:cs typeface="Arial" pitchFamily="34" charset="0"/>
              </a:rPr>
              <a:t>3</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4) Н</a:t>
            </a:r>
            <a:r>
              <a:rPr lang="en-US" sz="2800" b="1" dirty="0">
                <a:latin typeface="Arial" pitchFamily="34" charset="0"/>
                <a:cs typeface="Arial" pitchFamily="34" charset="0"/>
              </a:rPr>
              <a:t>NO</a:t>
            </a:r>
            <a:r>
              <a:rPr lang="ru-RU" sz="2800" b="1" baseline="-25000" dirty="0">
                <a:latin typeface="Arial" pitchFamily="34" charset="0"/>
                <a:cs typeface="Arial" pitchFamily="34" charset="0"/>
              </a:rPr>
              <a:t>3</a:t>
            </a:r>
            <a:endParaRPr lang="ru-RU" sz="2800" b="1" dirty="0">
              <a:latin typeface="Arial" pitchFamily="34" charset="0"/>
              <a:cs typeface="Arial" pitchFamily="34" charset="0"/>
            </a:endParaRPr>
          </a:p>
          <a:p>
            <a:pPr>
              <a:lnSpc>
                <a:spcPct val="85000"/>
              </a:lnSpc>
            </a:pPr>
            <a:r>
              <a:rPr lang="ru-RU" sz="2800" b="1" dirty="0">
                <a:latin typeface="Arial" pitchFamily="34" charset="0"/>
                <a:cs typeface="Arial" pitchFamily="34" charset="0"/>
              </a:rPr>
              <a:t> </a:t>
            </a:r>
            <a:r>
              <a:rPr lang="ru-RU" sz="2700" b="1" dirty="0">
                <a:solidFill>
                  <a:srgbClr val="C00000"/>
                </a:solidFill>
                <a:latin typeface="Arial" pitchFamily="34" charset="0"/>
                <a:cs typeface="Arial" pitchFamily="34" charset="0"/>
              </a:rPr>
              <a:t>5.  </a:t>
            </a:r>
            <a:r>
              <a:rPr lang="ru-RU" sz="2700" b="1" dirty="0">
                <a:latin typeface="Arial" pitchFamily="34" charset="0"/>
                <a:cs typeface="Arial" pitchFamily="34" charset="0"/>
              </a:rPr>
              <a:t>Оцените справедливость суждений:</a:t>
            </a:r>
          </a:p>
          <a:p>
            <a:pPr marL="627063" indent="-354013" algn="just">
              <a:lnSpc>
                <a:spcPct val="85000"/>
              </a:lnSpc>
            </a:pPr>
            <a:r>
              <a:rPr lang="ru-RU" sz="2700" b="1" dirty="0">
                <a:latin typeface="Arial" pitchFamily="34" charset="0"/>
                <a:cs typeface="Arial" pitchFamily="34" charset="0"/>
              </a:rPr>
              <a:t>А. Чем больше концентрация ионов Н</a:t>
            </a:r>
            <a:r>
              <a:rPr lang="ru-RU" sz="2700" b="1" baseline="30000" dirty="0">
                <a:latin typeface="Arial" pitchFamily="34" charset="0"/>
                <a:cs typeface="Arial" pitchFamily="34" charset="0"/>
              </a:rPr>
              <a:t>+</a:t>
            </a:r>
            <a:r>
              <a:rPr lang="ru-RU" sz="2700" b="1" dirty="0">
                <a:latin typeface="Arial" pitchFamily="34" charset="0"/>
                <a:cs typeface="Arial" pitchFamily="34" charset="0"/>
              </a:rPr>
              <a:t> в растворе, тем меньше значение рН. </a:t>
            </a:r>
          </a:p>
          <a:p>
            <a:pPr marL="627063" indent="-354013" algn="just">
              <a:lnSpc>
                <a:spcPct val="85000"/>
              </a:lnSpc>
            </a:pPr>
            <a:r>
              <a:rPr lang="ru-RU" sz="2700" b="1" dirty="0">
                <a:latin typeface="Arial" pitchFamily="34" charset="0"/>
                <a:cs typeface="Arial" pitchFamily="34" charset="0"/>
              </a:rPr>
              <a:t>Б. Константа диссоциации слабых электролитов зависит от температуры и не зависит от концентрации раствора.</a:t>
            </a:r>
          </a:p>
          <a:p>
            <a:pPr marL="95250">
              <a:lnSpc>
                <a:spcPct val="85000"/>
              </a:lnSpc>
            </a:pPr>
            <a:r>
              <a:rPr lang="ru-RU" sz="2700" b="1" dirty="0">
                <a:latin typeface="Arial" pitchFamily="34" charset="0"/>
                <a:cs typeface="Arial" pitchFamily="34" charset="0"/>
              </a:rPr>
              <a:t>1) верно только А            </a:t>
            </a:r>
            <a:r>
              <a:rPr lang="ru-RU" sz="2700" b="1" dirty="0" smtClean="0">
                <a:latin typeface="Arial" pitchFamily="34" charset="0"/>
                <a:cs typeface="Arial" pitchFamily="34" charset="0"/>
              </a:rPr>
              <a:t>2</a:t>
            </a:r>
            <a:r>
              <a:rPr lang="ru-RU" sz="2700" b="1" dirty="0">
                <a:latin typeface="Arial" pitchFamily="34" charset="0"/>
                <a:cs typeface="Arial" pitchFamily="34" charset="0"/>
              </a:rPr>
              <a:t>) верно только Б</a:t>
            </a:r>
          </a:p>
          <a:p>
            <a:pPr marL="95250">
              <a:lnSpc>
                <a:spcPct val="85000"/>
              </a:lnSpc>
            </a:pPr>
            <a:r>
              <a:rPr lang="ru-RU" sz="2700" b="1" dirty="0">
                <a:latin typeface="Arial" pitchFamily="34" charset="0"/>
                <a:cs typeface="Arial" pitchFamily="34" charset="0"/>
              </a:rPr>
              <a:t>3) верны оба суждения; </a:t>
            </a:r>
            <a:r>
              <a:rPr lang="ru-RU" sz="2700" b="1" dirty="0" smtClean="0">
                <a:latin typeface="Arial" pitchFamily="34" charset="0"/>
                <a:cs typeface="Arial" pitchFamily="34" charset="0"/>
              </a:rPr>
              <a:t>4</a:t>
            </a:r>
            <a:r>
              <a:rPr lang="ru-RU" sz="2700" b="1" dirty="0">
                <a:latin typeface="Arial" pitchFamily="34" charset="0"/>
                <a:cs typeface="Arial" pitchFamily="34" charset="0"/>
              </a:rPr>
              <a:t>) оба суждения неверны</a:t>
            </a:r>
          </a:p>
          <a:p>
            <a:pPr algn="just"/>
            <a:r>
              <a:rPr lang="ru-RU" sz="2800" b="1" dirty="0" smtClean="0">
                <a:solidFill>
                  <a:srgbClr val="C00000"/>
                </a:solidFill>
                <a:latin typeface="Arial" pitchFamily="34" charset="0"/>
                <a:cs typeface="Arial" pitchFamily="34" charset="0"/>
              </a:rPr>
              <a:t> </a:t>
            </a:r>
            <a:r>
              <a:rPr lang="ru-RU" sz="2800" b="1" dirty="0">
                <a:solidFill>
                  <a:srgbClr val="C00000"/>
                </a:solidFill>
                <a:latin typeface="Arial" pitchFamily="34" charset="0"/>
                <a:cs typeface="Arial" pitchFamily="34" charset="0"/>
              </a:rPr>
              <a:t>6. </a:t>
            </a:r>
            <a:r>
              <a:rPr lang="ru-RU" sz="2800" b="1" dirty="0">
                <a:latin typeface="Arial" pitchFamily="34" charset="0"/>
                <a:cs typeface="Arial" pitchFamily="34" charset="0"/>
              </a:rPr>
              <a:t>Как окрашен фенолфталеин в растворе гидроксида калия?</a:t>
            </a:r>
          </a:p>
          <a:p>
            <a:r>
              <a:rPr lang="ru-RU" sz="2800" b="1" dirty="0">
                <a:latin typeface="Arial" pitchFamily="34" charset="0"/>
                <a:cs typeface="Arial" pitchFamily="34" charset="0"/>
              </a:rPr>
              <a:t>1) фиолетовый    2) желтый           3) оранжевый</a:t>
            </a:r>
          </a:p>
          <a:p>
            <a:r>
              <a:rPr lang="ru-RU" sz="2800" b="1" dirty="0">
                <a:latin typeface="Arial" pitchFamily="34" charset="0"/>
                <a:cs typeface="Arial" pitchFamily="34" charset="0"/>
              </a:rPr>
              <a:t>4) синий                5) малиновый    6) </a:t>
            </a:r>
            <a:r>
              <a:rPr lang="ru-RU" sz="2800" b="1" dirty="0" smtClean="0">
                <a:latin typeface="Arial" pitchFamily="34" charset="0"/>
                <a:cs typeface="Arial" pitchFamily="34" charset="0"/>
              </a:rPr>
              <a:t>бесцветный</a:t>
            </a:r>
            <a:endParaRPr lang="ru-RU" sz="28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710258556"/>
      </p:ext>
    </p:extLst>
  </p:cSld>
  <p:clrMapOvr>
    <a:masterClrMapping/>
  </p:clrMapOvr>
  <p:transition>
    <p:wheel spokes="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213051" y="152636"/>
            <a:ext cx="8896762" cy="6512552"/>
          </a:xfrm>
          <a:prstGeom prst="rect">
            <a:avLst/>
          </a:prstGeom>
        </p:spPr>
        <p:txBody>
          <a:bodyPr wrap="square">
            <a:spAutoFit/>
          </a:bodyPr>
          <a:lstStyle/>
          <a:p>
            <a:pPr>
              <a:lnSpc>
                <a:spcPct val="85000"/>
              </a:lnSpc>
            </a:pPr>
            <a:r>
              <a:rPr lang="ru-RU" sz="2800" b="1" dirty="0" smtClean="0">
                <a:solidFill>
                  <a:srgbClr val="C00000"/>
                </a:solidFill>
                <a:latin typeface="Arial" pitchFamily="34" charset="0"/>
                <a:cs typeface="Arial" pitchFamily="34" charset="0"/>
              </a:rPr>
              <a:t>7.</a:t>
            </a:r>
            <a:r>
              <a:rPr lang="ru-RU" sz="2800" b="1" dirty="0" smtClean="0">
                <a:latin typeface="Arial" pitchFamily="34" charset="0"/>
                <a:cs typeface="Arial" pitchFamily="34" charset="0"/>
              </a:rPr>
              <a:t> </a:t>
            </a:r>
            <a:r>
              <a:rPr lang="ru-RU" sz="2800" b="1" dirty="0">
                <a:latin typeface="Arial" pitchFamily="34" charset="0"/>
                <a:cs typeface="Arial" pitchFamily="34" charset="0"/>
              </a:rPr>
              <a:t>Как окрашен лакмус в растворе гидроксида калия?</a:t>
            </a:r>
          </a:p>
          <a:p>
            <a:pPr>
              <a:lnSpc>
                <a:spcPct val="85000"/>
              </a:lnSpc>
            </a:pPr>
            <a:r>
              <a:rPr lang="ru-RU" sz="2800" b="1" dirty="0">
                <a:latin typeface="Arial" pitchFamily="34" charset="0"/>
                <a:cs typeface="Arial" pitchFamily="34" charset="0"/>
              </a:rPr>
              <a:t>1) фиолетовый  </a:t>
            </a:r>
            <a:r>
              <a:rPr lang="ru-RU" sz="2800" b="1" dirty="0" smtClean="0">
                <a:latin typeface="Arial" pitchFamily="34" charset="0"/>
                <a:cs typeface="Arial" pitchFamily="34" charset="0"/>
              </a:rPr>
              <a:t>  </a:t>
            </a:r>
            <a:r>
              <a:rPr lang="ru-RU" sz="2800" b="1" dirty="0">
                <a:latin typeface="Arial" pitchFamily="34" charset="0"/>
                <a:cs typeface="Arial" pitchFamily="34" charset="0"/>
              </a:rPr>
              <a:t>2) желтый </a:t>
            </a:r>
            <a:r>
              <a:rPr lang="ru-RU" sz="2800" b="1" dirty="0" smtClean="0">
                <a:latin typeface="Arial" pitchFamily="34" charset="0"/>
                <a:cs typeface="Arial" pitchFamily="34" charset="0"/>
              </a:rPr>
              <a:t>          </a:t>
            </a:r>
            <a:r>
              <a:rPr lang="ru-RU" sz="2800" b="1" dirty="0">
                <a:latin typeface="Arial" pitchFamily="34" charset="0"/>
                <a:cs typeface="Arial" pitchFamily="34" charset="0"/>
              </a:rPr>
              <a:t>3) оранжевый</a:t>
            </a:r>
          </a:p>
          <a:p>
            <a:pPr>
              <a:lnSpc>
                <a:spcPct val="85000"/>
              </a:lnSpc>
            </a:pPr>
            <a:r>
              <a:rPr lang="ru-RU" sz="2800" b="1" dirty="0">
                <a:latin typeface="Arial" pitchFamily="34" charset="0"/>
                <a:cs typeface="Arial" pitchFamily="34" charset="0"/>
              </a:rPr>
              <a:t>4) синий      </a:t>
            </a:r>
            <a:r>
              <a:rPr lang="ru-RU" sz="2800" b="1" dirty="0" smtClean="0">
                <a:latin typeface="Arial" pitchFamily="34" charset="0"/>
                <a:cs typeface="Arial" pitchFamily="34" charset="0"/>
              </a:rPr>
              <a:t>          </a:t>
            </a:r>
            <a:r>
              <a:rPr lang="ru-RU" sz="2800" b="1" dirty="0">
                <a:latin typeface="Arial" pitchFamily="34" charset="0"/>
                <a:cs typeface="Arial" pitchFamily="34" charset="0"/>
              </a:rPr>
              <a:t>5) малиновый   </a:t>
            </a:r>
            <a:r>
              <a:rPr lang="ru-RU" sz="2800" b="1" dirty="0" smtClean="0">
                <a:latin typeface="Arial" pitchFamily="34" charset="0"/>
                <a:cs typeface="Arial" pitchFamily="34" charset="0"/>
              </a:rPr>
              <a:t> </a:t>
            </a:r>
            <a:r>
              <a:rPr lang="ru-RU" sz="2800" b="1" dirty="0">
                <a:latin typeface="Arial" pitchFamily="34" charset="0"/>
                <a:cs typeface="Arial" pitchFamily="34" charset="0"/>
              </a:rPr>
              <a:t>6) бесцветный</a:t>
            </a:r>
          </a:p>
          <a:p>
            <a:pPr>
              <a:lnSpc>
                <a:spcPct val="85000"/>
              </a:lnSpc>
            </a:pPr>
            <a:r>
              <a:rPr lang="ru-RU" sz="2800" b="1" dirty="0">
                <a:latin typeface="Arial" pitchFamily="34" charset="0"/>
                <a:cs typeface="Arial" pitchFamily="34" charset="0"/>
              </a:rPr>
              <a:t> </a:t>
            </a:r>
            <a:r>
              <a:rPr lang="ru-RU" sz="2800" b="1" dirty="0">
                <a:solidFill>
                  <a:srgbClr val="C00000"/>
                </a:solidFill>
                <a:latin typeface="Arial" pitchFamily="34" charset="0"/>
                <a:cs typeface="Arial" pitchFamily="34" charset="0"/>
              </a:rPr>
              <a:t>8.</a:t>
            </a:r>
            <a:r>
              <a:rPr lang="ru-RU" sz="2800" b="1" dirty="0">
                <a:latin typeface="Arial" pitchFamily="34" charset="0"/>
                <a:cs typeface="Arial" pitchFamily="34" charset="0"/>
              </a:rPr>
              <a:t>  Наибольшее число </a:t>
            </a:r>
            <a:r>
              <a:rPr lang="ru-RU" sz="2800" b="1" u="sng" dirty="0">
                <a:latin typeface="Arial" pitchFamily="34" charset="0"/>
                <a:cs typeface="Arial" pitchFamily="34" charset="0"/>
              </a:rPr>
              <a:t>анионов</a:t>
            </a:r>
            <a:r>
              <a:rPr lang="ru-RU" sz="2800" b="1" dirty="0">
                <a:latin typeface="Arial" pitchFamily="34" charset="0"/>
                <a:cs typeface="Arial" pitchFamily="34" charset="0"/>
              </a:rPr>
              <a:t> образуется при полной диссоциации 1 моля</a:t>
            </a:r>
          </a:p>
          <a:p>
            <a:pPr marL="355600">
              <a:lnSpc>
                <a:spcPct val="85000"/>
              </a:lnSpc>
            </a:pPr>
            <a:r>
              <a:rPr lang="ru-RU" sz="2800" b="1" dirty="0">
                <a:latin typeface="Arial" pitchFamily="34" charset="0"/>
                <a:cs typeface="Arial" pitchFamily="34" charset="0"/>
              </a:rPr>
              <a:t>1)</a:t>
            </a:r>
            <a:r>
              <a:rPr lang="en-US" sz="2800" b="1" dirty="0">
                <a:latin typeface="Arial" pitchFamily="34" charset="0"/>
                <a:cs typeface="Arial" pitchFamily="34" charset="0"/>
              </a:rPr>
              <a:t>Zn</a:t>
            </a:r>
            <a:r>
              <a:rPr lang="ru-RU" sz="2800" b="1" dirty="0">
                <a:latin typeface="Arial" pitchFamily="34" charset="0"/>
                <a:cs typeface="Arial" pitchFamily="34" charset="0"/>
              </a:rPr>
              <a:t>(</a:t>
            </a:r>
            <a:r>
              <a:rPr lang="en-US" sz="2800" b="1" dirty="0">
                <a:latin typeface="Arial" pitchFamily="34" charset="0"/>
                <a:cs typeface="Arial" pitchFamily="34" charset="0"/>
              </a:rPr>
              <a:t>NO</a:t>
            </a:r>
            <a:r>
              <a:rPr lang="ru-RU" sz="2800" b="1" baseline="-25000" dirty="0">
                <a:latin typeface="Arial" pitchFamily="34" charset="0"/>
                <a:cs typeface="Arial" pitchFamily="34" charset="0"/>
              </a:rPr>
              <a:t>3</a:t>
            </a:r>
            <a:r>
              <a:rPr lang="ru-RU" sz="2800" b="1" dirty="0">
                <a:latin typeface="Arial" pitchFamily="34" charset="0"/>
                <a:cs typeface="Arial" pitchFamily="34" charset="0"/>
              </a:rPr>
              <a:t>)</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2)</a:t>
            </a:r>
            <a:r>
              <a:rPr lang="ru-RU" sz="2800" b="1" dirty="0" err="1">
                <a:latin typeface="Arial" pitchFamily="34" charset="0"/>
                <a:cs typeface="Arial" pitchFamily="34" charset="0"/>
              </a:rPr>
              <a:t>Ва</a:t>
            </a:r>
            <a:r>
              <a:rPr lang="ru-RU" sz="2800" b="1" dirty="0">
                <a:latin typeface="Arial" pitchFamily="34" charset="0"/>
                <a:cs typeface="Arial" pitchFamily="34" charset="0"/>
              </a:rPr>
              <a:t>(ОН)</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3)</a:t>
            </a:r>
            <a:r>
              <a:rPr lang="en-US" sz="2800" b="1" dirty="0">
                <a:latin typeface="Arial" pitchFamily="34" charset="0"/>
                <a:cs typeface="Arial" pitchFamily="34" charset="0"/>
              </a:rPr>
              <a:t>Na</a:t>
            </a:r>
            <a:r>
              <a:rPr lang="ru-RU" sz="2800" b="1" baseline="-25000" dirty="0">
                <a:latin typeface="Arial" pitchFamily="34" charset="0"/>
                <a:cs typeface="Arial" pitchFamily="34" charset="0"/>
              </a:rPr>
              <a:t>3</a:t>
            </a:r>
            <a:r>
              <a:rPr lang="ru-RU" sz="2800" b="1" dirty="0">
                <a:latin typeface="Arial" pitchFamily="34" charset="0"/>
                <a:cs typeface="Arial" pitchFamily="34" charset="0"/>
              </a:rPr>
              <a:t>Р</a:t>
            </a:r>
            <a:r>
              <a:rPr lang="en-US" sz="2800" b="1" dirty="0">
                <a:latin typeface="Arial" pitchFamily="34" charset="0"/>
                <a:cs typeface="Arial" pitchFamily="34" charset="0"/>
              </a:rPr>
              <a:t>O</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4) </a:t>
            </a:r>
            <a:r>
              <a:rPr lang="en-US" sz="2800" b="1" dirty="0">
                <a:latin typeface="Arial" pitchFamily="34" charset="0"/>
                <a:cs typeface="Arial" pitchFamily="34" charset="0"/>
              </a:rPr>
              <a:t>F</a:t>
            </a:r>
            <a:r>
              <a:rPr lang="ru-RU" sz="2800" b="1" dirty="0" err="1">
                <a:latin typeface="Arial" pitchFamily="34" charset="0"/>
                <a:cs typeface="Arial" pitchFamily="34" charset="0"/>
              </a:rPr>
              <a:t>еС</a:t>
            </a:r>
            <a:r>
              <a:rPr lang="en-US" sz="2800" b="1" dirty="0">
                <a:latin typeface="Arial" pitchFamily="34" charset="0"/>
                <a:cs typeface="Arial" pitchFamily="34" charset="0"/>
              </a:rPr>
              <a:t>l</a:t>
            </a:r>
            <a:r>
              <a:rPr lang="ru-RU" sz="2800" b="1" baseline="-25000" dirty="0" smtClean="0">
                <a:latin typeface="Arial" pitchFamily="34" charset="0"/>
                <a:cs typeface="Arial" pitchFamily="34" charset="0"/>
              </a:rPr>
              <a:t>3</a:t>
            </a:r>
          </a:p>
          <a:p>
            <a:pPr lvl="0" algn="just"/>
            <a:r>
              <a:rPr lang="ru-RU" sz="2800" b="1" dirty="0">
                <a:solidFill>
                  <a:srgbClr val="C00000"/>
                </a:solidFill>
                <a:latin typeface="Arial" pitchFamily="34" charset="0"/>
                <a:cs typeface="Arial" pitchFamily="34" charset="0"/>
              </a:rPr>
              <a:t>9.</a:t>
            </a:r>
            <a:r>
              <a:rPr lang="ru-RU" sz="2800" b="1" dirty="0">
                <a:latin typeface="Arial" pitchFamily="34" charset="0"/>
                <a:cs typeface="Arial" pitchFamily="34" charset="0"/>
              </a:rPr>
              <a:t> Меньше всего ионов образуется при диссоциации 1 моль</a:t>
            </a:r>
          </a:p>
          <a:p>
            <a:pPr marL="355600"/>
            <a:r>
              <a:rPr lang="en-US" sz="2800" b="1" dirty="0">
                <a:latin typeface="Arial" pitchFamily="34" charset="0"/>
                <a:cs typeface="Arial" pitchFamily="34" charset="0"/>
              </a:rPr>
              <a:t>l) Na</a:t>
            </a:r>
            <a:r>
              <a:rPr lang="en-US" sz="2800" b="1" baseline="-25000" dirty="0">
                <a:latin typeface="Arial" pitchFamily="34" charset="0"/>
                <a:cs typeface="Arial" pitchFamily="34" charset="0"/>
              </a:rPr>
              <a:t>2</a:t>
            </a:r>
            <a:r>
              <a:rPr lang="en-US" sz="2800" b="1" dirty="0">
                <a:latin typeface="Arial" pitchFamily="34" charset="0"/>
                <a:cs typeface="Arial" pitchFamily="34" charset="0"/>
              </a:rPr>
              <a:t>SO</a:t>
            </a:r>
            <a:r>
              <a:rPr lang="en-US" sz="2800" b="1" baseline="-25000" dirty="0">
                <a:latin typeface="Arial" pitchFamily="34" charset="0"/>
                <a:cs typeface="Arial" pitchFamily="34" charset="0"/>
              </a:rPr>
              <a:t>4</a:t>
            </a:r>
            <a:r>
              <a:rPr lang="en-US" sz="2800" b="1" dirty="0">
                <a:latin typeface="Arial" pitchFamily="34" charset="0"/>
                <a:cs typeface="Arial" pitchFamily="34" charset="0"/>
              </a:rPr>
              <a:t>	2) AlCl</a:t>
            </a:r>
            <a:r>
              <a:rPr lang="en-US" sz="2800" b="1" baseline="-25000" dirty="0">
                <a:latin typeface="Arial" pitchFamily="34" charset="0"/>
                <a:cs typeface="Arial" pitchFamily="34" charset="0"/>
              </a:rPr>
              <a:t>3</a:t>
            </a:r>
            <a:r>
              <a:rPr lang="en-US" sz="2800" b="1" dirty="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3</a:t>
            </a:r>
            <a:r>
              <a:rPr lang="en-US" sz="2800" b="1" dirty="0">
                <a:latin typeface="Arial" pitchFamily="34" charset="0"/>
                <a:cs typeface="Arial" pitchFamily="34" charset="0"/>
              </a:rPr>
              <a:t>) ZnCl</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4</a:t>
            </a:r>
            <a:r>
              <a:rPr lang="en-US" sz="2800" b="1" dirty="0">
                <a:latin typeface="Arial" pitchFamily="34" charset="0"/>
                <a:cs typeface="Arial" pitchFamily="34" charset="0"/>
              </a:rPr>
              <a:t>) KNO</a:t>
            </a:r>
            <a:r>
              <a:rPr lang="en-US" sz="2800" b="1" baseline="-25000" dirty="0">
                <a:latin typeface="Arial" pitchFamily="34" charset="0"/>
                <a:cs typeface="Arial" pitchFamily="34" charset="0"/>
              </a:rPr>
              <a:t>3</a:t>
            </a:r>
            <a:endParaRPr lang="ru-RU" sz="2800" b="1" baseline="-25000" dirty="0">
              <a:latin typeface="Arial" pitchFamily="34" charset="0"/>
              <a:cs typeface="Arial" pitchFamily="34" charset="0"/>
            </a:endParaRPr>
          </a:p>
          <a:p>
            <a:pPr algn="just">
              <a:lnSpc>
                <a:spcPct val="85000"/>
              </a:lnSpc>
            </a:pPr>
            <a:r>
              <a:rPr lang="ru-RU" sz="2800" b="1" dirty="0" smtClean="0">
                <a:solidFill>
                  <a:srgbClr val="C00000"/>
                </a:solidFill>
                <a:latin typeface="Arial" pitchFamily="34" charset="0"/>
                <a:cs typeface="Arial" pitchFamily="34" charset="0"/>
              </a:rPr>
              <a:t>10.</a:t>
            </a:r>
            <a:r>
              <a:rPr lang="ru-RU" sz="2800" b="1" dirty="0" smtClean="0">
                <a:latin typeface="Arial" pitchFamily="34" charset="0"/>
                <a:cs typeface="Arial" pitchFamily="34" charset="0"/>
              </a:rPr>
              <a:t> Является </a:t>
            </a:r>
            <a:r>
              <a:rPr lang="ru-RU" sz="2800" b="1" dirty="0">
                <a:latin typeface="Arial" pitchFamily="34" charset="0"/>
                <a:cs typeface="Arial" pitchFamily="34" charset="0"/>
              </a:rPr>
              <a:t>электролитом</a:t>
            </a:r>
          </a:p>
          <a:p>
            <a:pPr marL="273050" indent="14288">
              <a:lnSpc>
                <a:spcPct val="85000"/>
              </a:lnSpc>
            </a:pPr>
            <a:r>
              <a:rPr lang="ru-RU" sz="2800" b="1" dirty="0">
                <a:latin typeface="Arial" pitchFamily="34" charset="0"/>
                <a:cs typeface="Arial" pitchFamily="34" charset="0"/>
              </a:rPr>
              <a:t>1) сульфат натрия </a:t>
            </a:r>
            <a:r>
              <a:rPr lang="ru-RU" sz="2800" b="1" dirty="0" smtClean="0">
                <a:latin typeface="Arial" pitchFamily="34" charset="0"/>
                <a:cs typeface="Arial" pitchFamily="34" charset="0"/>
              </a:rPr>
              <a:t>(кристаллический)  2</a:t>
            </a:r>
            <a:r>
              <a:rPr lang="ru-RU" sz="2800" b="1" dirty="0">
                <a:latin typeface="Arial" pitchFamily="34" charset="0"/>
                <a:cs typeface="Arial" pitchFamily="34" charset="0"/>
              </a:rPr>
              <a:t>) вода</a:t>
            </a:r>
          </a:p>
          <a:p>
            <a:pPr marL="273050" indent="14288">
              <a:lnSpc>
                <a:spcPct val="85000"/>
              </a:lnSpc>
            </a:pPr>
            <a:r>
              <a:rPr lang="ru-RU" sz="2800" b="1" dirty="0" smtClean="0">
                <a:latin typeface="Arial" pitchFamily="34" charset="0"/>
                <a:cs typeface="Arial" pitchFamily="34" charset="0"/>
              </a:rPr>
              <a:t>3</a:t>
            </a:r>
            <a:r>
              <a:rPr lang="ru-RU" sz="2800" b="1" dirty="0">
                <a:latin typeface="Arial" pitchFamily="34" charset="0"/>
                <a:cs typeface="Arial" pitchFamily="34" charset="0"/>
              </a:rPr>
              <a:t>) сульфат натрия </a:t>
            </a:r>
            <a:r>
              <a:rPr lang="ru-RU" sz="2800" b="1" dirty="0" smtClean="0">
                <a:latin typeface="Arial" pitchFamily="34" charset="0"/>
                <a:cs typeface="Arial" pitchFamily="34" charset="0"/>
              </a:rPr>
              <a:t>(раствор)              </a:t>
            </a:r>
            <a:r>
              <a:rPr lang="ru-RU" sz="2800" b="1" dirty="0">
                <a:latin typeface="Arial" pitchFamily="34" charset="0"/>
                <a:cs typeface="Arial" pitchFamily="34" charset="0"/>
              </a:rPr>
              <a:t>4</a:t>
            </a:r>
            <a:r>
              <a:rPr lang="ru-RU" sz="2800" b="1" dirty="0" smtClean="0">
                <a:latin typeface="Arial" pitchFamily="34" charset="0"/>
                <a:cs typeface="Arial" pitchFamily="34" charset="0"/>
              </a:rPr>
              <a:t>) </a:t>
            </a:r>
            <a:r>
              <a:rPr lang="ru-RU" sz="2800" b="1" dirty="0">
                <a:latin typeface="Arial" pitchFamily="34" charset="0"/>
                <a:cs typeface="Arial" pitchFamily="34" charset="0"/>
              </a:rPr>
              <a:t>бензол</a:t>
            </a:r>
          </a:p>
          <a:p>
            <a:pPr lvl="0">
              <a:lnSpc>
                <a:spcPct val="85000"/>
              </a:lnSpc>
            </a:pPr>
            <a:r>
              <a:rPr lang="ru-RU" sz="2800" b="1" dirty="0" smtClean="0">
                <a:solidFill>
                  <a:srgbClr val="C00000"/>
                </a:solidFill>
                <a:latin typeface="Arial" pitchFamily="34" charset="0"/>
                <a:ea typeface="Times New Roman" pitchFamily="18" charset="0"/>
                <a:cs typeface="Arial" pitchFamily="34" charset="0"/>
              </a:rPr>
              <a:t>11.</a:t>
            </a:r>
            <a:r>
              <a:rPr lang="ru-RU" sz="2800" b="1" dirty="0" smtClean="0">
                <a:latin typeface="Arial" pitchFamily="34" charset="0"/>
                <a:ea typeface="Times New Roman" pitchFamily="18" charset="0"/>
                <a:cs typeface="Arial" pitchFamily="34" charset="0"/>
              </a:rPr>
              <a:t> Поваренную </a:t>
            </a:r>
            <a:r>
              <a:rPr lang="ru-RU" sz="2800" b="1" dirty="0">
                <a:latin typeface="Arial" pitchFamily="34" charset="0"/>
                <a:ea typeface="Times New Roman" pitchFamily="18" charset="0"/>
                <a:cs typeface="Arial" pitchFamily="34" charset="0"/>
              </a:rPr>
              <a:t>соль массой 5 г растворили в 45 г воды. Определите </a:t>
            </a:r>
            <a:r>
              <a:rPr lang="ru-RU" sz="2800" b="1" smtClean="0">
                <a:latin typeface="Arial" pitchFamily="34" charset="0"/>
                <a:ea typeface="Times New Roman" pitchFamily="18" charset="0"/>
                <a:cs typeface="Arial" pitchFamily="34" charset="0"/>
              </a:rPr>
              <a:t>массовую долю </a:t>
            </a:r>
            <a:r>
              <a:rPr lang="ru-RU" sz="2800" b="1" dirty="0">
                <a:latin typeface="Arial" pitchFamily="34" charset="0"/>
                <a:ea typeface="Times New Roman" pitchFamily="18" charset="0"/>
                <a:cs typeface="Arial" pitchFamily="34" charset="0"/>
              </a:rPr>
              <a:t>(%) соли в </a:t>
            </a:r>
            <a:r>
              <a:rPr lang="ru-RU" sz="2800" b="1" dirty="0" smtClean="0">
                <a:latin typeface="Arial" pitchFamily="34" charset="0"/>
                <a:ea typeface="Times New Roman" pitchFamily="18" charset="0"/>
                <a:cs typeface="Arial" pitchFamily="34" charset="0"/>
              </a:rPr>
              <a:t>растворе…</a:t>
            </a:r>
          </a:p>
          <a:p>
            <a:pPr marL="355600">
              <a:lnSpc>
                <a:spcPct val="85000"/>
              </a:lnSpc>
            </a:pPr>
            <a:r>
              <a:rPr lang="ru-RU" sz="2800" b="1" dirty="0" smtClean="0">
                <a:latin typeface="Arial" pitchFamily="34" charset="0"/>
                <a:cs typeface="Arial" pitchFamily="34" charset="0"/>
              </a:rPr>
              <a:t>1) </a:t>
            </a:r>
            <a:r>
              <a:rPr lang="ru-RU" sz="2800" b="1" dirty="0">
                <a:latin typeface="Arial" pitchFamily="34" charset="0"/>
                <a:ea typeface="Times New Roman" pitchFamily="18" charset="0"/>
                <a:cs typeface="Arial" pitchFamily="34" charset="0"/>
                <a:sym typeface="Symbol" pitchFamily="18" charset="2"/>
              </a:rPr>
              <a:t>10 </a:t>
            </a:r>
            <a:r>
              <a:rPr lang="ru-RU" sz="2800" b="1" dirty="0" smtClean="0">
                <a:latin typeface="Arial" pitchFamily="34" charset="0"/>
                <a:ea typeface="Times New Roman" pitchFamily="18" charset="0"/>
                <a:cs typeface="Arial" pitchFamily="34" charset="0"/>
                <a:sym typeface="Symbol" pitchFamily="18" charset="2"/>
              </a:rPr>
              <a:t>%    2)   5 %     3)   0,5 %     4) 0,1 %   </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710258556"/>
      </p:ext>
    </p:extLst>
  </p:cSld>
  <p:clrMapOvr>
    <a:masterClrMapping/>
  </p:clrMapOvr>
  <p:transition>
    <p:wheel spokes="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169830647"/>
              </p:ext>
            </p:extLst>
          </p:nvPr>
        </p:nvGraphicFramePr>
        <p:xfrm>
          <a:off x="107504" y="3561471"/>
          <a:ext cx="8928992" cy="2194560"/>
        </p:xfrm>
        <a:graphic>
          <a:graphicData uri="http://schemas.openxmlformats.org/drawingml/2006/table">
            <a:tbl>
              <a:tblPr>
                <a:tableStyleId>{5C22544A-7EE6-4342-B048-85BDC9FD1C3A}</a:tableStyleId>
              </a:tblPr>
              <a:tblGrid>
                <a:gridCol w="2475870"/>
                <a:gridCol w="2137885"/>
                <a:gridCol w="2189583"/>
                <a:gridCol w="2125654"/>
              </a:tblGrid>
              <a:tr h="0">
                <a:tc rowSpan="2">
                  <a:txBody>
                    <a:bodyPr/>
                    <a:lstStyle/>
                    <a:p>
                      <a:pPr algn="ctr">
                        <a:spcAft>
                          <a:spcPts val="0"/>
                        </a:spcAft>
                      </a:pPr>
                      <a:r>
                        <a:rPr lang="ru-RU" sz="2400" b="1" dirty="0">
                          <a:effectLst/>
                        </a:rPr>
                        <a:t>Индикатор</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3">
                  <a:txBody>
                    <a:bodyPr/>
                    <a:lstStyle/>
                    <a:p>
                      <a:pPr algn="ctr">
                        <a:spcAft>
                          <a:spcPts val="0"/>
                        </a:spcAft>
                      </a:pPr>
                      <a:r>
                        <a:rPr lang="ru-RU" sz="2400" b="1" dirty="0">
                          <a:effectLst/>
                        </a:rPr>
                        <a:t>Цвет индикатора в среде</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spcAft>
                          <a:spcPts val="0"/>
                        </a:spcAft>
                      </a:pPr>
                      <a:r>
                        <a:rPr lang="ru-RU" sz="2400" b="1" dirty="0">
                          <a:effectLst/>
                        </a:rPr>
                        <a:t>кислой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щелочной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нейтральной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pPr algn="ctr">
                        <a:spcAft>
                          <a:spcPts val="0"/>
                        </a:spcAft>
                      </a:pPr>
                      <a:r>
                        <a:rPr lang="ru-RU" sz="2400" b="1">
                          <a:effectLst/>
                        </a:rPr>
                        <a:t>Лакмус</a:t>
                      </a:r>
                      <a:endParaRPr lang="ru-RU" sz="2400" b="1">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Красный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Синий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Фиолетовый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pPr algn="ctr">
                        <a:spcAft>
                          <a:spcPts val="0"/>
                        </a:spcAft>
                      </a:pPr>
                      <a:r>
                        <a:rPr lang="ru-RU" sz="2400" b="1">
                          <a:effectLst/>
                        </a:rPr>
                        <a:t>Фенолфталеин</a:t>
                      </a:r>
                      <a:endParaRPr lang="ru-RU" sz="2400" b="1">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solidFill>
                            <a:srgbClr val="C00000"/>
                          </a:solidFill>
                          <a:effectLst>
                            <a:outerShdw blurRad="38100" dist="38100" dir="2700000" algn="tl">
                              <a:srgbClr val="000000">
                                <a:alpha val="43137"/>
                              </a:srgbClr>
                            </a:outerShdw>
                          </a:effectLst>
                        </a:rPr>
                        <a:t>Бесцветный</a:t>
                      </a:r>
                      <a:endParaRPr lang="ru-RU" sz="2400" b="1" dirty="0">
                        <a:solidFill>
                          <a:srgbClr val="C00000"/>
                        </a:solidFill>
                        <a:effectLst>
                          <a:outerShdw blurRad="38100" dist="38100" dir="2700000" algn="tl">
                            <a:srgbClr val="000000">
                              <a:alpha val="43137"/>
                            </a:srgbClr>
                          </a:outerShdw>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Малиновый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Бесцветный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pPr algn="ctr">
                        <a:spcAft>
                          <a:spcPts val="0"/>
                        </a:spcAft>
                      </a:pPr>
                      <a:r>
                        <a:rPr lang="ru-RU" sz="2400" b="1">
                          <a:effectLst/>
                        </a:rPr>
                        <a:t>Метиловый оранжевый</a:t>
                      </a:r>
                      <a:endParaRPr lang="ru-RU" sz="2400" b="1">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Розовый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Желтый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Оранжевый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11" name="Прямоугольник 10"/>
          <p:cNvSpPr/>
          <p:nvPr/>
        </p:nvSpPr>
        <p:spPr>
          <a:xfrm>
            <a:off x="142844" y="980728"/>
            <a:ext cx="8858312" cy="1815882"/>
          </a:xfrm>
          <a:prstGeom prst="rect">
            <a:avLst/>
          </a:prstGeom>
          <a:ln w="12700">
            <a:solidFill>
              <a:srgbClr val="C00000"/>
            </a:solidFill>
          </a:ln>
        </p:spPr>
        <p:txBody>
          <a:bodyPr wrap="square">
            <a:spAutoFit/>
          </a:bodyPr>
          <a:lstStyle/>
          <a:p>
            <a:pPr lvl="0" algn="just" fontAlgn="base">
              <a:spcBef>
                <a:spcPct val="0"/>
              </a:spcBef>
              <a:spcAft>
                <a:spcPct val="0"/>
              </a:spcAft>
            </a:pPr>
            <a:r>
              <a:rPr lang="ru-RU" sz="2700" b="1" dirty="0" smtClean="0">
                <a:latin typeface="Arial" pitchFamily="34" charset="0"/>
                <a:ea typeface="Times New Roman" pitchFamily="18" charset="0"/>
                <a:cs typeface="Arial" pitchFamily="34" charset="0"/>
              </a:rPr>
              <a:t>1. </a:t>
            </a:r>
            <a:r>
              <a:rPr lang="ru-RU" sz="2800" b="1" dirty="0">
                <a:latin typeface="Arial" pitchFamily="34" charset="0"/>
                <a:ea typeface="Times New Roman" pitchFamily="18" charset="0"/>
                <a:cs typeface="Arial" pitchFamily="34" charset="0"/>
              </a:rPr>
              <a:t>Как окрашен фенолфталеин в растворе уксусной кислоты?</a:t>
            </a:r>
            <a:endParaRPr lang="ru-RU" sz="1200" b="1" dirty="0">
              <a:latin typeface="Arial" pitchFamily="34" charset="0"/>
              <a:cs typeface="Arial" pitchFamily="34" charset="0"/>
            </a:endParaRPr>
          </a:p>
          <a:p>
            <a:pPr lvl="0" eaLnBrk="0" fontAlgn="base" hangingPunct="0">
              <a:spcBef>
                <a:spcPct val="0"/>
              </a:spcBef>
              <a:spcAft>
                <a:spcPct val="0"/>
              </a:spcAft>
            </a:pPr>
            <a:r>
              <a:rPr lang="ru-RU" sz="2800" b="1" dirty="0">
                <a:latin typeface="Arial" pitchFamily="34" charset="0"/>
                <a:ea typeface="Calibri" pitchFamily="34" charset="0"/>
                <a:cs typeface="Arial" pitchFamily="34" charset="0"/>
              </a:rPr>
              <a:t>1) </a:t>
            </a:r>
            <a:r>
              <a:rPr lang="ru-RU" sz="2800" b="1" dirty="0">
                <a:latin typeface="Arial" pitchFamily="34" charset="0"/>
                <a:ea typeface="Times New Roman" pitchFamily="18" charset="0"/>
                <a:cs typeface="Arial" pitchFamily="34" charset="0"/>
              </a:rPr>
              <a:t>фиолетовый   </a:t>
            </a:r>
            <a:r>
              <a:rPr lang="ru-RU" sz="2800" b="1" dirty="0" smtClean="0">
                <a:latin typeface="Arial" pitchFamily="34" charset="0"/>
                <a:ea typeface="Times New Roman" pitchFamily="18" charset="0"/>
                <a:cs typeface="Arial" pitchFamily="34" charset="0"/>
              </a:rPr>
              <a:t>   2</a:t>
            </a:r>
            <a:r>
              <a:rPr lang="ru-RU" sz="2800" b="1" dirty="0">
                <a:latin typeface="Arial" pitchFamily="34" charset="0"/>
                <a:ea typeface="Times New Roman" pitchFamily="18" charset="0"/>
                <a:cs typeface="Arial" pitchFamily="34" charset="0"/>
              </a:rPr>
              <a:t>) желтый   </a:t>
            </a:r>
            <a:r>
              <a:rPr lang="ru-RU" sz="2800" b="1" dirty="0" smtClean="0">
                <a:latin typeface="Arial" pitchFamily="34" charset="0"/>
                <a:ea typeface="Times New Roman" pitchFamily="18" charset="0"/>
                <a:cs typeface="Arial" pitchFamily="34" charset="0"/>
              </a:rPr>
              <a:t>     3</a:t>
            </a:r>
            <a:r>
              <a:rPr lang="ru-RU" sz="2800" b="1" dirty="0">
                <a:latin typeface="Arial" pitchFamily="34" charset="0"/>
                <a:ea typeface="Times New Roman" pitchFamily="18" charset="0"/>
                <a:cs typeface="Arial" pitchFamily="34" charset="0"/>
              </a:rPr>
              <a:t>) оранжевый</a:t>
            </a:r>
            <a:endParaRPr lang="ru-RU" sz="1200" b="1" dirty="0">
              <a:latin typeface="Arial" pitchFamily="34" charset="0"/>
              <a:cs typeface="Arial" pitchFamily="34" charset="0"/>
            </a:endParaRPr>
          </a:p>
          <a:p>
            <a:pPr lvl="0" eaLnBrk="0" fontAlgn="base" hangingPunct="0">
              <a:spcBef>
                <a:spcPct val="0"/>
              </a:spcBef>
              <a:spcAft>
                <a:spcPct val="0"/>
              </a:spcAft>
            </a:pPr>
            <a:r>
              <a:rPr lang="ru-RU" sz="2800" b="1" dirty="0">
                <a:latin typeface="Arial" pitchFamily="34" charset="0"/>
                <a:ea typeface="Calibri" pitchFamily="34" charset="0"/>
                <a:cs typeface="Arial" pitchFamily="34" charset="0"/>
              </a:rPr>
              <a:t>4) </a:t>
            </a:r>
            <a:r>
              <a:rPr lang="ru-RU" sz="2800" b="1" dirty="0">
                <a:latin typeface="Arial" pitchFamily="34" charset="0"/>
                <a:ea typeface="Times New Roman" pitchFamily="18" charset="0"/>
                <a:cs typeface="Arial" pitchFamily="34" charset="0"/>
              </a:rPr>
              <a:t>синий       </a:t>
            </a:r>
            <a:r>
              <a:rPr lang="ru-RU" sz="2800" b="1" dirty="0" smtClean="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5) красный   </a:t>
            </a:r>
            <a:r>
              <a:rPr lang="ru-RU" sz="2800" b="1" dirty="0" smtClean="0">
                <a:latin typeface="Arial" pitchFamily="34" charset="0"/>
                <a:ea typeface="Times New Roman" pitchFamily="18" charset="0"/>
                <a:cs typeface="Arial" pitchFamily="34" charset="0"/>
              </a:rPr>
              <a:t>   </a:t>
            </a:r>
            <a:r>
              <a:rPr lang="ru-RU" sz="2800" b="1" u="sng" dirty="0">
                <a:solidFill>
                  <a:srgbClr val="FF0000"/>
                </a:solidFill>
                <a:latin typeface="Arial" pitchFamily="34" charset="0"/>
                <a:ea typeface="Times New Roman" pitchFamily="18" charset="0"/>
                <a:cs typeface="Arial" pitchFamily="34" charset="0"/>
              </a:rPr>
              <a:t>6) </a:t>
            </a:r>
            <a:r>
              <a:rPr lang="ru-RU" sz="2800" b="1" u="sng" dirty="0" smtClean="0">
                <a:solidFill>
                  <a:srgbClr val="FF0000"/>
                </a:solidFill>
                <a:latin typeface="Arial" pitchFamily="34" charset="0"/>
                <a:ea typeface="Times New Roman" pitchFamily="18" charset="0"/>
                <a:cs typeface="Arial" pitchFamily="34" charset="0"/>
              </a:rPr>
              <a:t>бесцветный</a:t>
            </a:r>
            <a:endParaRPr lang="ru-RU" sz="2700" b="1" dirty="0">
              <a:latin typeface="Arial" pitchFamily="34" charset="0"/>
              <a:cs typeface="Arial" pitchFamily="34" charset="0"/>
            </a:endParaRPr>
          </a:p>
        </p:txBody>
      </p:sp>
      <p:sp>
        <p:nvSpPr>
          <p:cNvPr id="14" name="WordArt 4"/>
          <p:cNvSpPr>
            <a:spLocks noChangeArrowheads="1" noChangeShapeType="1" noTextEdit="1"/>
          </p:cNvSpPr>
          <p:nvPr/>
        </p:nvSpPr>
        <p:spPr bwMode="auto">
          <a:xfrm>
            <a:off x="395536" y="71414"/>
            <a:ext cx="8286808" cy="571504"/>
          </a:xfrm>
          <a:prstGeom prst="rect">
            <a:avLst/>
          </a:prstGeom>
        </p:spPr>
        <p:txBody>
          <a:bodyPr wrap="none" fromWordArt="1">
            <a:prstTxWarp prst="textPlain">
              <a:avLst>
                <a:gd name="adj" fmla="val 50000"/>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kern="10"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a:cs typeface="Arial"/>
              </a:rPr>
              <a:t>Проверьте свои ответы</a:t>
            </a:r>
            <a:endParaRPr lang="ru-RU" sz="3600" b="1" kern="10" dirty="0">
              <a:ln w="11430">
                <a:solidFill>
                  <a:sysClr val="windowText" lastClr="000000"/>
                </a:solidFill>
              </a:ln>
              <a:solidFill>
                <a:srgbClr val="C00000"/>
              </a:solidFill>
              <a:effectLst>
                <a:outerShdw blurRad="50800" dist="39000" dir="5460000" algn="tl">
                  <a:srgbClr val="000000">
                    <a:alpha val="38000"/>
                  </a:srgbClr>
                </a:outerShdw>
              </a:effectLst>
              <a:latin typeface="Arial"/>
              <a:cs typeface="Arial"/>
            </a:endParaRPr>
          </a:p>
        </p:txBody>
      </p:sp>
    </p:spTree>
    <p:extLst>
      <p:ext uri="{BB962C8B-B14F-4D97-AF65-F5344CB8AC3E}">
        <p14:creationId xmlns:p14="http://schemas.microsoft.com/office/powerpoint/2010/main" val="2124195670"/>
      </p:ext>
    </p:extLst>
  </p:cSld>
  <p:clrMapOvr>
    <a:masterClrMapping/>
  </p:clrMapOvr>
  <p:transition>
    <p:wheel spokes="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60648"/>
            <a:ext cx="8784976" cy="4031873"/>
          </a:xfrm>
          <a:prstGeom prst="rect">
            <a:avLst/>
          </a:prstGeom>
        </p:spPr>
        <p:txBody>
          <a:bodyPr wrap="square">
            <a:spAutoFit/>
          </a:bodyPr>
          <a:lstStyle/>
          <a:p>
            <a:pPr>
              <a:lnSpc>
                <a:spcPct val="85000"/>
              </a:lnSpc>
            </a:pPr>
            <a:r>
              <a:rPr lang="ru-RU" sz="2800" b="1" dirty="0" smtClean="0">
                <a:latin typeface="Arial" pitchFamily="34" charset="0"/>
                <a:cs typeface="Arial" pitchFamily="34" charset="0"/>
              </a:rPr>
              <a:t>2. Не </a:t>
            </a:r>
            <a:r>
              <a:rPr lang="ru-RU" sz="2800" b="1" dirty="0">
                <a:latin typeface="Arial" pitchFamily="34" charset="0"/>
                <a:cs typeface="Arial" pitchFamily="34" charset="0"/>
              </a:rPr>
              <a:t>является </a:t>
            </a:r>
            <a:r>
              <a:rPr lang="ru-RU" sz="2800" b="1" dirty="0" smtClean="0">
                <a:latin typeface="Arial" pitchFamily="34" charset="0"/>
                <a:cs typeface="Arial" pitchFamily="34" charset="0"/>
              </a:rPr>
              <a:t>электролитом</a:t>
            </a:r>
            <a:endParaRPr lang="ru-RU" sz="2800" b="1" dirty="0">
              <a:latin typeface="Arial" pitchFamily="34" charset="0"/>
              <a:cs typeface="Arial" pitchFamily="34" charset="0"/>
            </a:endParaRPr>
          </a:p>
          <a:p>
            <a:pPr>
              <a:lnSpc>
                <a:spcPct val="85000"/>
              </a:lnSpc>
            </a:pPr>
            <a:r>
              <a:rPr lang="ru-RU" sz="2800" b="1" dirty="0">
                <a:latin typeface="Arial" pitchFamily="34" charset="0"/>
                <a:cs typeface="Arial" pitchFamily="34" charset="0"/>
              </a:rPr>
              <a:t>1) </a:t>
            </a:r>
            <a:r>
              <a:rPr lang="ru-RU" sz="2800" b="1" dirty="0" err="1">
                <a:latin typeface="Arial" pitchFamily="34" charset="0"/>
                <a:cs typeface="Arial" pitchFamily="34" charset="0"/>
              </a:rPr>
              <a:t>хлороводород</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u="sng" dirty="0">
                <a:solidFill>
                  <a:srgbClr val="FF0000"/>
                </a:solidFill>
                <a:latin typeface="Arial" pitchFamily="34" charset="0"/>
                <a:cs typeface="Arial" pitchFamily="34" charset="0"/>
              </a:rPr>
              <a:t>2) бензол </a:t>
            </a:r>
            <a:r>
              <a:rPr lang="ru-RU" sz="2800" b="1" dirty="0">
                <a:solidFill>
                  <a:srgbClr val="FF0000"/>
                </a:solidFill>
                <a:latin typeface="Arial" pitchFamily="34" charset="0"/>
                <a:cs typeface="Arial" pitchFamily="34" charset="0"/>
              </a:rPr>
              <a:t>    </a:t>
            </a:r>
            <a:r>
              <a:rPr lang="ru-RU" sz="2800" b="1" dirty="0" smtClean="0">
                <a:solidFill>
                  <a:srgbClr val="FF0000"/>
                </a:solidFill>
                <a:latin typeface="Arial" pitchFamily="34" charset="0"/>
                <a:cs typeface="Arial" pitchFamily="34" charset="0"/>
              </a:rPr>
              <a:t>                  </a:t>
            </a:r>
            <a:r>
              <a:rPr lang="ru-RU" sz="2800" b="1" dirty="0" smtClean="0">
                <a:latin typeface="Arial" pitchFamily="34" charset="0"/>
                <a:cs typeface="Arial" pitchFamily="34" charset="0"/>
              </a:rPr>
              <a:t>3</a:t>
            </a:r>
            <a:r>
              <a:rPr lang="ru-RU" sz="2800" b="1" dirty="0">
                <a:latin typeface="Arial" pitchFamily="34" charset="0"/>
                <a:cs typeface="Arial" pitchFamily="34" charset="0"/>
              </a:rPr>
              <a:t>) сульфат натрия       </a:t>
            </a:r>
            <a:r>
              <a:rPr lang="ru-RU" sz="2800" b="1" dirty="0" smtClean="0">
                <a:latin typeface="Arial" pitchFamily="34" charset="0"/>
                <a:cs typeface="Arial" pitchFamily="34" charset="0"/>
              </a:rPr>
              <a:t>     4</a:t>
            </a:r>
            <a:r>
              <a:rPr lang="ru-RU" sz="2800" b="1" dirty="0">
                <a:latin typeface="Arial" pitchFamily="34" charset="0"/>
                <a:cs typeface="Arial" pitchFamily="34" charset="0"/>
              </a:rPr>
              <a:t>) гидроксид калия</a:t>
            </a:r>
          </a:p>
          <a:p>
            <a:pPr>
              <a:lnSpc>
                <a:spcPct val="85000"/>
              </a:lnSpc>
            </a:pPr>
            <a:r>
              <a:rPr lang="ru-RU" sz="2800" b="1" dirty="0">
                <a:latin typeface="Arial" pitchFamily="34" charset="0"/>
                <a:cs typeface="Arial" pitchFamily="34" charset="0"/>
              </a:rPr>
              <a:t> </a:t>
            </a:r>
          </a:p>
          <a:p>
            <a:pPr marL="449263" indent="-449263" algn="just">
              <a:lnSpc>
                <a:spcPct val="85000"/>
              </a:lnSpc>
            </a:pPr>
            <a:r>
              <a:rPr lang="ru-RU" sz="2800" b="1" dirty="0">
                <a:latin typeface="Arial" pitchFamily="34" charset="0"/>
                <a:cs typeface="Arial" pitchFamily="34" charset="0"/>
              </a:rPr>
              <a:t>1) </a:t>
            </a:r>
            <a:r>
              <a:rPr lang="ru-RU" sz="2800" b="1" dirty="0" err="1">
                <a:latin typeface="Arial" pitchFamily="34" charset="0"/>
                <a:cs typeface="Arial" pitchFamily="34" charset="0"/>
              </a:rPr>
              <a:t>хлороводород</a:t>
            </a:r>
            <a:r>
              <a:rPr lang="ru-RU" sz="2800" b="1" dirty="0">
                <a:latin typeface="Arial" pitchFamily="34" charset="0"/>
                <a:cs typeface="Arial" pitchFamily="34" charset="0"/>
              </a:rPr>
              <a:t> – при растворении в воде образует сильную (соляную) кислоту       </a:t>
            </a:r>
          </a:p>
          <a:p>
            <a:pPr marL="449263" indent="-449263" algn="just">
              <a:lnSpc>
                <a:spcPct val="85000"/>
              </a:lnSpc>
            </a:pPr>
            <a:r>
              <a:rPr lang="ru-RU" sz="2800" b="1" u="sng" dirty="0">
                <a:solidFill>
                  <a:srgbClr val="FF0000"/>
                </a:solidFill>
                <a:latin typeface="Arial" pitchFamily="34" charset="0"/>
                <a:cs typeface="Arial" pitchFamily="34" charset="0"/>
              </a:rPr>
              <a:t>2) бензол </a:t>
            </a:r>
            <a:r>
              <a:rPr lang="ru-RU" sz="2800" b="1" dirty="0">
                <a:latin typeface="Arial" pitchFamily="34" charset="0"/>
                <a:cs typeface="Arial" pitchFamily="34" charset="0"/>
              </a:rPr>
              <a:t>– органическое симметричное соединение    </a:t>
            </a:r>
          </a:p>
          <a:p>
            <a:pPr marL="449263" indent="-449263" algn="just">
              <a:lnSpc>
                <a:spcPct val="85000"/>
              </a:lnSpc>
            </a:pPr>
            <a:r>
              <a:rPr lang="ru-RU" sz="2800" b="1" dirty="0">
                <a:latin typeface="Arial" pitchFamily="34" charset="0"/>
                <a:cs typeface="Arial" pitchFamily="34" charset="0"/>
              </a:rPr>
              <a:t>3) сульфат натрия – растворимая в воде соль      </a:t>
            </a:r>
          </a:p>
          <a:p>
            <a:pPr marL="449263" indent="-449263" algn="just">
              <a:lnSpc>
                <a:spcPct val="85000"/>
              </a:lnSpc>
            </a:pPr>
            <a:r>
              <a:rPr lang="ru-RU" sz="2800" b="1" dirty="0">
                <a:latin typeface="Arial" pitchFamily="34" charset="0"/>
                <a:cs typeface="Arial" pitchFamily="34" charset="0"/>
              </a:rPr>
              <a:t>4) гидроксид калия – сильное основание</a:t>
            </a:r>
          </a:p>
          <a:p>
            <a:pPr algn="just"/>
            <a:r>
              <a:rPr lang="ru-RU" dirty="0"/>
              <a:t> </a:t>
            </a:r>
          </a:p>
        </p:txBody>
      </p:sp>
      <p:sp>
        <p:nvSpPr>
          <p:cNvPr id="3" name="Прямоугольник 2"/>
          <p:cNvSpPr/>
          <p:nvPr/>
        </p:nvSpPr>
        <p:spPr>
          <a:xfrm>
            <a:off x="179512" y="260648"/>
            <a:ext cx="8315201" cy="13681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5692797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11122" y="33957"/>
            <a:ext cx="9001156" cy="2751522"/>
          </a:xfrm>
          <a:prstGeom prst="rect">
            <a:avLst/>
          </a:prstGeom>
          <a:ln w="28575">
            <a:solidFill>
              <a:srgbClr val="C00000"/>
            </a:solidFill>
          </a:ln>
        </p:spPr>
        <p:txBody>
          <a:bodyPr wrap="square">
            <a:spAutoFit/>
          </a:bodyPr>
          <a:lstStyle/>
          <a:p>
            <a:pPr lvl="0" algn="just" fontAlgn="base">
              <a:lnSpc>
                <a:spcPct val="80000"/>
              </a:lnSpc>
              <a:spcBef>
                <a:spcPct val="0"/>
              </a:spcBef>
              <a:spcAft>
                <a:spcPct val="0"/>
              </a:spcAft>
            </a:pPr>
            <a:r>
              <a:rPr lang="ru-RU" sz="2700" b="1" dirty="0" smtClean="0">
                <a:solidFill>
                  <a:srgbClr val="FF0000"/>
                </a:solidFill>
                <a:latin typeface="Arial" pitchFamily="34" charset="0"/>
                <a:ea typeface="Calibri" pitchFamily="34" charset="0"/>
                <a:cs typeface="Arial" pitchFamily="34" charset="0"/>
              </a:rPr>
              <a:t>3.</a:t>
            </a:r>
            <a:r>
              <a:rPr lang="ru-RU" sz="2700" b="1" dirty="0" smtClean="0">
                <a:latin typeface="Arial" pitchFamily="34" charset="0"/>
                <a:ea typeface="Calibri" pitchFamily="34" charset="0"/>
                <a:cs typeface="Arial" pitchFamily="34" charset="0"/>
              </a:rPr>
              <a:t>  </a:t>
            </a:r>
            <a:r>
              <a:rPr lang="ru-RU" sz="2700" b="1" dirty="0">
                <a:latin typeface="Arial" pitchFamily="34" charset="0"/>
                <a:ea typeface="Times New Roman" pitchFamily="18" charset="0"/>
                <a:cs typeface="Arial" pitchFamily="34" charset="0"/>
              </a:rPr>
              <a:t>Оцените справедливость суждений:</a:t>
            </a:r>
            <a:endParaRPr lang="ru-RU" sz="2700" b="1" dirty="0">
              <a:latin typeface="Arial" pitchFamily="34" charset="0"/>
              <a:cs typeface="Arial" pitchFamily="34" charset="0"/>
            </a:endParaRPr>
          </a:p>
          <a:p>
            <a:pPr lvl="0" indent="288000" algn="just" eaLnBrk="0" fontAlgn="base" hangingPunct="0">
              <a:lnSpc>
                <a:spcPct val="80000"/>
              </a:lnSpc>
              <a:spcBef>
                <a:spcPct val="0"/>
              </a:spcBef>
              <a:spcAft>
                <a:spcPct val="0"/>
              </a:spcAft>
            </a:pPr>
            <a:r>
              <a:rPr lang="ru-RU" sz="2700" b="1" dirty="0">
                <a:latin typeface="Arial" pitchFamily="34" charset="0"/>
                <a:ea typeface="Times New Roman" pitchFamily="18" charset="0"/>
                <a:cs typeface="Arial" pitchFamily="34" charset="0"/>
              </a:rPr>
              <a:t>А. При увеличении концентрации раствора степень электролитической диссоциации </a:t>
            </a:r>
            <a:r>
              <a:rPr lang="ru-RU" sz="2700" b="1" dirty="0" err="1" smtClean="0">
                <a:latin typeface="Arial" pitchFamily="34" charset="0"/>
                <a:ea typeface="Times New Roman" pitchFamily="18" charset="0"/>
                <a:cs typeface="Arial" pitchFamily="34" charset="0"/>
              </a:rPr>
              <a:t>умень-шается</a:t>
            </a:r>
            <a:r>
              <a:rPr lang="ru-RU" sz="2700" b="1" dirty="0" smtClean="0">
                <a:latin typeface="Arial" pitchFamily="34" charset="0"/>
                <a:ea typeface="Times New Roman" pitchFamily="18" charset="0"/>
                <a:cs typeface="Arial" pitchFamily="34" charset="0"/>
              </a:rPr>
              <a:t>. </a:t>
            </a:r>
            <a:endParaRPr lang="ru-RU" sz="2700" b="1" dirty="0">
              <a:latin typeface="Arial" pitchFamily="34" charset="0"/>
              <a:cs typeface="Arial" pitchFamily="34" charset="0"/>
            </a:endParaRPr>
          </a:p>
          <a:p>
            <a:pPr lvl="0" indent="288000" algn="just" eaLnBrk="0" fontAlgn="base" hangingPunct="0">
              <a:lnSpc>
                <a:spcPct val="80000"/>
              </a:lnSpc>
              <a:spcBef>
                <a:spcPct val="0"/>
              </a:spcBef>
              <a:spcAft>
                <a:spcPct val="0"/>
              </a:spcAft>
            </a:pPr>
            <a:r>
              <a:rPr lang="ru-RU" sz="2700" b="1" dirty="0">
                <a:latin typeface="Arial" pitchFamily="34" charset="0"/>
                <a:ea typeface="Times New Roman" pitchFamily="18" charset="0"/>
                <a:cs typeface="Arial" pitchFamily="34" charset="0"/>
              </a:rPr>
              <a:t>Б. При растворении в воде кислоты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с образованием катионов водорода.</a:t>
            </a:r>
            <a:endParaRPr lang="ru-RU" sz="2700" b="1" dirty="0">
              <a:latin typeface="Arial" pitchFamily="34" charset="0"/>
              <a:cs typeface="Arial" pitchFamily="34" charset="0"/>
            </a:endParaRPr>
          </a:p>
          <a:p>
            <a:pPr lvl="0" indent="288000" algn="just" eaLnBrk="0" fontAlgn="base" hangingPunct="0">
              <a:lnSpc>
                <a:spcPct val="80000"/>
              </a:lnSpc>
              <a:spcBef>
                <a:spcPct val="0"/>
              </a:spcBef>
              <a:spcAft>
                <a:spcPct val="0"/>
              </a:spcAft>
            </a:pPr>
            <a:r>
              <a:rPr lang="ru-RU" sz="2700" b="1" dirty="0">
                <a:latin typeface="Arial" pitchFamily="34" charset="0"/>
                <a:ea typeface="Calibri" pitchFamily="34" charset="0"/>
                <a:cs typeface="Arial" pitchFamily="34" charset="0"/>
              </a:rPr>
              <a:t>1) </a:t>
            </a:r>
            <a:r>
              <a:rPr lang="ru-RU" sz="2700" b="1" dirty="0">
                <a:latin typeface="Arial" pitchFamily="34" charset="0"/>
                <a:ea typeface="Times New Roman" pitchFamily="18" charset="0"/>
                <a:cs typeface="Arial" pitchFamily="34" charset="0"/>
              </a:rPr>
              <a:t>верно только А        </a:t>
            </a:r>
            <a:r>
              <a:rPr lang="ru-RU" sz="2700" b="1" dirty="0" smtClean="0">
                <a:latin typeface="Arial" pitchFamily="34" charset="0"/>
                <a:ea typeface="Times New Roman" pitchFamily="18" charset="0"/>
                <a:cs typeface="Arial" pitchFamily="34" charset="0"/>
              </a:rPr>
              <a:t>    2</a:t>
            </a:r>
            <a:r>
              <a:rPr lang="ru-RU" sz="2700" b="1" dirty="0">
                <a:latin typeface="Arial" pitchFamily="34" charset="0"/>
                <a:ea typeface="Times New Roman" pitchFamily="18" charset="0"/>
                <a:cs typeface="Arial" pitchFamily="34" charset="0"/>
              </a:rPr>
              <a:t>) верно только Б</a:t>
            </a:r>
            <a:endParaRPr lang="ru-RU" sz="2700" b="1" dirty="0">
              <a:latin typeface="Arial" pitchFamily="34" charset="0"/>
              <a:cs typeface="Arial" pitchFamily="34" charset="0"/>
            </a:endParaRPr>
          </a:p>
          <a:p>
            <a:pPr lvl="0" indent="288000" eaLnBrk="0" fontAlgn="base" hangingPunct="0">
              <a:lnSpc>
                <a:spcPct val="80000"/>
              </a:lnSpc>
              <a:spcBef>
                <a:spcPct val="0"/>
              </a:spcBef>
              <a:spcAft>
                <a:spcPct val="0"/>
              </a:spcAft>
            </a:pPr>
            <a:r>
              <a:rPr lang="ru-RU" sz="2700" b="1" u="sng" dirty="0">
                <a:solidFill>
                  <a:srgbClr val="FF0000"/>
                </a:solidFill>
                <a:latin typeface="Arial" pitchFamily="34" charset="0"/>
                <a:ea typeface="Calibri" pitchFamily="34" charset="0"/>
                <a:cs typeface="Arial" pitchFamily="34" charset="0"/>
              </a:rPr>
              <a:t>3) </a:t>
            </a:r>
            <a:r>
              <a:rPr lang="ru-RU" sz="2700" b="1" u="sng" dirty="0">
                <a:solidFill>
                  <a:srgbClr val="FF0000"/>
                </a:solidFill>
                <a:latin typeface="Arial" pitchFamily="34" charset="0"/>
                <a:ea typeface="Times New Roman" pitchFamily="18" charset="0"/>
                <a:cs typeface="Arial" pitchFamily="34" charset="0"/>
              </a:rPr>
              <a:t>верны оба суждения</a:t>
            </a:r>
            <a:r>
              <a:rPr lang="ru-RU" sz="2700" b="1" dirty="0">
                <a:solidFill>
                  <a:srgbClr val="FF0000"/>
                </a:solidFill>
                <a:latin typeface="Arial" pitchFamily="34" charset="0"/>
                <a:ea typeface="Times New Roman" pitchFamily="18" charset="0"/>
                <a:cs typeface="Arial" pitchFamily="34" charset="0"/>
              </a:rPr>
              <a:t> </a:t>
            </a:r>
            <a:r>
              <a:rPr lang="ru-RU" sz="2700" b="1" dirty="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4</a:t>
            </a:r>
            <a:r>
              <a:rPr lang="ru-RU" sz="2700" b="1" dirty="0">
                <a:latin typeface="Arial" pitchFamily="34" charset="0"/>
                <a:ea typeface="Times New Roman" pitchFamily="18" charset="0"/>
                <a:cs typeface="Arial" pitchFamily="34" charset="0"/>
              </a:rPr>
              <a:t>) оба суждения </a:t>
            </a:r>
            <a:r>
              <a:rPr lang="ru-RU" sz="2700" b="1" dirty="0" smtClean="0">
                <a:latin typeface="Arial" pitchFamily="34" charset="0"/>
                <a:ea typeface="Times New Roman" pitchFamily="18" charset="0"/>
                <a:cs typeface="Arial" pitchFamily="34" charset="0"/>
              </a:rPr>
              <a:t>неверны</a:t>
            </a:r>
            <a:endParaRPr lang="ru-RU" sz="2700" b="1" dirty="0">
              <a:latin typeface="Arial" pitchFamily="34" charset="0"/>
              <a:cs typeface="Arial" pitchFamily="34" charset="0"/>
            </a:endParaRPr>
          </a:p>
        </p:txBody>
      </p:sp>
      <p:sp>
        <p:nvSpPr>
          <p:cNvPr id="2" name="Прямоугольник 1"/>
          <p:cNvSpPr/>
          <p:nvPr/>
        </p:nvSpPr>
        <p:spPr>
          <a:xfrm>
            <a:off x="111122" y="3064716"/>
            <a:ext cx="8853366" cy="3022366"/>
          </a:xfrm>
          <a:prstGeom prst="rect">
            <a:avLst/>
          </a:prstGeom>
        </p:spPr>
        <p:txBody>
          <a:bodyPr wrap="square">
            <a:spAutoFit/>
          </a:bodyPr>
          <a:lstStyle/>
          <a:p>
            <a:pPr lvl="0" indent="450000" algn="just" eaLnBrk="0" fontAlgn="base" hangingPunct="0">
              <a:lnSpc>
                <a:spcPct val="85000"/>
              </a:lnSpc>
              <a:spcBef>
                <a:spcPct val="0"/>
              </a:spcBef>
              <a:spcAft>
                <a:spcPct val="0"/>
              </a:spcAft>
            </a:pPr>
            <a:r>
              <a:rPr lang="ru-RU" sz="2800" b="1" i="1" dirty="0">
                <a:ln>
                  <a:solidFill>
                    <a:sysClr val="windowText" lastClr="000000"/>
                  </a:solidFill>
                </a:ln>
                <a:solidFill>
                  <a:srgbClr val="FF0000"/>
                </a:solidFill>
                <a:latin typeface="Arial" pitchFamily="34" charset="0"/>
                <a:ea typeface="Times New Roman" pitchFamily="18" charset="0"/>
                <a:cs typeface="Arial" pitchFamily="34" charset="0"/>
              </a:rPr>
              <a:t>Степенью диссоциации (</a:t>
            </a:r>
            <a:r>
              <a:rPr lang="ru-RU" sz="2800" b="1" i="1" dirty="0">
                <a:ln>
                  <a:solidFill>
                    <a:sysClr val="windowText" lastClr="000000"/>
                  </a:solidFill>
                </a:ln>
                <a:solidFill>
                  <a:srgbClr val="FF0000"/>
                </a:solidFill>
                <a:latin typeface="Arial" pitchFamily="34" charset="0"/>
                <a:ea typeface="Times New Roman" pitchFamily="18" charset="0"/>
                <a:cs typeface="Arial" pitchFamily="34" charset="0"/>
                <a:sym typeface="Symbol" pitchFamily="18" charset="2"/>
              </a:rPr>
              <a:t></a:t>
            </a:r>
            <a:r>
              <a:rPr lang="ru-RU" sz="2800" b="1" i="1" dirty="0">
                <a:ln>
                  <a:solidFill>
                    <a:sysClr val="windowText" lastClr="000000"/>
                  </a:solidFill>
                </a:ln>
                <a:solidFill>
                  <a:srgbClr val="FF0000"/>
                </a:solidFill>
                <a:latin typeface="Arial" pitchFamily="34" charset="0"/>
                <a:ea typeface="Times New Roman" pitchFamily="18" charset="0"/>
                <a:cs typeface="Arial" pitchFamily="34" charset="0"/>
              </a:rPr>
              <a:t>)</a:t>
            </a:r>
            <a:r>
              <a:rPr lang="ru-RU" sz="2800" b="1" i="1" dirty="0">
                <a:ln>
                  <a:solidFill>
                    <a:sysClr val="windowText" lastClr="000000"/>
                  </a:solidFill>
                </a:ln>
                <a:solidFill>
                  <a:srgbClr val="7030A0"/>
                </a:solidFill>
                <a:latin typeface="Arial" pitchFamily="34" charset="0"/>
                <a:ea typeface="Times New Roman" pitchFamily="18" charset="0"/>
                <a:cs typeface="Arial" pitchFamily="34" charset="0"/>
              </a:rPr>
              <a:t> </a:t>
            </a:r>
            <a:r>
              <a:rPr lang="ru-RU" sz="2800" b="1" dirty="0">
                <a:ln>
                  <a:solidFill>
                    <a:sysClr val="windowText" lastClr="000000"/>
                  </a:solidFill>
                </a:ln>
                <a:solidFill>
                  <a:srgbClr val="7030A0"/>
                </a:solidFill>
                <a:latin typeface="Arial" pitchFamily="34" charset="0"/>
                <a:ea typeface="Times New Roman" pitchFamily="18" charset="0"/>
                <a:cs typeface="Arial" pitchFamily="34" charset="0"/>
                <a:sym typeface="Symbol" pitchFamily="18" charset="2"/>
              </a:rPr>
              <a:t>электролита называется доля его мо­лекул, подвергшихся диссоциации, т. е. отношение числа молекул, распавшихся в данном растворе на ионы, к общему числу молекул электролита в растворе. Степень диссоциации увеличивается с ростом температуры и уменьшается с увеличением концентрации электролита в растворе</a:t>
            </a:r>
            <a:r>
              <a:rPr lang="ru-RU" sz="2800" b="1" dirty="0" smtClean="0">
                <a:ln>
                  <a:solidFill>
                    <a:sysClr val="windowText" lastClr="000000"/>
                  </a:solidFill>
                </a:ln>
                <a:solidFill>
                  <a:srgbClr val="7030A0"/>
                </a:solidFill>
                <a:latin typeface="Arial" pitchFamily="34" charset="0"/>
                <a:ea typeface="Times New Roman" pitchFamily="18" charset="0"/>
                <a:cs typeface="Arial" pitchFamily="34" charset="0"/>
                <a:sym typeface="Symbol" pitchFamily="18" charset="2"/>
              </a:rPr>
              <a:t>.</a:t>
            </a:r>
            <a:endParaRPr lang="ru-RU" sz="2800" b="1" i="1" dirty="0">
              <a:ln>
                <a:solidFill>
                  <a:sysClr val="windowText" lastClr="000000"/>
                </a:solidFill>
              </a:ln>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2537737492"/>
      </p:ext>
    </p:extLst>
  </p:cSld>
  <p:clrMapOvr>
    <a:masterClrMapping/>
  </p:clrMapOvr>
  <p:transition>
    <p:wheel spokes="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43508" y="296652"/>
            <a:ext cx="8856984" cy="4487382"/>
          </a:xfrm>
          <a:prstGeom prst="rect">
            <a:avLst/>
          </a:prstGeom>
        </p:spPr>
        <p:txBody>
          <a:bodyPr wrap="square">
            <a:spAutoFit/>
          </a:bodyPr>
          <a:lstStyle/>
          <a:p>
            <a:pPr algn="just">
              <a:lnSpc>
                <a:spcPct val="85000"/>
              </a:lnSpc>
            </a:pPr>
            <a:r>
              <a:rPr lang="ru-RU" sz="2800" b="1" dirty="0" smtClean="0">
                <a:latin typeface="Arial" pitchFamily="34" charset="0"/>
                <a:cs typeface="Arial" pitchFamily="34" charset="0"/>
              </a:rPr>
              <a:t>4. </a:t>
            </a:r>
            <a:r>
              <a:rPr lang="ru-RU" sz="2800" b="1" u="sng" dirty="0" smtClean="0">
                <a:latin typeface="Arial" pitchFamily="34" charset="0"/>
                <a:cs typeface="Arial" pitchFamily="34" charset="0"/>
              </a:rPr>
              <a:t>Больше</a:t>
            </a:r>
            <a:r>
              <a:rPr lang="ru-RU" sz="2800" b="1" dirty="0" smtClean="0">
                <a:latin typeface="Arial" pitchFamily="34" charset="0"/>
                <a:cs typeface="Arial" pitchFamily="34" charset="0"/>
              </a:rPr>
              <a:t> </a:t>
            </a:r>
            <a:r>
              <a:rPr lang="ru-RU" sz="2800" b="1" dirty="0">
                <a:latin typeface="Arial" pitchFamily="34" charset="0"/>
                <a:cs typeface="Arial" pitchFamily="34" charset="0"/>
              </a:rPr>
              <a:t>всего </a:t>
            </a:r>
            <a:r>
              <a:rPr lang="ru-RU" sz="2800" b="1" u="sng" dirty="0">
                <a:latin typeface="Arial Black" pitchFamily="34" charset="0"/>
                <a:cs typeface="Arial" pitchFamily="34" charset="0"/>
              </a:rPr>
              <a:t>ионов</a:t>
            </a:r>
            <a:r>
              <a:rPr lang="ru-RU" sz="2800" b="1" dirty="0">
                <a:latin typeface="Arial" pitchFamily="34" charset="0"/>
                <a:cs typeface="Arial" pitchFamily="34" charset="0"/>
              </a:rPr>
              <a:t> образуется при диссоциации 1 моль</a:t>
            </a:r>
          </a:p>
          <a:p>
            <a:pPr>
              <a:lnSpc>
                <a:spcPct val="85000"/>
              </a:lnSpc>
            </a:pPr>
            <a:r>
              <a:rPr lang="ru-RU" sz="2800" b="1" u="sng" dirty="0">
                <a:solidFill>
                  <a:srgbClr val="FF0000"/>
                </a:solidFill>
                <a:latin typeface="Arial" pitchFamily="34" charset="0"/>
                <a:cs typeface="Arial" pitchFamily="34" charset="0"/>
              </a:rPr>
              <a:t>1) Н</a:t>
            </a:r>
            <a:r>
              <a:rPr lang="ru-RU" sz="2800" b="1" u="sng" baseline="-25000" dirty="0">
                <a:solidFill>
                  <a:srgbClr val="FF0000"/>
                </a:solidFill>
                <a:latin typeface="Arial" pitchFamily="34" charset="0"/>
                <a:cs typeface="Arial" pitchFamily="34" charset="0"/>
              </a:rPr>
              <a:t>2</a:t>
            </a:r>
            <a:r>
              <a:rPr lang="en-US" sz="2800" b="1" u="sng" dirty="0">
                <a:solidFill>
                  <a:srgbClr val="FF0000"/>
                </a:solidFill>
                <a:latin typeface="Arial" pitchFamily="34" charset="0"/>
                <a:cs typeface="Arial" pitchFamily="34" charset="0"/>
              </a:rPr>
              <a:t>SO</a:t>
            </a:r>
            <a:r>
              <a:rPr lang="ru-RU" sz="2800" b="1" u="sng" baseline="-25000" dirty="0">
                <a:solidFill>
                  <a:srgbClr val="FF0000"/>
                </a:solidFill>
                <a:latin typeface="Arial" pitchFamily="34" charset="0"/>
                <a:cs typeface="Arial" pitchFamily="34" charset="0"/>
              </a:rPr>
              <a:t>4</a:t>
            </a:r>
            <a:r>
              <a:rPr lang="ru-RU" sz="2800" b="1" u="sng" dirty="0">
                <a:solidFill>
                  <a:srgbClr val="FF0000"/>
                </a:solidFill>
                <a:latin typeface="Arial" pitchFamily="34" charset="0"/>
                <a:cs typeface="Arial" pitchFamily="34" charset="0"/>
              </a:rPr>
              <a:t> </a:t>
            </a:r>
            <a:r>
              <a:rPr lang="ru-RU" sz="2800" b="1" dirty="0">
                <a:solidFill>
                  <a:srgbClr val="FF0000"/>
                </a:solidFill>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2) 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S</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3) Н</a:t>
            </a:r>
            <a:r>
              <a:rPr lang="ru-RU" sz="2800" b="1" baseline="-25000" dirty="0">
                <a:latin typeface="Arial" pitchFamily="34" charset="0"/>
                <a:cs typeface="Arial" pitchFamily="34" charset="0"/>
              </a:rPr>
              <a:t>2</a:t>
            </a:r>
            <a:r>
              <a:rPr lang="ru-RU" sz="2800" b="1" dirty="0">
                <a:latin typeface="Arial" pitchFamily="34" charset="0"/>
                <a:cs typeface="Arial" pitchFamily="34" charset="0"/>
              </a:rPr>
              <a:t>С</a:t>
            </a:r>
            <a:r>
              <a:rPr lang="en-US" sz="2800" b="1" dirty="0">
                <a:latin typeface="Arial" pitchFamily="34" charset="0"/>
                <a:cs typeface="Arial" pitchFamily="34" charset="0"/>
              </a:rPr>
              <a:t>O</a:t>
            </a:r>
            <a:r>
              <a:rPr lang="ru-RU" sz="2800" b="1" baseline="-25000" dirty="0">
                <a:latin typeface="Arial" pitchFamily="34" charset="0"/>
                <a:cs typeface="Arial" pitchFamily="34" charset="0"/>
              </a:rPr>
              <a:t>3</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4) Н</a:t>
            </a:r>
            <a:r>
              <a:rPr lang="en-US" sz="2800" b="1" dirty="0">
                <a:latin typeface="Arial" pitchFamily="34" charset="0"/>
                <a:cs typeface="Arial" pitchFamily="34" charset="0"/>
              </a:rPr>
              <a:t>NO</a:t>
            </a:r>
            <a:r>
              <a:rPr lang="ru-RU" sz="2800" b="1" baseline="-25000" dirty="0">
                <a:latin typeface="Arial" pitchFamily="34" charset="0"/>
                <a:cs typeface="Arial" pitchFamily="34" charset="0"/>
              </a:rPr>
              <a:t>3</a:t>
            </a:r>
            <a:endParaRPr lang="ru-RU" sz="2800" b="1" dirty="0">
              <a:latin typeface="Arial" pitchFamily="34" charset="0"/>
              <a:cs typeface="Arial" pitchFamily="34" charset="0"/>
            </a:endParaRPr>
          </a:p>
          <a:p>
            <a:pPr>
              <a:lnSpc>
                <a:spcPct val="85000"/>
              </a:lnSpc>
            </a:pPr>
            <a:r>
              <a:rPr lang="ru-RU" sz="2800" b="1" dirty="0">
                <a:latin typeface="Arial" pitchFamily="34" charset="0"/>
                <a:cs typeface="Arial" pitchFamily="34" charset="0"/>
              </a:rPr>
              <a:t> </a:t>
            </a:r>
          </a:p>
          <a:p>
            <a:pPr marL="450850" indent="-450850" algn="just">
              <a:lnSpc>
                <a:spcPct val="85000"/>
              </a:lnSpc>
            </a:pPr>
            <a:r>
              <a:rPr lang="ru-RU" sz="2800" b="1" dirty="0">
                <a:solidFill>
                  <a:srgbClr val="002060"/>
                </a:solidFill>
                <a:latin typeface="Arial" pitchFamily="34" charset="0"/>
                <a:cs typeface="Arial" pitchFamily="34" charset="0"/>
              </a:rPr>
              <a:t>1) Н</a:t>
            </a:r>
            <a:r>
              <a:rPr lang="ru-RU" sz="2800" b="1" baseline="-25000" dirty="0">
                <a:solidFill>
                  <a:srgbClr val="002060"/>
                </a:solidFill>
                <a:latin typeface="Arial" pitchFamily="34" charset="0"/>
                <a:cs typeface="Arial" pitchFamily="34" charset="0"/>
              </a:rPr>
              <a:t>2</a:t>
            </a:r>
            <a:r>
              <a:rPr lang="en-US" sz="2800" b="1" dirty="0">
                <a:solidFill>
                  <a:srgbClr val="002060"/>
                </a:solidFill>
                <a:latin typeface="Arial" pitchFamily="34" charset="0"/>
                <a:cs typeface="Arial" pitchFamily="34" charset="0"/>
              </a:rPr>
              <a:t>SO</a:t>
            </a:r>
            <a:r>
              <a:rPr lang="ru-RU" sz="2800" b="1" baseline="-25000" dirty="0">
                <a:solidFill>
                  <a:srgbClr val="002060"/>
                </a:solidFill>
                <a:latin typeface="Arial" pitchFamily="34" charset="0"/>
                <a:cs typeface="Arial" pitchFamily="34" charset="0"/>
              </a:rPr>
              <a:t>4</a:t>
            </a:r>
            <a:r>
              <a:rPr lang="ru-RU" sz="2800" b="1" dirty="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2Н</a:t>
            </a:r>
            <a:r>
              <a:rPr lang="ru-RU" sz="2800" b="1" baseline="30000" dirty="0">
                <a:solidFill>
                  <a:srgbClr val="002060"/>
                </a:solidFill>
                <a:latin typeface="Arial" pitchFamily="34" charset="0"/>
                <a:cs typeface="Arial" pitchFamily="34" charset="0"/>
              </a:rPr>
              <a:t>+</a:t>
            </a:r>
            <a:r>
              <a:rPr lang="ru-RU" sz="2800" b="1" dirty="0">
                <a:solidFill>
                  <a:srgbClr val="002060"/>
                </a:solidFill>
                <a:latin typeface="Arial" pitchFamily="34" charset="0"/>
                <a:cs typeface="Arial" pitchFamily="34" charset="0"/>
              </a:rPr>
              <a:t> + </a:t>
            </a:r>
            <a:r>
              <a:rPr lang="en-US" sz="2800" b="1" dirty="0">
                <a:solidFill>
                  <a:srgbClr val="002060"/>
                </a:solidFill>
                <a:latin typeface="Arial" pitchFamily="34" charset="0"/>
                <a:cs typeface="Arial" pitchFamily="34" charset="0"/>
              </a:rPr>
              <a:t>SO</a:t>
            </a:r>
            <a:r>
              <a:rPr lang="ru-RU" sz="2800" b="1" baseline="-25000" dirty="0">
                <a:solidFill>
                  <a:srgbClr val="002060"/>
                </a:solidFill>
                <a:latin typeface="Arial" pitchFamily="34" charset="0"/>
                <a:cs typeface="Arial" pitchFamily="34" charset="0"/>
              </a:rPr>
              <a:t>4</a:t>
            </a:r>
            <a:r>
              <a:rPr lang="ru-RU" sz="2800" b="1" baseline="30000" dirty="0">
                <a:solidFill>
                  <a:srgbClr val="002060"/>
                </a:solidFill>
                <a:latin typeface="Arial" pitchFamily="34" charset="0"/>
                <a:cs typeface="Arial" pitchFamily="34" charset="0"/>
              </a:rPr>
              <a:t> –2 </a:t>
            </a:r>
            <a:r>
              <a:rPr lang="ru-RU" sz="2800" b="1" dirty="0">
                <a:solidFill>
                  <a:srgbClr val="002060"/>
                </a:solidFill>
                <a:latin typeface="Arial" pitchFamily="34" charset="0"/>
                <a:cs typeface="Arial" pitchFamily="34" charset="0"/>
              </a:rPr>
              <a:t>        </a:t>
            </a:r>
          </a:p>
          <a:p>
            <a:pPr marL="450850" indent="-450850" algn="just">
              <a:lnSpc>
                <a:spcPct val="85000"/>
              </a:lnSpc>
            </a:pPr>
            <a:r>
              <a:rPr lang="ru-RU" sz="2800" b="1" dirty="0">
                <a:solidFill>
                  <a:srgbClr val="002060"/>
                </a:solidFill>
                <a:latin typeface="Arial" pitchFamily="34" charset="0"/>
                <a:cs typeface="Arial" pitchFamily="34" charset="0"/>
              </a:rPr>
              <a:t>2) Н</a:t>
            </a:r>
            <a:r>
              <a:rPr lang="ru-RU" sz="2800" b="1" baseline="-25000" dirty="0">
                <a:solidFill>
                  <a:srgbClr val="002060"/>
                </a:solidFill>
                <a:latin typeface="Arial" pitchFamily="34" charset="0"/>
                <a:cs typeface="Arial" pitchFamily="34" charset="0"/>
              </a:rPr>
              <a:t>2</a:t>
            </a:r>
            <a:r>
              <a:rPr lang="en-US" sz="2800" b="1" dirty="0">
                <a:solidFill>
                  <a:srgbClr val="002060"/>
                </a:solidFill>
                <a:latin typeface="Arial" pitchFamily="34" charset="0"/>
                <a:cs typeface="Arial" pitchFamily="34" charset="0"/>
              </a:rPr>
              <a:t>S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Н</a:t>
            </a:r>
            <a:r>
              <a:rPr lang="ru-RU" sz="2800" b="1" baseline="30000" dirty="0">
                <a:solidFill>
                  <a:srgbClr val="002060"/>
                </a:solidFill>
                <a:latin typeface="Arial" pitchFamily="34" charset="0"/>
                <a:cs typeface="Arial" pitchFamily="34" charset="0"/>
              </a:rPr>
              <a:t>+</a:t>
            </a:r>
            <a:r>
              <a:rPr lang="ru-RU" sz="2800" b="1" dirty="0">
                <a:solidFill>
                  <a:srgbClr val="002060"/>
                </a:solidFill>
                <a:latin typeface="Arial" pitchFamily="34" charset="0"/>
                <a:cs typeface="Arial" pitchFamily="34" charset="0"/>
              </a:rPr>
              <a:t> + </a:t>
            </a:r>
            <a:r>
              <a:rPr lang="en-US" sz="2800" b="1" dirty="0" smtClean="0">
                <a:solidFill>
                  <a:srgbClr val="002060"/>
                </a:solidFill>
                <a:latin typeface="Arial" pitchFamily="34" charset="0"/>
                <a:cs typeface="Arial" pitchFamily="34" charset="0"/>
              </a:rPr>
              <a:t>HS</a:t>
            </a:r>
            <a:r>
              <a:rPr lang="ru-RU" sz="2800" b="1" baseline="30000" dirty="0" smtClean="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a:t>
            </a:r>
            <a:r>
              <a:rPr lang="ru-RU" sz="2800" b="1" dirty="0">
                <a:solidFill>
                  <a:srgbClr val="002060"/>
                </a:solidFill>
                <a:latin typeface="Arial" pitchFamily="34" charset="0"/>
                <a:cs typeface="Arial" pitchFamily="34" charset="0"/>
              </a:rPr>
              <a:t>слабый электролит </a:t>
            </a:r>
            <a:r>
              <a:rPr lang="ru-RU" sz="2800" b="1" dirty="0" err="1">
                <a:solidFill>
                  <a:srgbClr val="002060"/>
                </a:solidFill>
                <a:latin typeface="Arial" pitchFamily="34" charset="0"/>
                <a:cs typeface="Arial" pitchFamily="34" charset="0"/>
              </a:rPr>
              <a:t>диссоциирует</a:t>
            </a:r>
            <a:r>
              <a:rPr lang="ru-RU" sz="2800" b="1" dirty="0">
                <a:solidFill>
                  <a:srgbClr val="002060"/>
                </a:solidFill>
                <a:latin typeface="Arial" pitchFamily="34" charset="0"/>
                <a:cs typeface="Arial" pitchFamily="34" charset="0"/>
              </a:rPr>
              <a:t> небольшое число </a:t>
            </a:r>
            <a:r>
              <a:rPr lang="ru-RU" sz="2800" b="1" dirty="0" smtClean="0">
                <a:solidFill>
                  <a:srgbClr val="002060"/>
                </a:solidFill>
                <a:latin typeface="Arial" pitchFamily="34" charset="0"/>
                <a:cs typeface="Arial" pitchFamily="34" charset="0"/>
              </a:rPr>
              <a:t>молекул, </a:t>
            </a:r>
            <a:r>
              <a:rPr lang="ru-RU" sz="2800" b="1" u="sng" dirty="0" smtClean="0">
                <a:solidFill>
                  <a:srgbClr val="002060"/>
                </a:solidFill>
                <a:latin typeface="Arial" pitchFamily="34" charset="0"/>
                <a:cs typeface="Arial" pitchFamily="34" charset="0"/>
              </a:rPr>
              <a:t>преимущественно, по первой ступени</a:t>
            </a:r>
            <a:r>
              <a:rPr lang="ru-RU" sz="2800" b="1" dirty="0" smtClean="0">
                <a:solidFill>
                  <a:srgbClr val="002060"/>
                </a:solidFill>
                <a:latin typeface="Arial" pitchFamily="34" charset="0"/>
                <a:cs typeface="Arial" pitchFamily="34" charset="0"/>
              </a:rPr>
              <a:t>) </a:t>
            </a:r>
          </a:p>
          <a:p>
            <a:pPr marL="450850" indent="-450850" algn="just">
              <a:lnSpc>
                <a:spcPct val="85000"/>
              </a:lnSpc>
            </a:pPr>
            <a:r>
              <a:rPr lang="ru-RU" sz="2800" b="1" dirty="0" smtClean="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 Н</a:t>
            </a:r>
            <a:r>
              <a:rPr lang="ru-RU" sz="2800" b="1" baseline="-25000" dirty="0">
                <a:solidFill>
                  <a:srgbClr val="002060"/>
                </a:solidFill>
                <a:latin typeface="Arial" pitchFamily="34" charset="0"/>
                <a:cs typeface="Arial" pitchFamily="34" charset="0"/>
              </a:rPr>
              <a:t>2</a:t>
            </a:r>
            <a:r>
              <a:rPr lang="ru-RU" sz="2800" b="1" dirty="0">
                <a:solidFill>
                  <a:srgbClr val="002060"/>
                </a:solidFill>
                <a:latin typeface="Arial" pitchFamily="34" charset="0"/>
                <a:cs typeface="Arial" pitchFamily="34" charset="0"/>
              </a:rPr>
              <a:t>С</a:t>
            </a:r>
            <a:r>
              <a:rPr lang="en-US" sz="2800" b="1" dirty="0">
                <a:solidFill>
                  <a:srgbClr val="002060"/>
                </a:solidFill>
                <a:latin typeface="Arial" pitchFamily="34" charset="0"/>
                <a:cs typeface="Arial" pitchFamily="34" charset="0"/>
              </a:rPr>
              <a:t>O</a:t>
            </a:r>
            <a:r>
              <a:rPr lang="ru-RU" sz="2800" b="1" baseline="-25000" dirty="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Н</a:t>
            </a:r>
            <a:r>
              <a:rPr lang="ru-RU" sz="2800" b="1" baseline="30000" dirty="0">
                <a:solidFill>
                  <a:srgbClr val="002060"/>
                </a:solidFill>
                <a:latin typeface="Arial" pitchFamily="34" charset="0"/>
                <a:cs typeface="Arial" pitchFamily="34" charset="0"/>
              </a:rPr>
              <a:t>+</a:t>
            </a:r>
            <a:r>
              <a:rPr lang="ru-RU" sz="2800" b="1" dirty="0">
                <a:solidFill>
                  <a:srgbClr val="002060"/>
                </a:solidFill>
                <a:latin typeface="Arial" pitchFamily="34" charset="0"/>
                <a:cs typeface="Arial" pitchFamily="34" charset="0"/>
              </a:rPr>
              <a:t> + </a:t>
            </a:r>
            <a:r>
              <a:rPr lang="en-US" sz="2800" b="1" dirty="0">
                <a:solidFill>
                  <a:srgbClr val="002060"/>
                </a:solidFill>
                <a:latin typeface="Arial" pitchFamily="34" charset="0"/>
                <a:cs typeface="Arial" pitchFamily="34" charset="0"/>
              </a:rPr>
              <a:t>H</a:t>
            </a:r>
            <a:r>
              <a:rPr lang="ru-RU" sz="2800" b="1" dirty="0">
                <a:solidFill>
                  <a:srgbClr val="002060"/>
                </a:solidFill>
                <a:latin typeface="Arial" pitchFamily="34" charset="0"/>
                <a:cs typeface="Arial" pitchFamily="34" charset="0"/>
              </a:rPr>
              <a:t>С</a:t>
            </a:r>
            <a:r>
              <a:rPr lang="en-US" sz="2800" b="1" dirty="0">
                <a:solidFill>
                  <a:srgbClr val="002060"/>
                </a:solidFill>
                <a:latin typeface="Arial" pitchFamily="34" charset="0"/>
                <a:cs typeface="Arial" pitchFamily="34" charset="0"/>
              </a:rPr>
              <a:t>O</a:t>
            </a:r>
            <a:r>
              <a:rPr lang="ru-RU" sz="2800" b="1" baseline="-25000" dirty="0" smtClean="0">
                <a:solidFill>
                  <a:srgbClr val="002060"/>
                </a:solidFill>
                <a:latin typeface="Arial" pitchFamily="34" charset="0"/>
                <a:cs typeface="Arial" pitchFamily="34" charset="0"/>
              </a:rPr>
              <a:t>3</a:t>
            </a:r>
            <a:r>
              <a:rPr lang="ru-RU" sz="2800" b="1" baseline="30000" dirty="0" smtClean="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rPr>
              <a:t>(слабый электролит </a:t>
            </a:r>
            <a:r>
              <a:rPr lang="ru-RU" sz="2800" b="1" dirty="0" err="1">
                <a:solidFill>
                  <a:srgbClr val="002060"/>
                </a:solidFill>
                <a:latin typeface="Arial" pitchFamily="34" charset="0"/>
                <a:cs typeface="Arial" pitchFamily="34" charset="0"/>
              </a:rPr>
              <a:t>диссоциирует</a:t>
            </a:r>
            <a:r>
              <a:rPr lang="ru-RU" sz="2800" b="1" dirty="0">
                <a:solidFill>
                  <a:srgbClr val="002060"/>
                </a:solidFill>
                <a:latin typeface="Arial" pitchFamily="34" charset="0"/>
                <a:cs typeface="Arial" pitchFamily="34" charset="0"/>
              </a:rPr>
              <a:t> небольшое число молекул, </a:t>
            </a:r>
            <a:r>
              <a:rPr lang="ru-RU" sz="2800" b="1" u="sng" dirty="0">
                <a:solidFill>
                  <a:srgbClr val="002060"/>
                </a:solidFill>
                <a:latin typeface="Arial" pitchFamily="34" charset="0"/>
                <a:cs typeface="Arial" pitchFamily="34" charset="0"/>
              </a:rPr>
              <a:t>преимущественно, по первой ступени</a:t>
            </a:r>
            <a:r>
              <a:rPr lang="ru-RU" sz="2800" b="1" dirty="0" smtClean="0">
                <a:solidFill>
                  <a:srgbClr val="002060"/>
                </a:solidFill>
                <a:latin typeface="Arial" pitchFamily="34" charset="0"/>
                <a:cs typeface="Arial" pitchFamily="34" charset="0"/>
              </a:rPr>
              <a:t>) </a:t>
            </a:r>
            <a:endParaRPr lang="ru-RU" sz="2800" b="1" dirty="0">
              <a:solidFill>
                <a:srgbClr val="002060"/>
              </a:solidFill>
              <a:latin typeface="Arial" pitchFamily="34" charset="0"/>
              <a:cs typeface="Arial" pitchFamily="34" charset="0"/>
            </a:endParaRPr>
          </a:p>
          <a:p>
            <a:pPr marL="450850" indent="-450850" algn="just">
              <a:lnSpc>
                <a:spcPct val="85000"/>
              </a:lnSpc>
            </a:pPr>
            <a:r>
              <a:rPr lang="ru-RU" sz="2800" b="1" dirty="0">
                <a:solidFill>
                  <a:srgbClr val="002060"/>
                </a:solidFill>
                <a:latin typeface="Arial" pitchFamily="34" charset="0"/>
                <a:cs typeface="Arial" pitchFamily="34" charset="0"/>
              </a:rPr>
              <a:t>4) Н</a:t>
            </a:r>
            <a:r>
              <a:rPr lang="en-US" sz="2800" b="1" dirty="0">
                <a:solidFill>
                  <a:srgbClr val="002060"/>
                </a:solidFill>
                <a:latin typeface="Arial" pitchFamily="34" charset="0"/>
                <a:cs typeface="Arial" pitchFamily="34" charset="0"/>
              </a:rPr>
              <a:t>NO</a:t>
            </a:r>
            <a:r>
              <a:rPr lang="ru-RU" sz="2800" b="1" baseline="-25000" dirty="0">
                <a:solidFill>
                  <a:srgbClr val="002060"/>
                </a:solidFill>
                <a:latin typeface="Arial" pitchFamily="34" charset="0"/>
                <a:cs typeface="Arial" pitchFamily="34" charset="0"/>
              </a:rPr>
              <a:t>3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Н</a:t>
            </a:r>
            <a:r>
              <a:rPr lang="ru-RU" sz="2800" b="1" baseline="30000" dirty="0">
                <a:solidFill>
                  <a:srgbClr val="002060"/>
                </a:solidFill>
                <a:latin typeface="Arial" pitchFamily="34" charset="0"/>
                <a:cs typeface="Arial" pitchFamily="34" charset="0"/>
              </a:rPr>
              <a:t>+</a:t>
            </a:r>
            <a:r>
              <a:rPr lang="ru-RU" sz="2800" b="1" dirty="0">
                <a:solidFill>
                  <a:srgbClr val="002060"/>
                </a:solidFill>
                <a:latin typeface="Arial" pitchFamily="34" charset="0"/>
                <a:cs typeface="Arial" pitchFamily="34" charset="0"/>
              </a:rPr>
              <a:t> + </a:t>
            </a:r>
            <a:r>
              <a:rPr lang="en-US" sz="2800" b="1" dirty="0">
                <a:solidFill>
                  <a:srgbClr val="002060"/>
                </a:solidFill>
                <a:latin typeface="Arial" pitchFamily="34" charset="0"/>
                <a:cs typeface="Arial" pitchFamily="34" charset="0"/>
              </a:rPr>
              <a:t>NO</a:t>
            </a:r>
            <a:r>
              <a:rPr lang="ru-RU" sz="2800" b="1" baseline="-25000" dirty="0" smtClean="0">
                <a:solidFill>
                  <a:srgbClr val="002060"/>
                </a:solidFill>
                <a:latin typeface="Arial" pitchFamily="34" charset="0"/>
                <a:cs typeface="Arial" pitchFamily="34" charset="0"/>
              </a:rPr>
              <a:t>3</a:t>
            </a:r>
            <a:r>
              <a:rPr lang="ru-RU" sz="2800" b="1" baseline="30000" dirty="0" smtClean="0">
                <a:solidFill>
                  <a:srgbClr val="002060"/>
                </a:solidFill>
                <a:latin typeface="Arial" pitchFamily="34" charset="0"/>
                <a:cs typeface="Arial" pitchFamily="34" charset="0"/>
              </a:rPr>
              <a:t>–</a:t>
            </a:r>
            <a:endParaRPr lang="ru-RU" sz="2800" b="1" dirty="0">
              <a:solidFill>
                <a:srgbClr val="002060"/>
              </a:solidFill>
              <a:latin typeface="Arial" pitchFamily="34" charset="0"/>
              <a:cs typeface="Arial" pitchFamily="34" charset="0"/>
            </a:endParaRPr>
          </a:p>
        </p:txBody>
      </p:sp>
      <p:sp>
        <p:nvSpPr>
          <p:cNvPr id="3" name="Прямоугольник 2"/>
          <p:cNvSpPr/>
          <p:nvPr/>
        </p:nvSpPr>
        <p:spPr>
          <a:xfrm>
            <a:off x="143508" y="296652"/>
            <a:ext cx="8856984" cy="129614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334138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357166"/>
            <a:ext cx="8786874" cy="15442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При прокаливании медного купороса выделяется вода и вновь получается сульфат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30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uSO</a:t>
            </a:r>
            <a:r>
              <a:rPr lang="ru-RU" sz="30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5Н</a:t>
            </a:r>
            <a:r>
              <a:rPr lang="ru-RU" sz="30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  </a:t>
            </a:r>
            <a:r>
              <a:rPr lang="en-US" sz="3000" b="1" baseline="30000"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t</a:t>
            </a:r>
            <a:r>
              <a:rPr lang="ru-RU" sz="30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a:t>
            </a:r>
            <a:r>
              <a:rPr lang="en-US" sz="3000" b="1" dirty="0" err="1"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uSO</a:t>
            </a:r>
            <a:r>
              <a:rPr lang="ru-RU" sz="3000" b="1" baseline="-30000"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a:t>
            </a:r>
            <a:r>
              <a:rPr lang="ru-RU" sz="30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+ 5Н</a:t>
            </a:r>
            <a:r>
              <a:rPr lang="ru-RU" sz="3000" b="1" baseline="-30000"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30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 </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Q</a:t>
            </a:r>
            <a:r>
              <a:rPr lang="en-US" sz="30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endParaRPr lang="ru-RU" sz="3000" b="1" dirty="0" smtClean="0">
              <a:solidFill>
                <a:srgbClr val="990000"/>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Прямоугольник 9"/>
          <p:cNvSpPr/>
          <p:nvPr/>
        </p:nvSpPr>
        <p:spPr>
          <a:xfrm>
            <a:off x="357158" y="3710954"/>
            <a:ext cx="2226892"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a:t>
            </a:r>
            <a:r>
              <a:rPr lang="en-US" sz="2600" b="1" dirty="0" err="1"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uSO</a:t>
            </a:r>
            <a:r>
              <a:rPr lang="ru-RU" sz="2600" b="1" baseline="-30000"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4</a:t>
            </a:r>
            <a:r>
              <a:rPr lang="en-US" sz="2600" b="1"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a:t>
            </a:r>
            <a:r>
              <a:rPr lang="ru-RU" sz="2600" b="1"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5</a:t>
            </a:r>
            <a:r>
              <a:rPr lang="ru-RU" sz="2600" b="1"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a:t>
            </a:r>
            <a:r>
              <a:rPr lang="ru-RU" sz="2600" b="1" baseline="-30000"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sz="2600" b="1" dirty="0" smtClean="0">
                <a:ln w="11430">
                  <a:solidFill>
                    <a:schemeClr val="tx1"/>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O</a:t>
            </a:r>
            <a:endParaRPr lang="ru-RU" sz="2600" b="1" dirty="0">
              <a:ln w="11430">
                <a:solidFill>
                  <a:schemeClr val="tx1"/>
                </a:solidFill>
              </a:ln>
              <a:solidFill>
                <a:srgbClr val="3366FF"/>
              </a:solidFill>
              <a:effectLst>
                <a:outerShdw blurRad="50800" dist="39000" dir="5460000" algn="tl">
                  <a:srgbClr val="000000">
                    <a:alpha val="38000"/>
                  </a:srgbClr>
                </a:outerShdw>
              </a:effectLst>
            </a:endParaRPr>
          </a:p>
        </p:txBody>
      </p:sp>
      <p:pic>
        <p:nvPicPr>
          <p:cNvPr id="35842" name="Picture 2" descr="http://internat.msu.ru/wp-content/uploads/CuSO4-%D0%BF%D1%80%D0%BE%D0%BA%D0%B0%D0%BB%D0%B5%D0%BD%D0%BD%D1%8B%D0%B9-%D0%97%D0%B0%D1%85%D0%B0%D1%80%D0%BE%D0%B2%D0%B0.gif"/>
          <p:cNvPicPr>
            <a:picLocks noChangeAspect="1" noChangeArrowheads="1"/>
          </p:cNvPicPr>
          <p:nvPr/>
        </p:nvPicPr>
        <p:blipFill>
          <a:blip r:embed="rId4" cstate="print"/>
          <a:srcRect/>
          <a:stretch>
            <a:fillRect/>
          </a:stretch>
        </p:blipFill>
        <p:spPr bwMode="auto">
          <a:xfrm>
            <a:off x="3200410" y="4143380"/>
            <a:ext cx="2157408" cy="2076689"/>
          </a:xfrm>
          <a:prstGeom prst="ellipse">
            <a:avLst/>
          </a:prstGeom>
          <a:noFill/>
        </p:spPr>
      </p:pic>
      <p:pic>
        <p:nvPicPr>
          <p:cNvPr id="18" name="Picture 2" descr="http://internat.msu.ru/wp-content/uploads/CuSO4-%D0%BF%D1%80%D0%BE%D0%BA%D0%B0%D0%BB%D0%B5%D0%BD%D0%BD%D1%8B%D0%B9-%D0%97%D0%B0%D1%85%D0%B0%D1%80%D0%BE%D0%B2%D0%B0.gif"/>
          <p:cNvPicPr>
            <a:picLocks noChangeAspect="1" noChangeArrowheads="1"/>
          </p:cNvPicPr>
          <p:nvPr/>
        </p:nvPicPr>
        <p:blipFill>
          <a:blip r:embed="rId4" cstate="print"/>
          <a:srcRect/>
          <a:stretch>
            <a:fillRect/>
          </a:stretch>
        </p:blipFill>
        <p:spPr bwMode="auto">
          <a:xfrm>
            <a:off x="142844" y="4286256"/>
            <a:ext cx="2157408" cy="2076689"/>
          </a:xfrm>
          <a:prstGeom prst="ellipse">
            <a:avLst/>
          </a:prstGeom>
          <a:noFill/>
        </p:spPr>
      </p:pic>
      <p:pic>
        <p:nvPicPr>
          <p:cNvPr id="35843" name="Picture 3" descr="D:\23.05.13-домашние документы\Лаб. раб YES\Виртуальные лабораторные YES\Анимашки и картинки\Химия\Кристаллы\медный купорос\20101013_133411.jpg"/>
          <p:cNvPicPr>
            <a:picLocks noChangeAspect="1" noChangeArrowheads="1"/>
          </p:cNvPicPr>
          <p:nvPr/>
        </p:nvPicPr>
        <p:blipFill>
          <a:blip r:embed="rId5" cstate="print"/>
          <a:srcRect l="20834" t="17579" r="22916" b="32709"/>
          <a:stretch>
            <a:fillRect/>
          </a:stretch>
        </p:blipFill>
        <p:spPr bwMode="auto">
          <a:xfrm>
            <a:off x="785786" y="5214950"/>
            <a:ext cx="1006344" cy="857256"/>
          </a:xfrm>
          <a:prstGeom prst="ellipse">
            <a:avLst/>
          </a:prstGeom>
          <a:noFill/>
        </p:spPr>
      </p:pic>
      <p:pic>
        <p:nvPicPr>
          <p:cNvPr id="19" name="Picture 2" descr="D:\23.05.13-домашние документы\Лаб. раб YES\Виртуальные лабораторные YES\Анимашки и картинки\Огонь\light.gif"/>
          <p:cNvPicPr>
            <a:picLocks noChangeAspect="1" noChangeArrowheads="1" noCrop="1"/>
          </p:cNvPicPr>
          <p:nvPr/>
        </p:nvPicPr>
        <p:blipFill>
          <a:blip r:embed="rId6" cstate="print"/>
          <a:srcRect/>
          <a:stretch>
            <a:fillRect/>
          </a:stretch>
        </p:blipFill>
        <p:spPr bwMode="auto">
          <a:xfrm>
            <a:off x="1071538" y="6202383"/>
            <a:ext cx="359792" cy="655617"/>
          </a:xfrm>
          <a:prstGeom prst="rect">
            <a:avLst/>
          </a:prstGeom>
          <a:noFill/>
        </p:spPr>
      </p:pic>
      <p:cxnSp>
        <p:nvCxnSpPr>
          <p:cNvPr id="20" name="Прямая со стрелкой 19"/>
          <p:cNvCxnSpPr/>
          <p:nvPr/>
        </p:nvCxnSpPr>
        <p:spPr>
          <a:xfrm rot="5400000">
            <a:off x="678629" y="4607727"/>
            <a:ext cx="1143008" cy="71438"/>
          </a:xfrm>
          <a:prstGeom prst="straightConnector1">
            <a:avLst/>
          </a:prstGeom>
          <a:ln w="38100">
            <a:solidFill>
              <a:srgbClr val="3366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3623119" y="3571876"/>
            <a:ext cx="1234633" cy="43242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600" b="1" dirty="0" smtClean="0">
                <a:ln w="11430">
                  <a:solidFill>
                    <a:schemeClr val="tx1"/>
                  </a:solidFill>
                </a:ln>
                <a:solidFill>
                  <a:srgbClr val="A50021"/>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a:t>
            </a:r>
            <a:r>
              <a:rPr lang="en-US" sz="2600" b="1" dirty="0" err="1" smtClean="0">
                <a:ln w="11430">
                  <a:solidFill>
                    <a:schemeClr val="tx1"/>
                  </a:solidFill>
                </a:ln>
                <a:solidFill>
                  <a:srgbClr val="A50021"/>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uSO</a:t>
            </a:r>
            <a:r>
              <a:rPr lang="ru-RU" sz="2600" b="1" baseline="-30000" dirty="0" smtClean="0">
                <a:ln w="11430">
                  <a:solidFill>
                    <a:schemeClr val="tx1"/>
                  </a:solidFill>
                </a:ln>
                <a:solidFill>
                  <a:srgbClr val="A50021"/>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4</a:t>
            </a:r>
            <a:endParaRPr lang="ru-RU" sz="2600" b="1" dirty="0">
              <a:ln w="11430">
                <a:solidFill>
                  <a:schemeClr val="tx1"/>
                </a:solidFill>
              </a:ln>
              <a:solidFill>
                <a:srgbClr val="A50021"/>
              </a:solidFill>
              <a:effectLst>
                <a:outerShdw blurRad="50800" dist="39000" dir="5460000" algn="tl">
                  <a:srgbClr val="000000">
                    <a:alpha val="38000"/>
                  </a:srgbClr>
                </a:outerShdw>
              </a:effectLst>
            </a:endParaRPr>
          </a:p>
        </p:txBody>
      </p:sp>
      <p:cxnSp>
        <p:nvCxnSpPr>
          <p:cNvPr id="24" name="Прямая со стрелкой 23"/>
          <p:cNvCxnSpPr/>
          <p:nvPr/>
        </p:nvCxnSpPr>
        <p:spPr>
          <a:xfrm rot="5400000">
            <a:off x="3679025" y="4536289"/>
            <a:ext cx="1143008" cy="71438"/>
          </a:xfrm>
          <a:prstGeom prst="straightConnector1">
            <a:avLst/>
          </a:prstGeom>
          <a:ln w="38100">
            <a:solidFill>
              <a:srgbClr val="99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5845" name="Picture 5" descr="http://internat.msu.ru/wp-content/uploads/%D0%BF%D1%80%D0%BE%D0%BA%D0%B0%D0%BB%D0%B5%D0%BD%D0%BD%D1%8B%D0%B9-CuSO4-%D0%BA%D0%B0%D0%BA-%D0%BD%D0%B5-%D0%BD%D0%B0.gif"/>
          <p:cNvPicPr>
            <a:picLocks noChangeAspect="1" noChangeArrowheads="1"/>
          </p:cNvPicPr>
          <p:nvPr/>
        </p:nvPicPr>
        <p:blipFill>
          <a:blip r:embed="rId7" cstate="print"/>
          <a:srcRect/>
          <a:stretch>
            <a:fillRect/>
          </a:stretch>
        </p:blipFill>
        <p:spPr bwMode="auto">
          <a:xfrm>
            <a:off x="5715008" y="2143116"/>
            <a:ext cx="1837698" cy="2000264"/>
          </a:xfrm>
          <a:prstGeom prst="ellipse">
            <a:avLst/>
          </a:prstGeom>
          <a:noFill/>
          <a:scene3d>
            <a:camera prst="orthographicFront"/>
            <a:lightRig rig="threePt" dir="t"/>
          </a:scene3d>
          <a:sp3d>
            <a:bevelT prst="angle"/>
          </a:sp3d>
        </p:spPr>
      </p:pic>
      <p:sp>
        <p:nvSpPr>
          <p:cNvPr id="25" name="Прямоугольник 24"/>
          <p:cNvSpPr/>
          <p:nvPr/>
        </p:nvSpPr>
        <p:spPr>
          <a:xfrm>
            <a:off x="5286412" y="4214818"/>
            <a:ext cx="3500430" cy="13726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smtClean="0">
                <a:ln w="11430">
                  <a:solidFill>
                    <a:schemeClr val="tx1"/>
                  </a:solidFill>
                </a:ln>
                <a:effectLst>
                  <a:outerShdw blurRad="50800" dist="39000" dir="5460000" algn="tl">
                    <a:srgbClr val="000000">
                      <a:alpha val="38000"/>
                    </a:srgbClr>
                  </a:outerShdw>
                </a:effectLst>
                <a:latin typeface="Arial" pitchFamily="34" charset="0"/>
                <a:cs typeface="Arial" pitchFamily="34" charset="0"/>
              </a:rPr>
              <a:t>Результат неравномерного прокаливания медного купороса</a:t>
            </a:r>
            <a:endParaRPr lang="ru-RU" sz="2600" b="1" dirty="0">
              <a:ln w="11430">
                <a:solidFill>
                  <a:schemeClr val="tx1"/>
                </a:solidFill>
              </a:ln>
              <a:effectLst>
                <a:outerShdw blurRad="50800" dist="39000" dir="5460000" algn="tl">
                  <a:srgbClr val="000000">
                    <a:alpha val="38000"/>
                  </a:srgbClr>
                </a:outerShdw>
              </a:effectLst>
              <a:latin typeface="Arial" pitchFamily="34" charset="0"/>
              <a:cs typeface="Arial" pitchFamily="34" charset="0"/>
            </a:endParaRPr>
          </a:p>
        </p:txBody>
      </p:sp>
      <p:sp>
        <p:nvSpPr>
          <p:cNvPr id="21" name="Стрелка вправо 20"/>
          <p:cNvSpPr/>
          <p:nvPr/>
        </p:nvSpPr>
        <p:spPr>
          <a:xfrm>
            <a:off x="2428860" y="5072074"/>
            <a:ext cx="642942" cy="357190"/>
          </a:xfrm>
          <a:prstGeom prst="rightArrow">
            <a:avLst/>
          </a:prstGeom>
          <a:ln w="57150">
            <a:solidFill>
              <a:srgbClr val="99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179512" y="152636"/>
            <a:ext cx="8784976" cy="6697987"/>
          </a:xfrm>
          <a:prstGeom prst="rect">
            <a:avLst/>
          </a:prstGeom>
        </p:spPr>
        <p:txBody>
          <a:bodyPr wrap="square">
            <a:spAutoFit/>
          </a:bodyPr>
          <a:lstStyle/>
          <a:p>
            <a:pPr>
              <a:lnSpc>
                <a:spcPct val="85000"/>
              </a:lnSpc>
            </a:pPr>
            <a:r>
              <a:rPr lang="ru-RU" sz="2800" b="1" dirty="0">
                <a:solidFill>
                  <a:srgbClr val="C00000"/>
                </a:solidFill>
                <a:latin typeface="Arial" pitchFamily="34" charset="0"/>
                <a:cs typeface="Arial" pitchFamily="34" charset="0"/>
              </a:rPr>
              <a:t>5.  </a:t>
            </a:r>
            <a:r>
              <a:rPr lang="ru-RU" sz="2800" b="1" dirty="0">
                <a:latin typeface="Arial" pitchFamily="34" charset="0"/>
                <a:cs typeface="Arial" pitchFamily="34" charset="0"/>
              </a:rPr>
              <a:t>Оцените справедливость суждений:</a:t>
            </a:r>
          </a:p>
          <a:p>
            <a:pPr marL="627063" indent="-354013" algn="just">
              <a:lnSpc>
                <a:spcPct val="85000"/>
              </a:lnSpc>
            </a:pPr>
            <a:r>
              <a:rPr lang="ru-RU" sz="2800" b="1" dirty="0">
                <a:latin typeface="Arial" pitchFamily="34" charset="0"/>
                <a:cs typeface="Arial" pitchFamily="34" charset="0"/>
              </a:rPr>
              <a:t>А. Чем больше концентрация ионов Н</a:t>
            </a:r>
            <a:r>
              <a:rPr lang="ru-RU" sz="2800" b="1" baseline="30000" dirty="0">
                <a:latin typeface="Arial" pitchFamily="34" charset="0"/>
                <a:cs typeface="Arial" pitchFamily="34" charset="0"/>
              </a:rPr>
              <a:t>+</a:t>
            </a:r>
            <a:r>
              <a:rPr lang="ru-RU" sz="2800" b="1" dirty="0">
                <a:latin typeface="Arial" pitchFamily="34" charset="0"/>
                <a:cs typeface="Arial" pitchFamily="34" charset="0"/>
              </a:rPr>
              <a:t> в растворе, тем меньше значение рН. </a:t>
            </a:r>
          </a:p>
          <a:p>
            <a:pPr marL="627063" indent="-354013" algn="just">
              <a:lnSpc>
                <a:spcPct val="85000"/>
              </a:lnSpc>
            </a:pPr>
            <a:r>
              <a:rPr lang="ru-RU" sz="2800" b="1" dirty="0">
                <a:latin typeface="Arial" pitchFamily="34" charset="0"/>
                <a:cs typeface="Arial" pitchFamily="34" charset="0"/>
              </a:rPr>
              <a:t>Б. Константа диссоциации слабых электролитов зависит от температуры и не зависит от концентрации раствора.</a:t>
            </a:r>
          </a:p>
          <a:p>
            <a:pPr marL="95250">
              <a:lnSpc>
                <a:spcPct val="85000"/>
              </a:lnSpc>
            </a:pPr>
            <a:r>
              <a:rPr lang="ru-RU" sz="2800" b="1" dirty="0">
                <a:latin typeface="Arial" pitchFamily="34" charset="0"/>
                <a:cs typeface="Arial" pitchFamily="34" charset="0"/>
              </a:rPr>
              <a:t>1) верно только А             2) верно только Б</a:t>
            </a:r>
          </a:p>
          <a:p>
            <a:pPr marL="95250">
              <a:lnSpc>
                <a:spcPct val="85000"/>
              </a:lnSpc>
            </a:pPr>
            <a:r>
              <a:rPr lang="ru-RU" sz="2800" b="1" u="sng" dirty="0">
                <a:solidFill>
                  <a:srgbClr val="C00000"/>
                </a:solidFill>
                <a:latin typeface="Arial" pitchFamily="34" charset="0"/>
                <a:cs typeface="Arial" pitchFamily="34" charset="0"/>
              </a:rPr>
              <a:t>3) верны оба суждения</a:t>
            </a:r>
            <a:r>
              <a:rPr lang="ru-RU" sz="2800" b="1" dirty="0">
                <a:latin typeface="Arial" pitchFamily="34" charset="0"/>
                <a:cs typeface="Arial" pitchFamily="34" charset="0"/>
              </a:rPr>
              <a:t>; 4) оба суждения неверны</a:t>
            </a:r>
          </a:p>
          <a:p>
            <a:pPr>
              <a:lnSpc>
                <a:spcPct val="85000"/>
              </a:lnSpc>
            </a:pPr>
            <a:r>
              <a:rPr lang="ru-RU" sz="1000" b="1" dirty="0">
                <a:latin typeface="Arial" pitchFamily="34" charset="0"/>
                <a:cs typeface="Arial" pitchFamily="34" charset="0"/>
              </a:rPr>
              <a:t> </a:t>
            </a:r>
          </a:p>
          <a:p>
            <a:pPr indent="450850" algn="just">
              <a:lnSpc>
                <a:spcPct val="85000"/>
              </a:lnSpc>
            </a:pPr>
            <a:r>
              <a:rPr lang="ru-RU" sz="2700" b="1" u="sng" dirty="0">
                <a:solidFill>
                  <a:srgbClr val="C00000"/>
                </a:solidFill>
                <a:latin typeface="Arial" pitchFamily="34" charset="0"/>
                <a:cs typeface="Arial" pitchFamily="34" charset="0"/>
              </a:rPr>
              <a:t>Константа диссоциации</a:t>
            </a:r>
            <a:r>
              <a:rPr lang="ru-RU" sz="2700" b="1" dirty="0">
                <a:solidFill>
                  <a:srgbClr val="C00000"/>
                </a:solidFill>
                <a:latin typeface="Arial" pitchFamily="34" charset="0"/>
                <a:cs typeface="Arial" pitchFamily="34" charset="0"/>
              </a:rPr>
              <a:t> </a:t>
            </a:r>
            <a:r>
              <a:rPr lang="ru-RU" sz="27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зависит</a:t>
            </a:r>
            <a:r>
              <a:rPr lang="ru-RU" sz="2700" b="1" dirty="0">
                <a:solidFill>
                  <a:srgbClr val="002060"/>
                </a:solidFill>
                <a:latin typeface="Arial" pitchFamily="34" charset="0"/>
                <a:cs typeface="Arial" pitchFamily="34" charset="0"/>
              </a:rPr>
              <a:t> от природы электролита и растворителя и от температуры (увеличивается с ростом температуры), но </a:t>
            </a:r>
            <a:r>
              <a:rPr lang="ru-RU" sz="2700" b="1" dirty="0">
                <a:solidFill>
                  <a:srgbClr val="002060"/>
                </a:solidFill>
                <a:effectLst>
                  <a:outerShdw blurRad="38100" dist="38100" dir="2700000" algn="tl">
                    <a:srgbClr val="000000">
                      <a:alpha val="43137"/>
                    </a:srgbClr>
                  </a:outerShdw>
                </a:effectLst>
                <a:latin typeface="Arial Black" pitchFamily="34" charset="0"/>
                <a:cs typeface="Arial" pitchFamily="34" charset="0"/>
              </a:rPr>
              <a:t>не зависит</a:t>
            </a:r>
            <a:r>
              <a:rPr lang="ru-RU" sz="2700" b="1" dirty="0">
                <a:solidFill>
                  <a:srgbClr val="002060"/>
                </a:solidFill>
                <a:latin typeface="Arial" pitchFamily="34" charset="0"/>
                <a:cs typeface="Arial" pitchFamily="34" charset="0"/>
              </a:rPr>
              <a:t> от концентраций ионов и молекул.</a:t>
            </a:r>
          </a:p>
          <a:p>
            <a:pPr indent="450850" algn="just">
              <a:lnSpc>
                <a:spcPct val="85000"/>
              </a:lnSpc>
            </a:pPr>
            <a:r>
              <a:rPr lang="ru-RU" sz="2700" b="1" dirty="0">
                <a:solidFill>
                  <a:srgbClr val="002060"/>
                </a:solidFill>
                <a:latin typeface="Arial" pitchFamily="34" charset="0"/>
                <a:cs typeface="Arial" pitchFamily="34" charset="0"/>
              </a:rPr>
              <a:t>Вместо концентрации ионов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7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solidFill>
                  <a:srgbClr val="002060"/>
                </a:solidFill>
                <a:latin typeface="Arial" pitchFamily="34" charset="0"/>
                <a:cs typeface="Arial" pitchFamily="34" charset="0"/>
              </a:rPr>
              <a:t> удобнее пользоваться десятичным логарифмом, взятым с обратным знаком; эта величина обозначаются символом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рН</a:t>
            </a:r>
            <a:r>
              <a:rPr lang="ru-RU" sz="2700" b="1" dirty="0">
                <a:solidFill>
                  <a:srgbClr val="002060"/>
                </a:solidFill>
                <a:latin typeface="Arial" pitchFamily="34" charset="0"/>
                <a:cs typeface="Arial" pitchFamily="34" charset="0"/>
              </a:rPr>
              <a:t> и называется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водородным показателем</a:t>
            </a:r>
            <a:r>
              <a:rPr lang="ru-RU" sz="2700" b="1" dirty="0" smtClean="0">
                <a:solidFill>
                  <a:srgbClr val="002060"/>
                </a:solidFill>
                <a:latin typeface="Arial" pitchFamily="34" charset="0"/>
                <a:cs typeface="Arial" pitchFamily="34" charset="0"/>
              </a:rPr>
              <a:t>:   </a:t>
            </a:r>
            <a:r>
              <a:rPr lang="en-US" sz="2800" b="1" dirty="0">
                <a:solidFill>
                  <a:srgbClr val="002060"/>
                </a:solidFill>
                <a:latin typeface="Arial" pitchFamily="34" charset="0"/>
                <a:cs typeface="Arial" pitchFamily="34" charset="0"/>
              </a:rPr>
              <a:t>pH = – </a:t>
            </a:r>
            <a:r>
              <a:rPr lang="en-US" sz="2800" b="1" dirty="0" err="1">
                <a:solidFill>
                  <a:srgbClr val="002060"/>
                </a:solidFill>
                <a:latin typeface="Arial" pitchFamily="34" charset="0"/>
                <a:cs typeface="Arial" pitchFamily="34" charset="0"/>
              </a:rPr>
              <a:t>lg</a:t>
            </a:r>
            <a:r>
              <a:rPr lang="en-US" sz="2800" b="1" dirty="0">
                <a:solidFill>
                  <a:srgbClr val="002060"/>
                </a:solidFill>
                <a:latin typeface="Arial" pitchFamily="34" charset="0"/>
                <a:cs typeface="Arial" pitchFamily="34" charset="0"/>
              </a:rPr>
              <a:t>[H</a:t>
            </a:r>
            <a:r>
              <a:rPr lang="en-US" sz="2800" b="1" baseline="30000" dirty="0" smtClean="0">
                <a:solidFill>
                  <a:srgbClr val="002060"/>
                </a:solidFill>
                <a:latin typeface="Arial" pitchFamily="34" charset="0"/>
                <a:cs typeface="Arial" pitchFamily="34" charset="0"/>
              </a:rPr>
              <a:t>+</a:t>
            </a:r>
            <a:r>
              <a:rPr lang="en-US" sz="2800" b="1" dirty="0" smtClean="0">
                <a:solidFill>
                  <a:srgbClr val="002060"/>
                </a:solidFill>
                <a:latin typeface="Arial" pitchFamily="34" charset="0"/>
                <a:cs typeface="Arial" pitchFamily="34" charset="0"/>
              </a:rPr>
              <a:t>]</a:t>
            </a:r>
            <a:r>
              <a:rPr lang="ru-RU" sz="2800" b="1" dirty="0" smtClean="0">
                <a:solidFill>
                  <a:srgbClr val="002060"/>
                </a:solidFill>
                <a:latin typeface="Arial" pitchFamily="34" charset="0"/>
                <a:cs typeface="Arial" pitchFamily="34" charset="0"/>
              </a:rPr>
              <a:t>.</a:t>
            </a:r>
            <a:r>
              <a:rPr lang="en-US" sz="2800" b="1" dirty="0" smtClean="0">
                <a:solidFill>
                  <a:srgbClr val="002060"/>
                </a:solidFill>
                <a:latin typeface="Arial" pitchFamily="34" charset="0"/>
                <a:cs typeface="Arial" pitchFamily="34" charset="0"/>
              </a:rPr>
              <a:t> </a:t>
            </a:r>
            <a:endParaRPr lang="ru-RU" sz="2700" b="1" dirty="0">
              <a:solidFill>
                <a:srgbClr val="002060"/>
              </a:solidFill>
              <a:latin typeface="Arial" pitchFamily="34" charset="0"/>
              <a:cs typeface="Arial" pitchFamily="34" charset="0"/>
            </a:endParaRPr>
          </a:p>
        </p:txBody>
      </p:sp>
      <p:sp>
        <p:nvSpPr>
          <p:cNvPr id="4" name="Прямоугольник 3"/>
          <p:cNvSpPr/>
          <p:nvPr/>
        </p:nvSpPr>
        <p:spPr>
          <a:xfrm>
            <a:off x="179512" y="152636"/>
            <a:ext cx="8784976" cy="334899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881829531"/>
      </p:ext>
    </p:extLst>
  </p:cSld>
  <p:clrMapOvr>
    <a:masterClrMapping/>
  </p:clrMapOvr>
  <p:transition>
    <p:wheel spokes="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43509" y="260648"/>
            <a:ext cx="8698894" cy="2289858"/>
          </a:xfrm>
          <a:prstGeom prst="rect">
            <a:avLst/>
          </a:prstGeom>
        </p:spPr>
        <p:txBody>
          <a:bodyPr wrap="square">
            <a:spAutoFit/>
          </a:bodyPr>
          <a:lstStyle/>
          <a:p>
            <a:pPr indent="450850" algn="just">
              <a:lnSpc>
                <a:spcPct val="85000"/>
              </a:lnSpc>
            </a:pPr>
            <a:r>
              <a:rPr lang="ru-RU" sz="2800" b="1" dirty="0">
                <a:solidFill>
                  <a:srgbClr val="002060"/>
                </a:solidFill>
                <a:latin typeface="Arial" pitchFamily="34" charset="0"/>
                <a:cs typeface="Arial" pitchFamily="34" charset="0"/>
              </a:rPr>
              <a:t>В частности, при 25°С </a:t>
            </a:r>
            <a:r>
              <a:rPr lang="ru-RU" sz="2800" b="1" u="sng" dirty="0" smtClean="0">
                <a:solidFill>
                  <a:srgbClr val="002060"/>
                </a:solidFill>
                <a:latin typeface="Arial" pitchFamily="34" charset="0"/>
                <a:cs typeface="Arial" pitchFamily="34" charset="0"/>
              </a:rPr>
              <a:t>в </a:t>
            </a:r>
            <a:r>
              <a:rPr lang="ru-RU" sz="2800" b="1" u="sng" dirty="0">
                <a:solidFill>
                  <a:srgbClr val="002060"/>
                </a:solidFill>
                <a:latin typeface="Arial" pitchFamily="34" charset="0"/>
                <a:cs typeface="Arial" pitchFamily="34" charset="0"/>
              </a:rPr>
              <a:t>нейтральных</a:t>
            </a:r>
            <a:r>
              <a:rPr lang="ru-RU" sz="2800" b="1" dirty="0">
                <a:solidFill>
                  <a:srgbClr val="002060"/>
                </a:solidFill>
                <a:latin typeface="Arial" pitchFamily="34" charset="0"/>
                <a:cs typeface="Arial" pitchFamily="34" charset="0"/>
              </a:rPr>
              <a:t> растворах рН = 7,  </a:t>
            </a:r>
            <a:r>
              <a:rPr lang="ru-RU" sz="2800" b="1" u="sng" dirty="0">
                <a:solidFill>
                  <a:srgbClr val="002060"/>
                </a:solidFill>
                <a:latin typeface="Arial" pitchFamily="34" charset="0"/>
                <a:cs typeface="Arial" pitchFamily="34" charset="0"/>
              </a:rPr>
              <a:t>в кислых</a:t>
            </a:r>
            <a:r>
              <a:rPr lang="ru-RU" sz="2800" b="1" dirty="0">
                <a:solidFill>
                  <a:srgbClr val="002060"/>
                </a:solidFill>
                <a:latin typeface="Arial" pitchFamily="34" charset="0"/>
                <a:cs typeface="Arial" pitchFamily="34" charset="0"/>
              </a:rPr>
              <a:t> растворах  рН &lt; 7,  </a:t>
            </a:r>
            <a:r>
              <a:rPr lang="ru-RU" sz="2800" b="1" u="sng" dirty="0">
                <a:solidFill>
                  <a:srgbClr val="002060"/>
                </a:solidFill>
                <a:latin typeface="Arial" pitchFamily="34" charset="0"/>
                <a:cs typeface="Arial" pitchFamily="34" charset="0"/>
              </a:rPr>
              <a:t>в щелочных</a:t>
            </a:r>
            <a:r>
              <a:rPr lang="ru-RU" sz="2800" b="1" dirty="0">
                <a:solidFill>
                  <a:srgbClr val="002060"/>
                </a:solidFill>
                <a:latin typeface="Arial" pitchFamily="34" charset="0"/>
                <a:cs typeface="Arial" pitchFamily="34" charset="0"/>
              </a:rPr>
              <a:t> растворах  рН &gt; 7.  </a:t>
            </a:r>
          </a:p>
          <a:p>
            <a:pPr indent="450850" algn="just">
              <a:lnSpc>
                <a:spcPct val="85000"/>
              </a:lnSpc>
            </a:pPr>
            <a:r>
              <a:rPr lang="ru-RU" sz="2800" b="1" u="sng" dirty="0">
                <a:solidFill>
                  <a:srgbClr val="002060"/>
                </a:solidFill>
                <a:latin typeface="Arial" pitchFamily="34" charset="0"/>
                <a:cs typeface="Arial" pitchFamily="34" charset="0"/>
              </a:rPr>
              <a:t>Чем меньше значение рН, тем больше концентрация ионов водорода в этом растворе</a:t>
            </a:r>
            <a:r>
              <a:rPr lang="ru-RU" sz="2800" b="1" dirty="0">
                <a:solidFill>
                  <a:srgbClr val="002060"/>
                </a:solidFill>
                <a:latin typeface="Arial" pitchFamily="34" charset="0"/>
                <a:cs typeface="Arial" pitchFamily="34" charset="0"/>
              </a:rPr>
              <a:t>, тем более кислым является раствор.</a:t>
            </a:r>
          </a:p>
        </p:txBody>
      </p:sp>
    </p:spTree>
    <p:extLst>
      <p:ext uri="{BB962C8B-B14F-4D97-AF65-F5344CB8AC3E}">
        <p14:creationId xmlns:p14="http://schemas.microsoft.com/office/powerpoint/2010/main" val="165692797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2" name="Прямоугольник 1"/>
          <p:cNvSpPr/>
          <p:nvPr/>
        </p:nvSpPr>
        <p:spPr>
          <a:xfrm>
            <a:off x="62593" y="296652"/>
            <a:ext cx="8907061" cy="3411703"/>
          </a:xfrm>
          <a:prstGeom prst="rect">
            <a:avLst/>
          </a:prstGeom>
          <a:ln w="28575">
            <a:solidFill>
              <a:srgbClr val="C00000"/>
            </a:solidFill>
          </a:ln>
        </p:spPr>
        <p:txBody>
          <a:bodyPr wrap="square">
            <a:spAutoFit/>
          </a:bodyPr>
          <a:lstStyle/>
          <a:p>
            <a:pPr algn="just"/>
            <a:r>
              <a:rPr lang="ru-RU" sz="2800" b="1" dirty="0" smtClean="0">
                <a:solidFill>
                  <a:srgbClr val="C00000"/>
                </a:solidFill>
                <a:latin typeface="Arial" pitchFamily="34" charset="0"/>
                <a:cs typeface="Arial" pitchFamily="34" charset="0"/>
              </a:rPr>
              <a:t>6. </a:t>
            </a:r>
            <a:r>
              <a:rPr lang="ru-RU" sz="2800" b="1" dirty="0" smtClean="0">
                <a:latin typeface="Arial" pitchFamily="34" charset="0"/>
                <a:cs typeface="Arial" pitchFamily="34" charset="0"/>
              </a:rPr>
              <a:t>Как </a:t>
            </a:r>
            <a:r>
              <a:rPr lang="ru-RU" sz="2800" b="1" dirty="0">
                <a:latin typeface="Arial" pitchFamily="34" charset="0"/>
                <a:cs typeface="Arial" pitchFamily="34" charset="0"/>
              </a:rPr>
              <a:t>окрашен фенолфталеин в растворе гидроксида калия?</a:t>
            </a:r>
          </a:p>
          <a:p>
            <a:r>
              <a:rPr lang="ru-RU" sz="2800" b="1" dirty="0">
                <a:latin typeface="Arial" pitchFamily="34" charset="0"/>
                <a:cs typeface="Arial" pitchFamily="34" charset="0"/>
              </a:rPr>
              <a:t>1) фиолетовый    </a:t>
            </a:r>
            <a:r>
              <a:rPr lang="ru-RU" sz="2800" b="1" dirty="0" smtClean="0">
                <a:latin typeface="Arial" pitchFamily="34" charset="0"/>
                <a:cs typeface="Arial" pitchFamily="34" charset="0"/>
              </a:rPr>
              <a:t>2</a:t>
            </a:r>
            <a:r>
              <a:rPr lang="ru-RU" sz="2800" b="1" dirty="0">
                <a:latin typeface="Arial" pitchFamily="34" charset="0"/>
                <a:cs typeface="Arial" pitchFamily="34" charset="0"/>
              </a:rPr>
              <a:t>) желтый  </a:t>
            </a:r>
            <a:r>
              <a:rPr lang="ru-RU" sz="2800" b="1" dirty="0" smtClean="0">
                <a:latin typeface="Arial" pitchFamily="34" charset="0"/>
                <a:cs typeface="Arial" pitchFamily="34" charset="0"/>
              </a:rPr>
              <a:t>         3</a:t>
            </a:r>
            <a:r>
              <a:rPr lang="ru-RU" sz="2800" b="1" dirty="0">
                <a:latin typeface="Arial" pitchFamily="34" charset="0"/>
                <a:cs typeface="Arial" pitchFamily="34" charset="0"/>
              </a:rPr>
              <a:t>) оранжевый</a:t>
            </a:r>
          </a:p>
          <a:p>
            <a:r>
              <a:rPr lang="ru-RU" sz="2800" b="1" dirty="0">
                <a:latin typeface="Arial" pitchFamily="34" charset="0"/>
                <a:cs typeface="Arial" pitchFamily="34" charset="0"/>
              </a:rPr>
              <a:t>4) синий        </a:t>
            </a:r>
            <a:r>
              <a:rPr lang="ru-RU" sz="2800" b="1" dirty="0" smtClean="0">
                <a:latin typeface="Arial" pitchFamily="34" charset="0"/>
                <a:cs typeface="Arial" pitchFamily="34" charset="0"/>
              </a:rPr>
              <a:t>        </a:t>
            </a:r>
            <a:r>
              <a:rPr lang="ru-RU" sz="2800" b="1" u="sng" dirty="0">
                <a:solidFill>
                  <a:srgbClr val="C00000"/>
                </a:solidFill>
                <a:latin typeface="Arial" pitchFamily="34" charset="0"/>
                <a:cs typeface="Arial" pitchFamily="34" charset="0"/>
              </a:rPr>
              <a:t>5) малиновый</a:t>
            </a:r>
            <a:r>
              <a:rPr lang="ru-RU" sz="2800" b="1" dirty="0">
                <a:solidFill>
                  <a:srgbClr val="C00000"/>
                </a:solidFill>
                <a:latin typeface="Arial" pitchFamily="34" charset="0"/>
                <a:cs typeface="Arial" pitchFamily="34" charset="0"/>
              </a:rPr>
              <a:t> </a:t>
            </a:r>
            <a:r>
              <a:rPr lang="ru-RU" sz="2800" b="1" dirty="0" smtClean="0">
                <a:latin typeface="Arial" pitchFamily="34" charset="0"/>
                <a:cs typeface="Arial" pitchFamily="34" charset="0"/>
              </a:rPr>
              <a:t>   6</a:t>
            </a:r>
            <a:r>
              <a:rPr lang="ru-RU" sz="2800" b="1" dirty="0">
                <a:latin typeface="Arial" pitchFamily="34" charset="0"/>
                <a:cs typeface="Arial" pitchFamily="34" charset="0"/>
              </a:rPr>
              <a:t>) </a:t>
            </a:r>
            <a:r>
              <a:rPr lang="ru-RU" sz="2800" b="1" dirty="0" smtClean="0">
                <a:latin typeface="Arial" pitchFamily="34" charset="0"/>
                <a:cs typeface="Arial" pitchFamily="34" charset="0"/>
              </a:rPr>
              <a:t>бесцветный</a:t>
            </a:r>
          </a:p>
          <a:p>
            <a:pPr>
              <a:lnSpc>
                <a:spcPct val="85000"/>
              </a:lnSpc>
            </a:pPr>
            <a:r>
              <a:rPr lang="ru-RU" sz="1000" b="1" dirty="0">
                <a:latin typeface="Arial" pitchFamily="34" charset="0"/>
                <a:cs typeface="Arial" pitchFamily="34" charset="0"/>
              </a:rPr>
              <a:t> </a:t>
            </a:r>
          </a:p>
          <a:p>
            <a:pPr algn="just">
              <a:lnSpc>
                <a:spcPct val="85000"/>
              </a:lnSpc>
            </a:pPr>
            <a:r>
              <a:rPr lang="ru-RU" sz="2800" b="1" dirty="0" smtClean="0">
                <a:solidFill>
                  <a:srgbClr val="C00000"/>
                </a:solidFill>
                <a:latin typeface="Arial" pitchFamily="34" charset="0"/>
                <a:cs typeface="Arial" pitchFamily="34" charset="0"/>
              </a:rPr>
              <a:t>7.</a:t>
            </a:r>
            <a:r>
              <a:rPr lang="ru-RU" sz="2800" b="1" dirty="0" smtClean="0">
                <a:latin typeface="Arial" pitchFamily="34" charset="0"/>
                <a:cs typeface="Arial" pitchFamily="34" charset="0"/>
              </a:rPr>
              <a:t> </a:t>
            </a:r>
            <a:r>
              <a:rPr lang="ru-RU" sz="2800" b="1" dirty="0">
                <a:latin typeface="Arial" pitchFamily="34" charset="0"/>
                <a:cs typeface="Arial" pitchFamily="34" charset="0"/>
              </a:rPr>
              <a:t>Как окрашен лакмус в растворе гидроксида калия?</a:t>
            </a:r>
          </a:p>
          <a:p>
            <a:pPr>
              <a:lnSpc>
                <a:spcPct val="85000"/>
              </a:lnSpc>
            </a:pPr>
            <a:r>
              <a:rPr lang="ru-RU" sz="2800" b="1" dirty="0">
                <a:latin typeface="Arial" pitchFamily="34" charset="0"/>
                <a:cs typeface="Arial" pitchFamily="34" charset="0"/>
              </a:rPr>
              <a:t>1) фиолетовый    2) желтый           3) оранжевый</a:t>
            </a:r>
          </a:p>
          <a:p>
            <a:pPr>
              <a:lnSpc>
                <a:spcPct val="85000"/>
              </a:lnSpc>
            </a:pPr>
            <a:r>
              <a:rPr lang="ru-RU" sz="2800" b="1" u="sng" dirty="0">
                <a:solidFill>
                  <a:srgbClr val="C00000"/>
                </a:solidFill>
                <a:latin typeface="Arial" pitchFamily="34" charset="0"/>
                <a:cs typeface="Arial" pitchFamily="34" charset="0"/>
              </a:rPr>
              <a:t>4) синий</a:t>
            </a:r>
            <a:r>
              <a:rPr lang="ru-RU" sz="2800" b="1" dirty="0">
                <a:latin typeface="Arial" pitchFamily="34" charset="0"/>
                <a:cs typeface="Arial" pitchFamily="34" charset="0"/>
              </a:rPr>
              <a:t>                5) малиновый    6) </a:t>
            </a:r>
            <a:r>
              <a:rPr lang="ru-RU" sz="2800" b="1" dirty="0" smtClean="0">
                <a:latin typeface="Arial" pitchFamily="34" charset="0"/>
                <a:cs typeface="Arial" pitchFamily="34" charset="0"/>
              </a:rPr>
              <a:t>бесцветный</a:t>
            </a:r>
            <a:endParaRPr lang="ru-RU" sz="2800" b="1" dirty="0">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120372277"/>
              </p:ext>
            </p:extLst>
          </p:nvPr>
        </p:nvGraphicFramePr>
        <p:xfrm>
          <a:off x="71500" y="4293096"/>
          <a:ext cx="8928992" cy="2194560"/>
        </p:xfrm>
        <a:graphic>
          <a:graphicData uri="http://schemas.openxmlformats.org/drawingml/2006/table">
            <a:tbl>
              <a:tblPr>
                <a:tableStyleId>{5C22544A-7EE6-4342-B048-85BDC9FD1C3A}</a:tableStyleId>
              </a:tblPr>
              <a:tblGrid>
                <a:gridCol w="2475870"/>
                <a:gridCol w="2137885"/>
                <a:gridCol w="2189583"/>
                <a:gridCol w="2125654"/>
              </a:tblGrid>
              <a:tr h="0">
                <a:tc rowSpan="2">
                  <a:txBody>
                    <a:bodyPr/>
                    <a:lstStyle/>
                    <a:p>
                      <a:pPr algn="ctr">
                        <a:spcAft>
                          <a:spcPts val="0"/>
                        </a:spcAft>
                      </a:pPr>
                      <a:r>
                        <a:rPr lang="ru-RU" sz="2400" b="1" dirty="0">
                          <a:effectLst/>
                        </a:rPr>
                        <a:t>Индикатор</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gridSpan="3">
                  <a:txBody>
                    <a:bodyPr/>
                    <a:lstStyle/>
                    <a:p>
                      <a:pPr algn="ctr">
                        <a:spcAft>
                          <a:spcPts val="0"/>
                        </a:spcAft>
                      </a:pPr>
                      <a:r>
                        <a:rPr lang="ru-RU" sz="2400" b="1" dirty="0">
                          <a:effectLst/>
                        </a:rPr>
                        <a:t>Цвет индикатора в среде</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0">
                <a:tc vMerge="1">
                  <a:txBody>
                    <a:bodyPr/>
                    <a:lstStyle/>
                    <a:p>
                      <a:endParaRPr lang="ru-RU"/>
                    </a:p>
                  </a:txBody>
                  <a:tcPr/>
                </a:tc>
                <a:tc>
                  <a:txBody>
                    <a:bodyPr/>
                    <a:lstStyle/>
                    <a:p>
                      <a:pPr algn="ctr">
                        <a:spcAft>
                          <a:spcPts val="0"/>
                        </a:spcAft>
                      </a:pPr>
                      <a:r>
                        <a:rPr lang="ru-RU" sz="2400" b="1" dirty="0">
                          <a:effectLst/>
                        </a:rPr>
                        <a:t>кислой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щелочной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нейтральной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pPr algn="ctr">
                        <a:spcAft>
                          <a:spcPts val="0"/>
                        </a:spcAft>
                      </a:pPr>
                      <a:r>
                        <a:rPr lang="ru-RU" sz="2400" b="1">
                          <a:effectLst/>
                        </a:rPr>
                        <a:t>Лакмус</a:t>
                      </a:r>
                      <a:endParaRPr lang="ru-RU" sz="2400" b="1">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Красный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solidFill>
                            <a:srgbClr val="180DA3"/>
                          </a:solidFill>
                          <a:effectLst>
                            <a:outerShdw blurRad="38100" dist="38100" dir="2700000" algn="tl">
                              <a:srgbClr val="000000">
                                <a:alpha val="43137"/>
                              </a:srgbClr>
                            </a:outerShdw>
                          </a:effectLst>
                        </a:rPr>
                        <a:t>Синий</a:t>
                      </a:r>
                      <a:endParaRPr lang="ru-RU" sz="2400" b="1" dirty="0">
                        <a:solidFill>
                          <a:srgbClr val="180DA3"/>
                        </a:solidFill>
                        <a:effectLst>
                          <a:outerShdw blurRad="38100" dist="38100" dir="2700000" algn="tl">
                            <a:srgbClr val="000000">
                              <a:alpha val="43137"/>
                            </a:srgbClr>
                          </a:outerShdw>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Фиолетовый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pPr algn="ctr">
                        <a:spcAft>
                          <a:spcPts val="0"/>
                        </a:spcAft>
                      </a:pPr>
                      <a:r>
                        <a:rPr lang="ru-RU" sz="2400" b="1">
                          <a:effectLst/>
                        </a:rPr>
                        <a:t>Фенолфталеин</a:t>
                      </a:r>
                      <a:endParaRPr lang="ru-RU" sz="2400" b="1">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Бесцветный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solidFill>
                            <a:srgbClr val="C00000"/>
                          </a:solidFill>
                          <a:effectLst>
                            <a:outerShdw blurRad="38100" dist="38100" dir="2700000" algn="tl">
                              <a:srgbClr val="000000">
                                <a:alpha val="43137"/>
                              </a:srgbClr>
                            </a:outerShdw>
                          </a:effectLst>
                        </a:rPr>
                        <a:t>Малиновый</a:t>
                      </a:r>
                      <a:endParaRPr lang="ru-RU" sz="2400" b="1" dirty="0">
                        <a:solidFill>
                          <a:srgbClr val="C00000"/>
                        </a:solidFill>
                        <a:effectLst>
                          <a:outerShdw blurRad="38100" dist="38100" dir="2700000" algn="tl">
                            <a:srgbClr val="000000">
                              <a:alpha val="43137"/>
                            </a:srgbClr>
                          </a:outerShdw>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Бесцветный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0">
                <a:tc>
                  <a:txBody>
                    <a:bodyPr/>
                    <a:lstStyle/>
                    <a:p>
                      <a:pPr algn="ctr">
                        <a:spcAft>
                          <a:spcPts val="0"/>
                        </a:spcAft>
                      </a:pPr>
                      <a:r>
                        <a:rPr lang="ru-RU" sz="2400" b="1">
                          <a:effectLst/>
                        </a:rPr>
                        <a:t>Метиловый оранжевый</a:t>
                      </a:r>
                      <a:endParaRPr lang="ru-RU" sz="2400" b="1">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Розовый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Желтый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Aft>
                          <a:spcPts val="0"/>
                        </a:spcAft>
                      </a:pPr>
                      <a:r>
                        <a:rPr lang="ru-RU" sz="2400" b="1" dirty="0">
                          <a:effectLst/>
                        </a:rPr>
                        <a:t>Оранжевый</a:t>
                      </a:r>
                      <a:endParaRPr lang="ru-RU" sz="2400" b="1"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bl>
          </a:graphicData>
        </a:graphic>
      </p:graphicFrame>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27352972"/>
      </p:ext>
    </p:extLst>
  </p:cSld>
  <p:clrMapOvr>
    <a:masterClrMapping/>
  </p:clrMapOvr>
  <p:transition>
    <p:wheel spokes="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2" name="Прямоугольник 1"/>
          <p:cNvSpPr/>
          <p:nvPr/>
        </p:nvSpPr>
        <p:spPr>
          <a:xfrm>
            <a:off x="62593" y="296652"/>
            <a:ext cx="8907061" cy="1191095"/>
          </a:xfrm>
          <a:prstGeom prst="rect">
            <a:avLst/>
          </a:prstGeom>
          <a:ln w="28575">
            <a:solidFill>
              <a:srgbClr val="C00000"/>
            </a:solidFill>
          </a:ln>
        </p:spPr>
        <p:txBody>
          <a:bodyPr wrap="square">
            <a:spAutoFit/>
          </a:bodyPr>
          <a:lstStyle/>
          <a:p>
            <a:pPr>
              <a:lnSpc>
                <a:spcPct val="85000"/>
              </a:lnSpc>
            </a:pPr>
            <a:r>
              <a:rPr lang="ru-RU" sz="2800" b="1" dirty="0" smtClean="0">
                <a:solidFill>
                  <a:srgbClr val="C00000"/>
                </a:solidFill>
                <a:latin typeface="Arial" pitchFamily="34" charset="0"/>
                <a:cs typeface="Arial" pitchFamily="34" charset="0"/>
              </a:rPr>
              <a:t>8.</a:t>
            </a:r>
            <a:r>
              <a:rPr lang="ru-RU" sz="2800" b="1" dirty="0" smtClean="0">
                <a:latin typeface="Arial" pitchFamily="34" charset="0"/>
                <a:cs typeface="Arial" pitchFamily="34" charset="0"/>
              </a:rPr>
              <a:t>  </a:t>
            </a:r>
            <a:r>
              <a:rPr lang="ru-RU" sz="2800" b="1" u="sng" dirty="0">
                <a:latin typeface="Arial" pitchFamily="34" charset="0"/>
                <a:cs typeface="Arial" pitchFamily="34" charset="0"/>
              </a:rPr>
              <a:t>Наибольшее</a:t>
            </a:r>
            <a:r>
              <a:rPr lang="ru-RU" sz="2800" b="1" dirty="0">
                <a:latin typeface="Arial" pitchFamily="34" charset="0"/>
                <a:cs typeface="Arial" pitchFamily="34" charset="0"/>
              </a:rPr>
              <a:t> число </a:t>
            </a:r>
            <a:r>
              <a:rPr lang="ru-RU" sz="2800" b="1" u="sng" dirty="0">
                <a:latin typeface="Arial Black" pitchFamily="34" charset="0"/>
                <a:cs typeface="Arial" pitchFamily="34" charset="0"/>
              </a:rPr>
              <a:t>анионов</a:t>
            </a:r>
            <a:r>
              <a:rPr lang="ru-RU" sz="2800" b="1" dirty="0">
                <a:latin typeface="Arial" pitchFamily="34" charset="0"/>
                <a:cs typeface="Arial" pitchFamily="34" charset="0"/>
              </a:rPr>
              <a:t> образуется при полной диссоциации 1 моля</a:t>
            </a:r>
          </a:p>
          <a:p>
            <a:pPr marL="355600">
              <a:lnSpc>
                <a:spcPct val="85000"/>
              </a:lnSpc>
            </a:pPr>
            <a:r>
              <a:rPr lang="ru-RU" sz="2800" b="1" dirty="0">
                <a:latin typeface="Arial" pitchFamily="34" charset="0"/>
                <a:cs typeface="Arial" pitchFamily="34" charset="0"/>
              </a:rPr>
              <a:t>1)</a:t>
            </a:r>
            <a:r>
              <a:rPr lang="en-US" sz="2800" b="1" dirty="0">
                <a:latin typeface="Arial" pitchFamily="34" charset="0"/>
                <a:cs typeface="Arial" pitchFamily="34" charset="0"/>
              </a:rPr>
              <a:t>Zn</a:t>
            </a:r>
            <a:r>
              <a:rPr lang="ru-RU" sz="2800" b="1" dirty="0">
                <a:latin typeface="Arial" pitchFamily="34" charset="0"/>
                <a:cs typeface="Arial" pitchFamily="34" charset="0"/>
              </a:rPr>
              <a:t>(</a:t>
            </a:r>
            <a:r>
              <a:rPr lang="en-US" sz="2800" b="1" dirty="0">
                <a:latin typeface="Arial" pitchFamily="34" charset="0"/>
                <a:cs typeface="Arial" pitchFamily="34" charset="0"/>
              </a:rPr>
              <a:t>NO</a:t>
            </a:r>
            <a:r>
              <a:rPr lang="ru-RU" sz="2800" b="1" baseline="-25000" dirty="0">
                <a:latin typeface="Arial" pitchFamily="34" charset="0"/>
                <a:cs typeface="Arial" pitchFamily="34" charset="0"/>
              </a:rPr>
              <a:t>3</a:t>
            </a:r>
            <a:r>
              <a:rPr lang="ru-RU" sz="2800" b="1" dirty="0">
                <a:latin typeface="Arial" pitchFamily="34" charset="0"/>
                <a:cs typeface="Arial" pitchFamily="34" charset="0"/>
              </a:rPr>
              <a:t>)</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2)</a:t>
            </a:r>
            <a:r>
              <a:rPr lang="ru-RU" sz="2800" b="1" dirty="0" err="1">
                <a:latin typeface="Arial" pitchFamily="34" charset="0"/>
                <a:cs typeface="Arial" pitchFamily="34" charset="0"/>
              </a:rPr>
              <a:t>Ва</a:t>
            </a:r>
            <a:r>
              <a:rPr lang="ru-RU" sz="2800" b="1" dirty="0">
                <a:latin typeface="Arial" pitchFamily="34" charset="0"/>
                <a:cs typeface="Arial" pitchFamily="34" charset="0"/>
              </a:rPr>
              <a:t>(ОН)</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3)</a:t>
            </a:r>
            <a:r>
              <a:rPr lang="en-US" sz="2800" b="1" dirty="0">
                <a:latin typeface="Arial" pitchFamily="34" charset="0"/>
                <a:cs typeface="Arial" pitchFamily="34" charset="0"/>
              </a:rPr>
              <a:t>Na</a:t>
            </a:r>
            <a:r>
              <a:rPr lang="ru-RU" sz="2800" b="1" baseline="-25000" dirty="0">
                <a:latin typeface="Arial" pitchFamily="34" charset="0"/>
                <a:cs typeface="Arial" pitchFamily="34" charset="0"/>
              </a:rPr>
              <a:t>3</a:t>
            </a:r>
            <a:r>
              <a:rPr lang="ru-RU" sz="2800" b="1" dirty="0">
                <a:latin typeface="Arial" pitchFamily="34" charset="0"/>
                <a:cs typeface="Arial" pitchFamily="34" charset="0"/>
              </a:rPr>
              <a:t>Р</a:t>
            </a:r>
            <a:r>
              <a:rPr lang="en-US" sz="2800" b="1" dirty="0">
                <a:latin typeface="Arial" pitchFamily="34" charset="0"/>
                <a:cs typeface="Arial" pitchFamily="34" charset="0"/>
              </a:rPr>
              <a:t>O</a:t>
            </a:r>
            <a:r>
              <a:rPr lang="ru-RU" sz="2800" b="1" baseline="-25000" dirty="0">
                <a:latin typeface="Arial" pitchFamily="34" charset="0"/>
                <a:cs typeface="Arial" pitchFamily="34" charset="0"/>
              </a:rPr>
              <a:t>4</a:t>
            </a:r>
            <a:r>
              <a:rPr lang="ru-RU" sz="2800" b="1" dirty="0">
                <a:latin typeface="Arial" pitchFamily="34" charset="0"/>
                <a:cs typeface="Arial" pitchFamily="34" charset="0"/>
              </a:rPr>
              <a:t>     </a:t>
            </a:r>
            <a:r>
              <a:rPr lang="ru-RU" sz="2800" b="1" u="sng" dirty="0">
                <a:solidFill>
                  <a:srgbClr val="C00000"/>
                </a:solidFill>
                <a:latin typeface="Arial" pitchFamily="34" charset="0"/>
                <a:cs typeface="Arial" pitchFamily="34" charset="0"/>
              </a:rPr>
              <a:t>4) </a:t>
            </a:r>
            <a:r>
              <a:rPr lang="en-US" sz="2800" b="1" u="sng" dirty="0">
                <a:solidFill>
                  <a:srgbClr val="C00000"/>
                </a:solidFill>
                <a:latin typeface="Arial" pitchFamily="34" charset="0"/>
                <a:cs typeface="Arial" pitchFamily="34" charset="0"/>
              </a:rPr>
              <a:t>F</a:t>
            </a:r>
            <a:r>
              <a:rPr lang="ru-RU" sz="2800" b="1" u="sng" dirty="0" err="1">
                <a:solidFill>
                  <a:srgbClr val="C00000"/>
                </a:solidFill>
                <a:latin typeface="Arial" pitchFamily="34" charset="0"/>
                <a:cs typeface="Arial" pitchFamily="34" charset="0"/>
              </a:rPr>
              <a:t>еС</a:t>
            </a:r>
            <a:r>
              <a:rPr lang="en-US" sz="2800" b="1" u="sng" dirty="0">
                <a:solidFill>
                  <a:srgbClr val="C00000"/>
                </a:solidFill>
                <a:latin typeface="Arial" pitchFamily="34" charset="0"/>
                <a:cs typeface="Arial" pitchFamily="34" charset="0"/>
              </a:rPr>
              <a:t>l</a:t>
            </a:r>
            <a:r>
              <a:rPr lang="ru-RU" sz="2800" b="1" u="sng" baseline="-25000" dirty="0" smtClean="0">
                <a:solidFill>
                  <a:srgbClr val="C00000"/>
                </a:solidFill>
                <a:latin typeface="Arial" pitchFamily="34" charset="0"/>
                <a:cs typeface="Arial" pitchFamily="34" charset="0"/>
              </a:rPr>
              <a:t>3</a:t>
            </a:r>
            <a:endParaRPr lang="ru-RU" sz="2800" b="1" dirty="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71954" y="1487747"/>
            <a:ext cx="8790142" cy="5334794"/>
          </a:xfrm>
          <a:prstGeom prst="rect">
            <a:avLst/>
          </a:prstGeom>
        </p:spPr>
        <p:txBody>
          <a:bodyPr wrap="square">
            <a:spAutoFit/>
          </a:bodyPr>
          <a:lstStyle/>
          <a:p>
            <a:pPr marL="450850" indent="-450850" algn="just"/>
            <a:r>
              <a:rPr lang="ru-RU" sz="2800" b="1" dirty="0">
                <a:solidFill>
                  <a:srgbClr val="002060"/>
                </a:solidFill>
                <a:latin typeface="Arial" pitchFamily="34" charset="0"/>
                <a:cs typeface="Arial" pitchFamily="34" charset="0"/>
              </a:rPr>
              <a:t>1) </a:t>
            </a:r>
            <a:r>
              <a:rPr lang="en-US" sz="2800" b="1" dirty="0">
                <a:solidFill>
                  <a:srgbClr val="002060"/>
                </a:solidFill>
                <a:latin typeface="Arial" pitchFamily="34" charset="0"/>
                <a:cs typeface="Arial" pitchFamily="34" charset="0"/>
              </a:rPr>
              <a:t>Zn</a:t>
            </a:r>
            <a:r>
              <a:rPr lang="ru-RU" sz="2800" b="1" dirty="0">
                <a:solidFill>
                  <a:srgbClr val="002060"/>
                </a:solidFill>
                <a:latin typeface="Arial" pitchFamily="34" charset="0"/>
                <a:cs typeface="Arial" pitchFamily="34" charset="0"/>
              </a:rPr>
              <a:t>(</a:t>
            </a:r>
            <a:r>
              <a:rPr lang="en-US" sz="2800" b="1" dirty="0">
                <a:solidFill>
                  <a:srgbClr val="002060"/>
                </a:solidFill>
                <a:latin typeface="Arial" pitchFamily="34" charset="0"/>
                <a:cs typeface="Arial" pitchFamily="34" charset="0"/>
              </a:rPr>
              <a:t>NO</a:t>
            </a:r>
            <a:r>
              <a:rPr lang="ru-RU" sz="2800" b="1" baseline="-25000" dirty="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a:t>
            </a:r>
            <a:r>
              <a:rPr lang="ru-RU" sz="2800" b="1" baseline="-25000" dirty="0">
                <a:solidFill>
                  <a:srgbClr val="002060"/>
                </a:solidFill>
                <a:latin typeface="Arial" pitchFamily="34" charset="0"/>
                <a:cs typeface="Arial" pitchFamily="34" charset="0"/>
              </a:rPr>
              <a:t>2 </a:t>
            </a:r>
            <a:r>
              <a:rPr lang="ru-RU" sz="2800" b="1" dirty="0" smtClean="0">
                <a:solidFill>
                  <a:srgbClr val="002060"/>
                </a:solidFill>
                <a:latin typeface="Arial" pitchFamily="34" charset="0"/>
                <a:cs typeface="Arial" pitchFamily="34" charset="0"/>
                <a:sym typeface="Symbol"/>
              </a:rPr>
              <a:t></a:t>
            </a:r>
            <a:r>
              <a:rPr lang="ru-RU" sz="2800" b="1" dirty="0" smtClean="0">
                <a:solidFill>
                  <a:srgbClr val="002060"/>
                </a:solidFill>
                <a:latin typeface="Arial" pitchFamily="34" charset="0"/>
                <a:cs typeface="Arial" pitchFamily="34" charset="0"/>
              </a:rPr>
              <a:t> </a:t>
            </a:r>
            <a:r>
              <a:rPr lang="en-US" sz="2800" b="1" dirty="0" smtClean="0">
                <a:solidFill>
                  <a:srgbClr val="002060"/>
                </a:solidFill>
                <a:latin typeface="Arial" pitchFamily="34" charset="0"/>
                <a:cs typeface="Arial" pitchFamily="34" charset="0"/>
              </a:rPr>
              <a:t>Zn</a:t>
            </a:r>
            <a:r>
              <a:rPr lang="ru-RU" sz="2800" b="1" baseline="30000" dirty="0" smtClean="0">
                <a:solidFill>
                  <a:srgbClr val="002060"/>
                </a:solidFill>
                <a:latin typeface="Arial" pitchFamily="34" charset="0"/>
                <a:cs typeface="Arial" pitchFamily="34" charset="0"/>
              </a:rPr>
              <a:t>2+</a:t>
            </a:r>
            <a:r>
              <a:rPr lang="ru-RU" sz="2800" b="1" dirty="0" smtClean="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rPr>
              <a:t>+ </a:t>
            </a:r>
            <a:r>
              <a:rPr lang="ru-RU" sz="2800" b="1" u="sng" dirty="0" smtClean="0">
                <a:solidFill>
                  <a:srgbClr val="002060"/>
                </a:solidFill>
                <a:latin typeface="Arial" pitchFamily="34" charset="0"/>
                <a:cs typeface="Arial" pitchFamily="34" charset="0"/>
              </a:rPr>
              <a:t>2</a:t>
            </a:r>
            <a:r>
              <a:rPr lang="en-US" sz="2800" b="1" u="sng" dirty="0">
                <a:solidFill>
                  <a:srgbClr val="002060"/>
                </a:solidFill>
                <a:latin typeface="Arial" pitchFamily="34" charset="0"/>
                <a:cs typeface="Arial" pitchFamily="34" charset="0"/>
              </a:rPr>
              <a:t>NO</a:t>
            </a:r>
            <a:r>
              <a:rPr lang="ru-RU" sz="2800" b="1" baseline="-25000" dirty="0" smtClean="0">
                <a:solidFill>
                  <a:srgbClr val="002060"/>
                </a:solidFill>
                <a:latin typeface="Arial" pitchFamily="34" charset="0"/>
                <a:cs typeface="Arial" pitchFamily="34" charset="0"/>
              </a:rPr>
              <a:t>3</a:t>
            </a:r>
            <a:r>
              <a:rPr lang="ru-RU" sz="2800" b="1" baseline="30000" dirty="0" smtClean="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 (2 аниона) </a:t>
            </a:r>
            <a:endParaRPr lang="ru-RU" sz="2800" b="1" dirty="0">
              <a:solidFill>
                <a:srgbClr val="002060"/>
              </a:solidFill>
              <a:latin typeface="Arial" pitchFamily="34" charset="0"/>
              <a:cs typeface="Arial" pitchFamily="34" charset="0"/>
            </a:endParaRPr>
          </a:p>
          <a:p>
            <a:pPr marL="450850" indent="-450850" algn="just"/>
            <a:r>
              <a:rPr lang="ru-RU" sz="2800" b="1" dirty="0" smtClean="0">
                <a:solidFill>
                  <a:srgbClr val="002060"/>
                </a:solidFill>
                <a:latin typeface="Arial" pitchFamily="34" charset="0"/>
                <a:cs typeface="Arial" pitchFamily="34" charset="0"/>
              </a:rPr>
              <a:t>2</a:t>
            </a:r>
            <a:r>
              <a:rPr lang="ru-RU" sz="2800" b="1" dirty="0">
                <a:solidFill>
                  <a:srgbClr val="002060"/>
                </a:solidFill>
                <a:latin typeface="Arial" pitchFamily="34" charset="0"/>
                <a:cs typeface="Arial" pitchFamily="34" charset="0"/>
              </a:rPr>
              <a:t>) </a:t>
            </a:r>
            <a:r>
              <a:rPr lang="ru-RU" sz="2800" b="1" dirty="0" err="1">
                <a:solidFill>
                  <a:srgbClr val="002060"/>
                </a:solidFill>
                <a:latin typeface="Arial" pitchFamily="34" charset="0"/>
                <a:cs typeface="Arial" pitchFamily="34" charset="0"/>
              </a:rPr>
              <a:t>Ва</a:t>
            </a:r>
            <a:r>
              <a:rPr lang="ru-RU" sz="2800" b="1" dirty="0">
                <a:solidFill>
                  <a:srgbClr val="002060"/>
                </a:solidFill>
                <a:latin typeface="Arial" pitchFamily="34" charset="0"/>
                <a:cs typeface="Arial" pitchFamily="34" charset="0"/>
              </a:rPr>
              <a:t>(ОН)</a:t>
            </a:r>
            <a:r>
              <a:rPr lang="ru-RU" sz="2800" b="1" baseline="-25000" dirty="0">
                <a:solidFill>
                  <a:srgbClr val="002060"/>
                </a:solidFill>
                <a:latin typeface="Arial" pitchFamily="34" charset="0"/>
                <a:cs typeface="Arial" pitchFamily="34" charset="0"/>
              </a:rPr>
              <a:t>2</a:t>
            </a:r>
            <a:r>
              <a:rPr lang="en-US" sz="2800" b="1" dirty="0" smtClean="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Ва</a:t>
            </a:r>
            <a:r>
              <a:rPr lang="ru-RU" sz="2800" b="1" baseline="30000" dirty="0" smtClean="0">
                <a:solidFill>
                  <a:srgbClr val="002060"/>
                </a:solidFill>
                <a:latin typeface="Arial" pitchFamily="34" charset="0"/>
                <a:cs typeface="Arial" pitchFamily="34" charset="0"/>
              </a:rPr>
              <a:t>2</a:t>
            </a:r>
            <a:r>
              <a:rPr lang="ru-RU" sz="2800" b="1" baseline="30000" dirty="0">
                <a:solidFill>
                  <a:srgbClr val="002060"/>
                </a:solidFill>
                <a:latin typeface="Arial" pitchFamily="34" charset="0"/>
                <a:cs typeface="Arial" pitchFamily="34" charset="0"/>
              </a:rPr>
              <a:t>+</a:t>
            </a:r>
            <a:r>
              <a:rPr lang="ru-RU" sz="2800" b="1" dirty="0">
                <a:solidFill>
                  <a:srgbClr val="002060"/>
                </a:solidFill>
                <a:latin typeface="Arial" pitchFamily="34" charset="0"/>
                <a:cs typeface="Arial" pitchFamily="34" charset="0"/>
              </a:rPr>
              <a:t> + </a:t>
            </a:r>
            <a:r>
              <a:rPr lang="ru-RU" sz="2800" b="1" u="sng" dirty="0" smtClean="0">
                <a:solidFill>
                  <a:srgbClr val="002060"/>
                </a:solidFill>
                <a:latin typeface="Arial" pitchFamily="34" charset="0"/>
                <a:cs typeface="Arial" pitchFamily="34" charset="0"/>
              </a:rPr>
              <a:t>2</a:t>
            </a:r>
            <a:r>
              <a:rPr lang="ru-RU" sz="2800" b="1" u="sng" dirty="0">
                <a:solidFill>
                  <a:srgbClr val="002060"/>
                </a:solidFill>
                <a:latin typeface="Arial" pitchFamily="34" charset="0"/>
                <a:cs typeface="Arial" pitchFamily="34" charset="0"/>
              </a:rPr>
              <a:t>ОН</a:t>
            </a:r>
            <a:r>
              <a:rPr lang="ru-RU" sz="2800" b="1" baseline="30000" dirty="0" smtClean="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(2 аниона) </a:t>
            </a:r>
            <a:endParaRPr lang="ru-RU" sz="2800" b="1" dirty="0">
              <a:solidFill>
                <a:srgbClr val="002060"/>
              </a:solidFill>
              <a:latin typeface="Arial" pitchFamily="34" charset="0"/>
              <a:cs typeface="Arial" pitchFamily="34" charset="0"/>
            </a:endParaRPr>
          </a:p>
          <a:p>
            <a:pPr marL="450850" indent="-450850" algn="just"/>
            <a:r>
              <a:rPr lang="ru-RU" sz="2800" b="1" dirty="0" smtClean="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 </a:t>
            </a:r>
            <a:r>
              <a:rPr lang="en-US" sz="2800" b="1" dirty="0">
                <a:solidFill>
                  <a:srgbClr val="002060"/>
                </a:solidFill>
                <a:latin typeface="Arial" pitchFamily="34" charset="0"/>
                <a:cs typeface="Arial" pitchFamily="34" charset="0"/>
              </a:rPr>
              <a:t>Na</a:t>
            </a:r>
            <a:r>
              <a:rPr lang="ru-RU" sz="2800" b="1" baseline="-25000" dirty="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Р</a:t>
            </a:r>
            <a:r>
              <a:rPr lang="en-US" sz="2800" b="1" dirty="0">
                <a:solidFill>
                  <a:srgbClr val="002060"/>
                </a:solidFill>
                <a:latin typeface="Arial" pitchFamily="34" charset="0"/>
                <a:cs typeface="Arial" pitchFamily="34" charset="0"/>
              </a:rPr>
              <a:t>O</a:t>
            </a:r>
            <a:r>
              <a:rPr lang="ru-RU" sz="2800" b="1" baseline="-25000" dirty="0">
                <a:solidFill>
                  <a:srgbClr val="002060"/>
                </a:solidFill>
                <a:latin typeface="Arial" pitchFamily="34" charset="0"/>
                <a:cs typeface="Arial" pitchFamily="34" charset="0"/>
              </a:rPr>
              <a:t>4</a:t>
            </a:r>
            <a:r>
              <a:rPr lang="ru-RU" sz="2800" b="1" dirty="0" smtClean="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3</a:t>
            </a:r>
            <a:r>
              <a:rPr lang="en-US" sz="2800" b="1" dirty="0" smtClean="0">
                <a:solidFill>
                  <a:srgbClr val="002060"/>
                </a:solidFill>
                <a:latin typeface="Arial" pitchFamily="34" charset="0"/>
                <a:cs typeface="Arial" pitchFamily="34" charset="0"/>
              </a:rPr>
              <a:t>Na</a:t>
            </a:r>
            <a:r>
              <a:rPr lang="ru-RU" sz="2800" b="1" baseline="30000" dirty="0" smtClean="0">
                <a:solidFill>
                  <a:srgbClr val="002060"/>
                </a:solidFill>
                <a:latin typeface="Arial" pitchFamily="34" charset="0"/>
                <a:cs typeface="Arial" pitchFamily="34" charset="0"/>
              </a:rPr>
              <a:t>+</a:t>
            </a:r>
            <a:r>
              <a:rPr lang="ru-RU" sz="2800" b="1" dirty="0" smtClean="0">
                <a:solidFill>
                  <a:srgbClr val="002060"/>
                </a:solidFill>
                <a:latin typeface="Arial" pitchFamily="34" charset="0"/>
                <a:cs typeface="Arial" pitchFamily="34" charset="0"/>
              </a:rPr>
              <a:t> + </a:t>
            </a:r>
            <a:r>
              <a:rPr lang="ru-RU" sz="2800" b="1" u="sng" dirty="0" smtClean="0">
                <a:solidFill>
                  <a:srgbClr val="002060"/>
                </a:solidFill>
                <a:latin typeface="Arial" pitchFamily="34" charset="0"/>
                <a:cs typeface="Arial" pitchFamily="34" charset="0"/>
              </a:rPr>
              <a:t>Р</a:t>
            </a:r>
            <a:r>
              <a:rPr lang="en-US" sz="2800" b="1" u="sng" dirty="0">
                <a:solidFill>
                  <a:srgbClr val="002060"/>
                </a:solidFill>
                <a:latin typeface="Arial" pitchFamily="34" charset="0"/>
                <a:cs typeface="Arial" pitchFamily="34" charset="0"/>
              </a:rPr>
              <a:t>O</a:t>
            </a:r>
            <a:r>
              <a:rPr lang="ru-RU" sz="2800" b="1" baseline="-25000" dirty="0" smtClean="0">
                <a:solidFill>
                  <a:srgbClr val="002060"/>
                </a:solidFill>
                <a:latin typeface="Arial" pitchFamily="34" charset="0"/>
                <a:cs typeface="Arial" pitchFamily="34" charset="0"/>
              </a:rPr>
              <a:t>4</a:t>
            </a:r>
            <a:r>
              <a:rPr lang="ru-RU" sz="2800" b="1" baseline="30000" dirty="0">
                <a:solidFill>
                  <a:srgbClr val="002060"/>
                </a:solidFill>
                <a:latin typeface="Arial" pitchFamily="34" charset="0"/>
                <a:cs typeface="Arial" pitchFamily="34" charset="0"/>
              </a:rPr>
              <a:t>3</a:t>
            </a:r>
            <a:r>
              <a:rPr lang="ru-RU" sz="2800" b="1" baseline="30000" dirty="0" smtClean="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(1 анион) </a:t>
            </a:r>
            <a:endParaRPr lang="ru-RU" sz="2800" b="1" dirty="0">
              <a:solidFill>
                <a:srgbClr val="002060"/>
              </a:solidFill>
              <a:latin typeface="Arial" pitchFamily="34" charset="0"/>
              <a:cs typeface="Arial" pitchFamily="34" charset="0"/>
            </a:endParaRPr>
          </a:p>
          <a:p>
            <a:pPr marL="450850" indent="-450850" algn="just"/>
            <a:r>
              <a:rPr lang="ru-RU" sz="2800" b="1" dirty="0">
                <a:solidFill>
                  <a:srgbClr val="002060"/>
                </a:solidFill>
                <a:latin typeface="Arial" pitchFamily="34" charset="0"/>
                <a:cs typeface="Arial" pitchFamily="34" charset="0"/>
              </a:rPr>
              <a:t>4) </a:t>
            </a:r>
            <a:r>
              <a:rPr lang="en-US" sz="2800" b="1" dirty="0">
                <a:solidFill>
                  <a:srgbClr val="C00000"/>
                </a:solidFill>
                <a:latin typeface="Arial" pitchFamily="34" charset="0"/>
                <a:cs typeface="Arial" pitchFamily="34" charset="0"/>
              </a:rPr>
              <a:t>F</a:t>
            </a:r>
            <a:r>
              <a:rPr lang="ru-RU" sz="2800" b="1" dirty="0" err="1">
                <a:solidFill>
                  <a:srgbClr val="C00000"/>
                </a:solidFill>
                <a:latin typeface="Arial" pitchFamily="34" charset="0"/>
                <a:cs typeface="Arial" pitchFamily="34" charset="0"/>
              </a:rPr>
              <a:t>еС</a:t>
            </a:r>
            <a:r>
              <a:rPr lang="en-US" sz="2800" b="1" dirty="0">
                <a:solidFill>
                  <a:srgbClr val="C00000"/>
                </a:solidFill>
                <a:latin typeface="Arial" pitchFamily="34" charset="0"/>
                <a:cs typeface="Arial" pitchFamily="34" charset="0"/>
              </a:rPr>
              <a:t>l</a:t>
            </a:r>
            <a:r>
              <a:rPr lang="ru-RU" sz="2800" b="1" baseline="-25000" dirty="0" smtClean="0">
                <a:solidFill>
                  <a:srgbClr val="C00000"/>
                </a:solidFill>
                <a:latin typeface="Arial" pitchFamily="34" charset="0"/>
                <a:cs typeface="Arial" pitchFamily="34" charset="0"/>
              </a:rPr>
              <a:t>3 </a:t>
            </a:r>
            <a:r>
              <a:rPr lang="ru-RU" sz="2800" b="1" dirty="0" smtClean="0">
                <a:solidFill>
                  <a:srgbClr val="002060"/>
                </a:solidFill>
                <a:latin typeface="Arial" pitchFamily="34" charset="0"/>
                <a:cs typeface="Arial" pitchFamily="34" charset="0"/>
                <a:sym typeface="Symbol"/>
              </a:rPr>
              <a:t></a:t>
            </a:r>
            <a:r>
              <a:rPr lang="ru-RU" sz="2800" b="1" dirty="0" smtClean="0">
                <a:solidFill>
                  <a:srgbClr val="002060"/>
                </a:solidFill>
                <a:latin typeface="Arial" pitchFamily="34" charset="0"/>
                <a:cs typeface="Arial" pitchFamily="34" charset="0"/>
              </a:rPr>
              <a:t> </a:t>
            </a:r>
            <a:r>
              <a:rPr lang="en-US" sz="2800" b="1" dirty="0">
                <a:solidFill>
                  <a:srgbClr val="C00000"/>
                </a:solidFill>
                <a:latin typeface="Arial" pitchFamily="34" charset="0"/>
                <a:cs typeface="Arial" pitchFamily="34" charset="0"/>
              </a:rPr>
              <a:t>F</a:t>
            </a:r>
            <a:r>
              <a:rPr lang="ru-RU" sz="2800" b="1" dirty="0" smtClean="0">
                <a:solidFill>
                  <a:srgbClr val="C00000"/>
                </a:solidFill>
                <a:latin typeface="Arial" pitchFamily="34" charset="0"/>
                <a:cs typeface="Arial" pitchFamily="34" charset="0"/>
              </a:rPr>
              <a:t>е</a:t>
            </a:r>
            <a:r>
              <a:rPr lang="ru-RU" sz="2800" b="1" baseline="30000" dirty="0">
                <a:solidFill>
                  <a:srgbClr val="002060"/>
                </a:solidFill>
                <a:latin typeface="Arial" pitchFamily="34" charset="0"/>
                <a:cs typeface="Arial" pitchFamily="34" charset="0"/>
              </a:rPr>
              <a:t>3</a:t>
            </a:r>
            <a:r>
              <a:rPr lang="ru-RU" sz="2800" b="1" baseline="30000" dirty="0" smtClean="0">
                <a:solidFill>
                  <a:srgbClr val="002060"/>
                </a:solidFill>
                <a:latin typeface="Arial" pitchFamily="34" charset="0"/>
                <a:cs typeface="Arial" pitchFamily="34" charset="0"/>
              </a:rPr>
              <a:t>+</a:t>
            </a:r>
            <a:r>
              <a:rPr lang="ru-RU" sz="2800" b="1" dirty="0" smtClean="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rPr>
              <a:t>+ </a:t>
            </a:r>
            <a:r>
              <a:rPr lang="ru-RU" sz="2800" b="1" u="sng" dirty="0" smtClean="0">
                <a:solidFill>
                  <a:srgbClr val="002060"/>
                </a:solidFill>
                <a:latin typeface="Arial" pitchFamily="34" charset="0"/>
                <a:cs typeface="Arial" pitchFamily="34" charset="0"/>
              </a:rPr>
              <a:t>3</a:t>
            </a:r>
            <a:r>
              <a:rPr lang="ru-RU" sz="2800" b="1" u="sng" dirty="0" smtClean="0">
                <a:solidFill>
                  <a:srgbClr val="C00000"/>
                </a:solidFill>
                <a:latin typeface="Arial" pitchFamily="34" charset="0"/>
                <a:cs typeface="Arial" pitchFamily="34" charset="0"/>
              </a:rPr>
              <a:t>С</a:t>
            </a:r>
            <a:r>
              <a:rPr lang="en-US" sz="2800" b="1" u="sng" dirty="0" smtClean="0">
                <a:solidFill>
                  <a:srgbClr val="C00000"/>
                </a:solidFill>
                <a:latin typeface="Arial" pitchFamily="34" charset="0"/>
                <a:cs typeface="Arial" pitchFamily="34" charset="0"/>
              </a:rPr>
              <a:t>l</a:t>
            </a:r>
            <a:r>
              <a:rPr lang="ru-RU" sz="2800" b="1" baseline="30000" dirty="0" smtClean="0">
                <a:solidFill>
                  <a:srgbClr val="002060"/>
                </a:solidFill>
                <a:latin typeface="Arial" pitchFamily="34" charset="0"/>
                <a:cs typeface="Arial" pitchFamily="34" charset="0"/>
              </a:rPr>
              <a:t>–  </a:t>
            </a:r>
            <a:r>
              <a:rPr lang="ru-RU" sz="2800" b="1" dirty="0" smtClean="0">
                <a:solidFill>
                  <a:srgbClr val="002060"/>
                </a:solidFill>
                <a:latin typeface="Arial" pitchFamily="34" charset="0"/>
                <a:cs typeface="Arial" pitchFamily="34" charset="0"/>
              </a:rPr>
              <a:t>(3 </a:t>
            </a:r>
            <a:r>
              <a:rPr lang="ru-RU" sz="2800" b="1" dirty="0">
                <a:solidFill>
                  <a:srgbClr val="002060"/>
                </a:solidFill>
                <a:latin typeface="Arial" pitchFamily="34" charset="0"/>
                <a:cs typeface="Arial" pitchFamily="34" charset="0"/>
              </a:rPr>
              <a:t>аниона</a:t>
            </a:r>
            <a:r>
              <a:rPr lang="ru-RU" sz="2800" b="1" dirty="0" smtClean="0">
                <a:solidFill>
                  <a:srgbClr val="002060"/>
                </a:solidFill>
                <a:latin typeface="Arial" pitchFamily="34" charset="0"/>
                <a:cs typeface="Arial" pitchFamily="34" charset="0"/>
              </a:rPr>
              <a:t>)</a:t>
            </a:r>
          </a:p>
          <a:p>
            <a:pPr lvl="0" algn="just"/>
            <a:endParaRPr lang="ru-RU" sz="1400" b="1" dirty="0" smtClean="0">
              <a:solidFill>
                <a:srgbClr val="C00000"/>
              </a:solidFill>
              <a:latin typeface="Arial" pitchFamily="34" charset="0"/>
              <a:cs typeface="Arial" pitchFamily="34" charset="0"/>
            </a:endParaRPr>
          </a:p>
          <a:p>
            <a:pPr lvl="0" algn="just"/>
            <a:r>
              <a:rPr lang="ru-RU" sz="2800" b="1" dirty="0" smtClean="0">
                <a:solidFill>
                  <a:srgbClr val="C00000"/>
                </a:solidFill>
                <a:latin typeface="Arial" pitchFamily="34" charset="0"/>
                <a:cs typeface="Arial" pitchFamily="34" charset="0"/>
              </a:rPr>
              <a:t>9</a:t>
            </a:r>
            <a:r>
              <a:rPr lang="ru-RU" sz="2800" b="1" dirty="0">
                <a:solidFill>
                  <a:srgbClr val="C00000"/>
                </a:solidFill>
                <a:latin typeface="Arial" pitchFamily="34" charset="0"/>
                <a:cs typeface="Arial" pitchFamily="34" charset="0"/>
              </a:rPr>
              <a:t>.</a:t>
            </a:r>
            <a:r>
              <a:rPr lang="ru-RU" sz="2800" b="1" dirty="0">
                <a:latin typeface="Arial" pitchFamily="34" charset="0"/>
                <a:cs typeface="Arial" pitchFamily="34" charset="0"/>
              </a:rPr>
              <a:t> </a:t>
            </a:r>
            <a:r>
              <a:rPr lang="ru-RU" sz="2800" b="1" u="sng" dirty="0">
                <a:latin typeface="Arial" pitchFamily="34" charset="0"/>
                <a:cs typeface="Arial" pitchFamily="34" charset="0"/>
              </a:rPr>
              <a:t>Меньше</a:t>
            </a:r>
            <a:r>
              <a:rPr lang="ru-RU" sz="2800" b="1" dirty="0">
                <a:latin typeface="Arial" pitchFamily="34" charset="0"/>
                <a:cs typeface="Arial" pitchFamily="34" charset="0"/>
              </a:rPr>
              <a:t> всего </a:t>
            </a:r>
            <a:r>
              <a:rPr lang="ru-RU" sz="2800" b="1" u="sng" dirty="0">
                <a:latin typeface="Arial Black" pitchFamily="34" charset="0"/>
                <a:cs typeface="Arial" pitchFamily="34" charset="0"/>
              </a:rPr>
              <a:t>ионов</a:t>
            </a:r>
            <a:r>
              <a:rPr lang="ru-RU" sz="2800" b="1" dirty="0">
                <a:latin typeface="Arial" pitchFamily="34" charset="0"/>
                <a:cs typeface="Arial" pitchFamily="34" charset="0"/>
              </a:rPr>
              <a:t> образуется при диссоциации 1 моль</a:t>
            </a:r>
          </a:p>
          <a:p>
            <a:r>
              <a:rPr lang="en-US" sz="2800" b="1" dirty="0">
                <a:latin typeface="Arial" pitchFamily="34" charset="0"/>
                <a:cs typeface="Arial" pitchFamily="34" charset="0"/>
              </a:rPr>
              <a:t>l) Na</a:t>
            </a:r>
            <a:r>
              <a:rPr lang="en-US" sz="2800" b="1" baseline="-25000" dirty="0">
                <a:latin typeface="Arial" pitchFamily="34" charset="0"/>
                <a:cs typeface="Arial" pitchFamily="34" charset="0"/>
              </a:rPr>
              <a:t>2</a:t>
            </a:r>
            <a:r>
              <a:rPr lang="en-US" sz="2800" b="1" dirty="0">
                <a:latin typeface="Arial" pitchFamily="34" charset="0"/>
                <a:cs typeface="Arial" pitchFamily="34" charset="0"/>
              </a:rPr>
              <a:t>SO</a:t>
            </a:r>
            <a:r>
              <a:rPr lang="en-US" sz="2800" b="1" baseline="-25000" dirty="0">
                <a:latin typeface="Arial" pitchFamily="34" charset="0"/>
                <a:cs typeface="Arial" pitchFamily="34" charset="0"/>
              </a:rPr>
              <a:t>4</a:t>
            </a:r>
            <a:r>
              <a:rPr lang="en-US" sz="2800" b="1" dirty="0">
                <a:latin typeface="Arial" pitchFamily="34" charset="0"/>
                <a:cs typeface="Arial" pitchFamily="34" charset="0"/>
              </a:rPr>
              <a:t>	2) AlCl</a:t>
            </a:r>
            <a:r>
              <a:rPr lang="en-US" sz="2800" b="1" baseline="-25000" dirty="0">
                <a:latin typeface="Arial" pitchFamily="34" charset="0"/>
                <a:cs typeface="Arial" pitchFamily="34" charset="0"/>
              </a:rPr>
              <a:t>3</a:t>
            </a:r>
            <a:r>
              <a:rPr lang="en-US" sz="2800" b="1" dirty="0">
                <a:latin typeface="Arial" pitchFamily="34" charset="0"/>
                <a:cs typeface="Arial" pitchFamily="34" charset="0"/>
              </a:rPr>
              <a:t>	3) ZnCl</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4) </a:t>
            </a:r>
            <a:r>
              <a:rPr lang="en-US" sz="2800" b="1" u="sng" dirty="0">
                <a:solidFill>
                  <a:srgbClr val="C00000"/>
                </a:solidFill>
                <a:latin typeface="Arial" pitchFamily="34" charset="0"/>
                <a:cs typeface="Arial" pitchFamily="34" charset="0"/>
              </a:rPr>
              <a:t>KNO</a:t>
            </a:r>
            <a:r>
              <a:rPr lang="en-US" sz="2800" b="1" u="sng" baseline="-25000" dirty="0">
                <a:solidFill>
                  <a:srgbClr val="C00000"/>
                </a:solidFill>
                <a:latin typeface="Arial" pitchFamily="34" charset="0"/>
                <a:cs typeface="Arial" pitchFamily="34" charset="0"/>
              </a:rPr>
              <a:t>3</a:t>
            </a:r>
            <a:endParaRPr lang="ru-RU" sz="2800" b="1" u="sng" baseline="-25000" dirty="0">
              <a:solidFill>
                <a:srgbClr val="C00000"/>
              </a:solidFill>
              <a:latin typeface="Arial" pitchFamily="34" charset="0"/>
              <a:cs typeface="Arial" pitchFamily="34" charset="0"/>
            </a:endParaRPr>
          </a:p>
          <a:p>
            <a:endParaRPr lang="ru-RU" sz="1400" b="1" u="sng" baseline="-25000" dirty="0">
              <a:solidFill>
                <a:srgbClr val="C00000"/>
              </a:solidFill>
              <a:latin typeface="Arial" pitchFamily="34" charset="0"/>
              <a:cs typeface="Arial" pitchFamily="34" charset="0"/>
            </a:endParaRPr>
          </a:p>
          <a:p>
            <a:r>
              <a:rPr lang="en-US" sz="2800" b="1" dirty="0">
                <a:solidFill>
                  <a:srgbClr val="002060"/>
                </a:solidFill>
                <a:latin typeface="Arial" pitchFamily="34" charset="0"/>
                <a:cs typeface="Arial" pitchFamily="34" charset="0"/>
              </a:rPr>
              <a:t>1) Na</a:t>
            </a:r>
            <a:r>
              <a:rPr lang="en-US" sz="2800" b="1" baseline="-25000" dirty="0">
                <a:solidFill>
                  <a:srgbClr val="002060"/>
                </a:solidFill>
                <a:latin typeface="Arial" pitchFamily="34" charset="0"/>
                <a:cs typeface="Arial" pitchFamily="34" charset="0"/>
              </a:rPr>
              <a:t>2</a:t>
            </a:r>
            <a:r>
              <a:rPr lang="en-US" sz="2800" b="1" dirty="0">
                <a:solidFill>
                  <a:srgbClr val="002060"/>
                </a:solidFill>
                <a:latin typeface="Arial" pitchFamily="34" charset="0"/>
                <a:cs typeface="Arial" pitchFamily="34" charset="0"/>
              </a:rPr>
              <a:t>SO</a:t>
            </a:r>
            <a:r>
              <a:rPr lang="en-US" sz="2800" b="1" baseline="-25000" dirty="0">
                <a:solidFill>
                  <a:srgbClr val="002060"/>
                </a:solidFill>
                <a:latin typeface="Arial" pitchFamily="34" charset="0"/>
                <a:cs typeface="Arial" pitchFamily="34" charset="0"/>
              </a:rPr>
              <a:t>4</a:t>
            </a:r>
            <a:r>
              <a:rPr lang="en-US" sz="2800" b="1" dirty="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en-US" sz="2800" b="1" dirty="0">
                <a:solidFill>
                  <a:srgbClr val="002060"/>
                </a:solidFill>
                <a:latin typeface="Arial" pitchFamily="34" charset="0"/>
                <a:cs typeface="Arial" pitchFamily="34" charset="0"/>
              </a:rPr>
              <a:t> 2Na</a:t>
            </a:r>
            <a:r>
              <a:rPr lang="en-US" sz="2800" b="1" baseline="30000" dirty="0">
                <a:solidFill>
                  <a:srgbClr val="002060"/>
                </a:solidFill>
                <a:latin typeface="Arial" pitchFamily="34" charset="0"/>
                <a:cs typeface="Arial" pitchFamily="34" charset="0"/>
              </a:rPr>
              <a:t> +</a:t>
            </a:r>
            <a:r>
              <a:rPr lang="en-US" sz="2800" b="1" dirty="0">
                <a:solidFill>
                  <a:srgbClr val="002060"/>
                </a:solidFill>
                <a:latin typeface="Arial" pitchFamily="34" charset="0"/>
                <a:cs typeface="Arial" pitchFamily="34" charset="0"/>
              </a:rPr>
              <a:t> + SO</a:t>
            </a:r>
            <a:r>
              <a:rPr lang="en-US" sz="2800" b="1" baseline="-25000" dirty="0">
                <a:solidFill>
                  <a:srgbClr val="002060"/>
                </a:solidFill>
                <a:latin typeface="Arial" pitchFamily="34" charset="0"/>
                <a:cs typeface="Arial" pitchFamily="34" charset="0"/>
              </a:rPr>
              <a:t>4</a:t>
            </a:r>
            <a:r>
              <a:rPr lang="en-US" sz="2800" b="1" baseline="30000" dirty="0">
                <a:solidFill>
                  <a:srgbClr val="002060"/>
                </a:solidFill>
                <a:latin typeface="Arial" pitchFamily="34" charset="0"/>
                <a:cs typeface="Arial" pitchFamily="34" charset="0"/>
              </a:rPr>
              <a:t> 2– </a:t>
            </a:r>
            <a:r>
              <a:rPr lang="en-US" sz="2800" b="1" dirty="0">
                <a:solidFill>
                  <a:srgbClr val="002060"/>
                </a:solidFill>
                <a:latin typeface="Arial" pitchFamily="34" charset="0"/>
                <a:cs typeface="Arial" pitchFamily="34" charset="0"/>
              </a:rPr>
              <a:t>        (3 </a:t>
            </a:r>
            <a:r>
              <a:rPr lang="ru-RU" sz="2800" b="1" dirty="0">
                <a:solidFill>
                  <a:srgbClr val="002060"/>
                </a:solidFill>
                <a:latin typeface="Arial" pitchFamily="34" charset="0"/>
                <a:cs typeface="Arial" pitchFamily="34" charset="0"/>
              </a:rPr>
              <a:t>иона</a:t>
            </a:r>
            <a:r>
              <a:rPr lang="en-US" sz="2800" b="1" dirty="0">
                <a:solidFill>
                  <a:srgbClr val="002060"/>
                </a:solidFill>
                <a:latin typeface="Arial" pitchFamily="34" charset="0"/>
                <a:cs typeface="Arial" pitchFamily="34" charset="0"/>
              </a:rPr>
              <a:t>)</a:t>
            </a:r>
            <a:endParaRPr lang="ru-RU" sz="2800" b="1" dirty="0">
              <a:solidFill>
                <a:srgbClr val="002060"/>
              </a:solidFill>
              <a:latin typeface="Arial" pitchFamily="34" charset="0"/>
              <a:cs typeface="Arial" pitchFamily="34" charset="0"/>
            </a:endParaRPr>
          </a:p>
          <a:p>
            <a:r>
              <a:rPr lang="ru-RU" sz="2800" b="1" dirty="0">
                <a:solidFill>
                  <a:srgbClr val="002060"/>
                </a:solidFill>
                <a:latin typeface="Arial" pitchFamily="34" charset="0"/>
                <a:cs typeface="Arial" pitchFamily="34" charset="0"/>
              </a:rPr>
              <a:t>2) </a:t>
            </a:r>
            <a:r>
              <a:rPr lang="en-US" sz="2800" b="1" dirty="0" err="1">
                <a:solidFill>
                  <a:srgbClr val="002060"/>
                </a:solidFill>
                <a:latin typeface="Arial" pitchFamily="34" charset="0"/>
                <a:cs typeface="Arial" pitchFamily="34" charset="0"/>
              </a:rPr>
              <a:t>AlCl</a:t>
            </a:r>
            <a:r>
              <a:rPr lang="ru-RU" sz="2800" b="1" baseline="-25000" dirty="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a:t>
            </a:r>
            <a:r>
              <a:rPr lang="en-US" sz="2800" b="1" dirty="0">
                <a:solidFill>
                  <a:srgbClr val="002060"/>
                </a:solidFill>
                <a:latin typeface="Arial" pitchFamily="34" charset="0"/>
                <a:cs typeface="Arial" pitchFamily="34" charset="0"/>
              </a:rPr>
              <a:t>Al</a:t>
            </a:r>
            <a:r>
              <a:rPr lang="ru-RU" sz="2800" b="1" baseline="30000" dirty="0">
                <a:solidFill>
                  <a:srgbClr val="002060"/>
                </a:solidFill>
                <a:latin typeface="Arial" pitchFamily="34" charset="0"/>
                <a:cs typeface="Arial" pitchFamily="34" charset="0"/>
              </a:rPr>
              <a:t>3+</a:t>
            </a:r>
            <a:r>
              <a:rPr lang="ru-RU" sz="2800" b="1" dirty="0">
                <a:solidFill>
                  <a:srgbClr val="002060"/>
                </a:solidFill>
                <a:latin typeface="Arial" pitchFamily="34" charset="0"/>
                <a:cs typeface="Arial" pitchFamily="34" charset="0"/>
              </a:rPr>
              <a:t> + 3</a:t>
            </a:r>
            <a:r>
              <a:rPr lang="en-US" sz="2800" b="1" dirty="0" err="1">
                <a:solidFill>
                  <a:srgbClr val="002060"/>
                </a:solidFill>
                <a:latin typeface="Arial" pitchFamily="34" charset="0"/>
                <a:cs typeface="Arial" pitchFamily="34" charset="0"/>
              </a:rPr>
              <a:t>Cl</a:t>
            </a:r>
            <a:r>
              <a:rPr lang="ru-RU" sz="2800" b="1" baseline="30000" dirty="0">
                <a:solidFill>
                  <a:srgbClr val="002060"/>
                </a:solidFill>
                <a:latin typeface="Arial" pitchFamily="34" charset="0"/>
                <a:cs typeface="Arial" pitchFamily="34" charset="0"/>
              </a:rPr>
              <a:t> – </a:t>
            </a:r>
            <a:r>
              <a:rPr lang="ru-RU" sz="2800" b="1" dirty="0">
                <a:solidFill>
                  <a:srgbClr val="002060"/>
                </a:solidFill>
                <a:latin typeface="Arial" pitchFamily="34" charset="0"/>
                <a:cs typeface="Arial" pitchFamily="34" charset="0"/>
              </a:rPr>
              <a:t>                (4 иона) </a:t>
            </a:r>
          </a:p>
          <a:p>
            <a:r>
              <a:rPr lang="ru-RU" sz="2800" b="1" dirty="0">
                <a:solidFill>
                  <a:srgbClr val="002060"/>
                </a:solidFill>
                <a:latin typeface="Arial" pitchFamily="34" charset="0"/>
                <a:cs typeface="Arial" pitchFamily="34" charset="0"/>
              </a:rPr>
              <a:t>3) </a:t>
            </a:r>
            <a:r>
              <a:rPr lang="en-US" sz="2800" b="1" dirty="0" err="1">
                <a:solidFill>
                  <a:srgbClr val="002060"/>
                </a:solidFill>
                <a:latin typeface="Arial" pitchFamily="34" charset="0"/>
                <a:cs typeface="Arial" pitchFamily="34" charset="0"/>
              </a:rPr>
              <a:t>ZnCl</a:t>
            </a:r>
            <a:r>
              <a:rPr lang="ru-RU" sz="2800" b="1" baseline="-25000" dirty="0">
                <a:solidFill>
                  <a:srgbClr val="002060"/>
                </a:solidFill>
                <a:latin typeface="Arial" pitchFamily="34" charset="0"/>
                <a:cs typeface="Arial" pitchFamily="34" charset="0"/>
              </a:rPr>
              <a:t>2</a:t>
            </a:r>
            <a:r>
              <a:rPr lang="ru-RU" sz="2800" b="1" dirty="0">
                <a:solidFill>
                  <a:srgbClr val="002060"/>
                </a:solidFill>
                <a:latin typeface="Arial" pitchFamily="34" charset="0"/>
                <a:cs typeface="Arial" pitchFamily="34" charset="0"/>
              </a:rPr>
              <a:t> </a:t>
            </a:r>
            <a:r>
              <a:rPr lang="ru-RU" sz="2800" b="1" dirty="0">
                <a:solidFill>
                  <a:srgbClr val="002060"/>
                </a:solidFill>
                <a:latin typeface="Arial" pitchFamily="34" charset="0"/>
                <a:cs typeface="Arial" pitchFamily="34" charset="0"/>
                <a:sym typeface="Symbol"/>
              </a:rPr>
              <a:t></a:t>
            </a:r>
            <a:r>
              <a:rPr lang="ru-RU" sz="2800" b="1" dirty="0">
                <a:solidFill>
                  <a:srgbClr val="002060"/>
                </a:solidFill>
                <a:latin typeface="Arial" pitchFamily="34" charset="0"/>
                <a:cs typeface="Arial" pitchFamily="34" charset="0"/>
              </a:rPr>
              <a:t> </a:t>
            </a:r>
            <a:r>
              <a:rPr lang="en-US" sz="2800" b="1" dirty="0">
                <a:solidFill>
                  <a:srgbClr val="002060"/>
                </a:solidFill>
                <a:latin typeface="Arial" pitchFamily="34" charset="0"/>
                <a:cs typeface="Arial" pitchFamily="34" charset="0"/>
              </a:rPr>
              <a:t>Zn</a:t>
            </a:r>
            <a:r>
              <a:rPr lang="ru-RU" sz="2800" b="1" baseline="30000" dirty="0">
                <a:solidFill>
                  <a:srgbClr val="002060"/>
                </a:solidFill>
                <a:latin typeface="Arial" pitchFamily="34" charset="0"/>
                <a:cs typeface="Arial" pitchFamily="34" charset="0"/>
              </a:rPr>
              <a:t> 2+</a:t>
            </a:r>
            <a:r>
              <a:rPr lang="ru-RU" sz="2800" b="1" dirty="0">
                <a:solidFill>
                  <a:srgbClr val="002060"/>
                </a:solidFill>
                <a:latin typeface="Arial" pitchFamily="34" charset="0"/>
                <a:cs typeface="Arial" pitchFamily="34" charset="0"/>
              </a:rPr>
              <a:t> + 2</a:t>
            </a:r>
            <a:r>
              <a:rPr lang="en-US" sz="2800" b="1" dirty="0" err="1">
                <a:solidFill>
                  <a:srgbClr val="002060"/>
                </a:solidFill>
                <a:latin typeface="Arial" pitchFamily="34" charset="0"/>
                <a:cs typeface="Arial" pitchFamily="34" charset="0"/>
              </a:rPr>
              <a:t>Cl</a:t>
            </a:r>
            <a:r>
              <a:rPr lang="ru-RU" sz="2800" b="1" baseline="30000" dirty="0">
                <a:solidFill>
                  <a:srgbClr val="002060"/>
                </a:solidFill>
                <a:latin typeface="Arial" pitchFamily="34" charset="0"/>
                <a:cs typeface="Arial" pitchFamily="34" charset="0"/>
              </a:rPr>
              <a:t> – </a:t>
            </a:r>
            <a:r>
              <a:rPr lang="ru-RU" sz="2800" b="1" dirty="0">
                <a:solidFill>
                  <a:srgbClr val="002060"/>
                </a:solidFill>
                <a:latin typeface="Arial" pitchFamily="34" charset="0"/>
                <a:cs typeface="Arial" pitchFamily="34" charset="0"/>
              </a:rPr>
              <a:t>               (3 иона) </a:t>
            </a:r>
          </a:p>
          <a:p>
            <a:r>
              <a:rPr lang="ru-RU" sz="2800" b="1" dirty="0">
                <a:solidFill>
                  <a:srgbClr val="C00000"/>
                </a:solidFill>
                <a:latin typeface="Arial" pitchFamily="34" charset="0"/>
                <a:cs typeface="Arial" pitchFamily="34" charset="0"/>
              </a:rPr>
              <a:t>4) </a:t>
            </a:r>
            <a:r>
              <a:rPr lang="en-US" sz="2800" b="1" dirty="0">
                <a:solidFill>
                  <a:srgbClr val="C00000"/>
                </a:solidFill>
                <a:latin typeface="Arial" pitchFamily="34" charset="0"/>
                <a:cs typeface="Arial" pitchFamily="34" charset="0"/>
              </a:rPr>
              <a:t>KNO</a:t>
            </a:r>
            <a:r>
              <a:rPr lang="ru-RU" sz="2800" b="1" baseline="-25000" dirty="0">
                <a:solidFill>
                  <a:srgbClr val="C00000"/>
                </a:solidFill>
                <a:latin typeface="Arial" pitchFamily="34" charset="0"/>
                <a:cs typeface="Arial" pitchFamily="34" charset="0"/>
              </a:rPr>
              <a:t>3 </a:t>
            </a:r>
            <a:r>
              <a:rPr lang="ru-RU" sz="2800" b="1" dirty="0">
                <a:solidFill>
                  <a:srgbClr val="C00000"/>
                </a:solidFill>
                <a:latin typeface="Arial" pitchFamily="34" charset="0"/>
                <a:cs typeface="Arial" pitchFamily="34" charset="0"/>
                <a:sym typeface="Symbol"/>
              </a:rPr>
              <a:t></a:t>
            </a:r>
            <a:r>
              <a:rPr lang="ru-RU" sz="2800" b="1" dirty="0">
                <a:solidFill>
                  <a:srgbClr val="C00000"/>
                </a:solidFill>
                <a:latin typeface="Arial" pitchFamily="34" charset="0"/>
                <a:cs typeface="Arial" pitchFamily="34" charset="0"/>
              </a:rPr>
              <a:t> </a:t>
            </a:r>
            <a:r>
              <a:rPr lang="en-US" sz="2800" b="1" dirty="0">
                <a:solidFill>
                  <a:srgbClr val="C00000"/>
                </a:solidFill>
                <a:latin typeface="Arial" pitchFamily="34" charset="0"/>
                <a:cs typeface="Arial" pitchFamily="34" charset="0"/>
              </a:rPr>
              <a:t>K</a:t>
            </a:r>
            <a:r>
              <a:rPr lang="ru-RU" sz="2800" b="1" baseline="30000" dirty="0">
                <a:solidFill>
                  <a:srgbClr val="C00000"/>
                </a:solidFill>
                <a:latin typeface="Arial" pitchFamily="34" charset="0"/>
                <a:cs typeface="Arial" pitchFamily="34" charset="0"/>
              </a:rPr>
              <a:t>+</a:t>
            </a:r>
            <a:r>
              <a:rPr lang="ru-RU" sz="2800" b="1" dirty="0">
                <a:solidFill>
                  <a:srgbClr val="C00000"/>
                </a:solidFill>
                <a:latin typeface="Arial" pitchFamily="34" charset="0"/>
                <a:cs typeface="Arial" pitchFamily="34" charset="0"/>
              </a:rPr>
              <a:t> + </a:t>
            </a:r>
            <a:r>
              <a:rPr lang="en-US" sz="2800" b="1" dirty="0">
                <a:solidFill>
                  <a:srgbClr val="C00000"/>
                </a:solidFill>
                <a:latin typeface="Arial" pitchFamily="34" charset="0"/>
                <a:cs typeface="Arial" pitchFamily="34" charset="0"/>
              </a:rPr>
              <a:t>NO</a:t>
            </a:r>
            <a:r>
              <a:rPr lang="ru-RU" sz="2800" b="1" baseline="-25000" dirty="0">
                <a:solidFill>
                  <a:srgbClr val="C00000"/>
                </a:solidFill>
                <a:latin typeface="Arial" pitchFamily="34" charset="0"/>
                <a:cs typeface="Arial" pitchFamily="34" charset="0"/>
              </a:rPr>
              <a:t>3</a:t>
            </a:r>
            <a:r>
              <a:rPr lang="ru-RU" sz="2800" b="1" baseline="30000" dirty="0">
                <a:solidFill>
                  <a:srgbClr val="C00000"/>
                </a:solidFill>
                <a:latin typeface="Arial" pitchFamily="34" charset="0"/>
                <a:cs typeface="Arial" pitchFamily="34" charset="0"/>
              </a:rPr>
              <a:t> – </a:t>
            </a:r>
            <a:r>
              <a:rPr lang="ru-RU" sz="2800" b="1" dirty="0">
                <a:solidFill>
                  <a:srgbClr val="C00000"/>
                </a:solidFill>
                <a:latin typeface="Arial" pitchFamily="34" charset="0"/>
                <a:cs typeface="Arial" pitchFamily="34" charset="0"/>
              </a:rPr>
              <a:t>                  </a:t>
            </a:r>
            <a:r>
              <a:rPr lang="en-US" sz="2800" b="1" dirty="0">
                <a:solidFill>
                  <a:srgbClr val="C00000"/>
                </a:solidFill>
                <a:latin typeface="Arial" pitchFamily="34" charset="0"/>
                <a:cs typeface="Arial" pitchFamily="34" charset="0"/>
              </a:rPr>
              <a:t>(</a:t>
            </a:r>
            <a:r>
              <a:rPr lang="ru-RU" sz="2800" b="1" dirty="0">
                <a:solidFill>
                  <a:srgbClr val="C00000"/>
                </a:solidFill>
                <a:latin typeface="Arial" pitchFamily="34" charset="0"/>
                <a:cs typeface="Arial" pitchFamily="34" charset="0"/>
              </a:rPr>
              <a:t>2 иона</a:t>
            </a:r>
            <a:r>
              <a:rPr lang="en-US" sz="2800" b="1" dirty="0">
                <a:solidFill>
                  <a:srgbClr val="C00000"/>
                </a:solidFill>
                <a:latin typeface="Arial" pitchFamily="34" charset="0"/>
                <a:cs typeface="Arial" pitchFamily="34" charset="0"/>
              </a:rPr>
              <a:t>)</a:t>
            </a:r>
            <a:endParaRPr lang="ru-RU" sz="2800" b="1" dirty="0">
              <a:solidFill>
                <a:srgbClr val="002060"/>
              </a:solidFill>
              <a:latin typeface="Arial" pitchFamily="34" charset="0"/>
              <a:cs typeface="Arial" pitchFamily="34" charset="0"/>
            </a:endParaRPr>
          </a:p>
        </p:txBody>
      </p:sp>
      <p:sp>
        <p:nvSpPr>
          <p:cNvPr id="4" name="Прямоугольник 3"/>
          <p:cNvSpPr/>
          <p:nvPr/>
        </p:nvSpPr>
        <p:spPr>
          <a:xfrm>
            <a:off x="71954" y="3392996"/>
            <a:ext cx="8770449" cy="14761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95169580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60648"/>
            <a:ext cx="8820980" cy="4918269"/>
          </a:xfrm>
          <a:prstGeom prst="rect">
            <a:avLst/>
          </a:prstGeom>
        </p:spPr>
        <p:txBody>
          <a:bodyPr wrap="square">
            <a:spAutoFit/>
          </a:bodyPr>
          <a:lstStyle/>
          <a:p>
            <a:pPr algn="just">
              <a:lnSpc>
                <a:spcPct val="85000"/>
              </a:lnSpc>
            </a:pPr>
            <a:r>
              <a:rPr lang="ru-RU" sz="2800" b="1" dirty="0">
                <a:solidFill>
                  <a:srgbClr val="FF0000"/>
                </a:solidFill>
                <a:latin typeface="Arial" pitchFamily="34" charset="0"/>
                <a:cs typeface="Arial" pitchFamily="34" charset="0"/>
              </a:rPr>
              <a:t>10.</a:t>
            </a:r>
            <a:r>
              <a:rPr lang="ru-RU" sz="2800" b="1" dirty="0">
                <a:latin typeface="Arial" pitchFamily="34" charset="0"/>
                <a:cs typeface="Arial" pitchFamily="34" charset="0"/>
              </a:rPr>
              <a:t> Является электролитом</a:t>
            </a:r>
          </a:p>
          <a:p>
            <a:pPr marL="273050" indent="14288">
              <a:lnSpc>
                <a:spcPct val="85000"/>
              </a:lnSpc>
            </a:pPr>
            <a:r>
              <a:rPr lang="ru-RU" sz="2800" b="1" dirty="0">
                <a:latin typeface="Arial" pitchFamily="34" charset="0"/>
                <a:cs typeface="Arial" pitchFamily="34" charset="0"/>
              </a:rPr>
              <a:t>1) сульфат натрия (кристаллический)  2) вода</a:t>
            </a:r>
          </a:p>
          <a:p>
            <a:pPr marL="273050" indent="14288">
              <a:lnSpc>
                <a:spcPct val="85000"/>
              </a:lnSpc>
            </a:pPr>
            <a:r>
              <a:rPr lang="ru-RU" sz="2800" b="1" dirty="0">
                <a:solidFill>
                  <a:srgbClr val="C00000"/>
                </a:solidFill>
                <a:latin typeface="Arial" pitchFamily="34" charset="0"/>
                <a:cs typeface="Arial" pitchFamily="34" charset="0"/>
              </a:rPr>
              <a:t>3) сульфат натрия</a:t>
            </a:r>
            <a:r>
              <a:rPr lang="ru-RU" sz="2800" b="1" dirty="0">
                <a:latin typeface="Arial" pitchFamily="34" charset="0"/>
                <a:cs typeface="Arial" pitchFamily="34" charset="0"/>
              </a:rPr>
              <a:t> </a:t>
            </a:r>
            <a:r>
              <a:rPr lang="ru-RU" sz="2800" b="1" dirty="0">
                <a:solidFill>
                  <a:srgbClr val="C00000"/>
                </a:solidFill>
                <a:latin typeface="Arial" pitchFamily="34" charset="0"/>
                <a:cs typeface="Arial" pitchFamily="34" charset="0"/>
              </a:rPr>
              <a:t>(раствор)              </a:t>
            </a:r>
            <a:r>
              <a:rPr lang="ru-RU" sz="2800" b="1" dirty="0">
                <a:latin typeface="Arial" pitchFamily="34" charset="0"/>
                <a:cs typeface="Arial" pitchFamily="34" charset="0"/>
              </a:rPr>
              <a:t>4) </a:t>
            </a:r>
            <a:r>
              <a:rPr lang="ru-RU" sz="2800" b="1" dirty="0" smtClean="0">
                <a:latin typeface="Arial" pitchFamily="34" charset="0"/>
                <a:cs typeface="Arial" pitchFamily="34" charset="0"/>
              </a:rPr>
              <a:t>бензол</a:t>
            </a:r>
          </a:p>
          <a:p>
            <a:pPr marL="273050" indent="14288">
              <a:lnSpc>
                <a:spcPct val="85000"/>
              </a:lnSpc>
            </a:pPr>
            <a:endParaRPr lang="ru-RU" sz="2800" b="1" dirty="0" smtClean="0">
              <a:latin typeface="Arial" pitchFamily="34" charset="0"/>
              <a:cs typeface="Arial" pitchFamily="34" charset="0"/>
            </a:endParaRPr>
          </a:p>
          <a:p>
            <a:pPr indent="450850" algn="just">
              <a:lnSpc>
                <a:spcPct val="85000"/>
              </a:lnSpc>
            </a:pPr>
            <a:r>
              <a:rPr lang="ru-RU" sz="2800" b="1" dirty="0" smtClean="0">
                <a:solidFill>
                  <a:srgbClr val="002060"/>
                </a:solidFill>
                <a:latin typeface="Arial" pitchFamily="34" charset="0"/>
                <a:cs typeface="Arial" pitchFamily="34" charset="0"/>
              </a:rPr>
              <a:t>При ответе на вопросы такого типа следует воспользоваться таблицей растворимости: </a:t>
            </a:r>
            <a:r>
              <a:rPr lang="ru-RU" sz="2800" b="1" u="sng" dirty="0" smtClean="0">
                <a:solidFill>
                  <a:srgbClr val="002060"/>
                </a:solidFill>
                <a:latin typeface="Arial" pitchFamily="34" charset="0"/>
                <a:cs typeface="Arial" pitchFamily="34" charset="0"/>
              </a:rPr>
              <a:t>растворы</a:t>
            </a:r>
            <a:r>
              <a:rPr lang="ru-RU" sz="2800" b="1" dirty="0" smtClean="0">
                <a:solidFill>
                  <a:srgbClr val="002060"/>
                </a:solidFill>
                <a:latin typeface="Arial" pitchFamily="34" charset="0"/>
                <a:cs typeface="Arial" pitchFamily="34" charset="0"/>
              </a:rPr>
              <a:t> солей и оснований, а также сильные кислоты являются электролитами, а многие органические соединения – нет.</a:t>
            </a:r>
          </a:p>
          <a:p>
            <a:pPr indent="450850" algn="just">
              <a:lnSpc>
                <a:spcPct val="85000"/>
              </a:lnSpc>
            </a:pPr>
            <a:r>
              <a:rPr lang="ru-RU" sz="2800" b="1" dirty="0" smtClean="0">
                <a:solidFill>
                  <a:srgbClr val="002060"/>
                </a:solidFill>
                <a:latin typeface="Arial" pitchFamily="34" charset="0"/>
                <a:cs typeface="Arial" pitchFamily="34" charset="0"/>
              </a:rPr>
              <a:t>Кроме того следует повторить страницы «Сильные электролиты», «Слабые электро-литы»</a:t>
            </a:r>
            <a:endParaRPr lang="ru-RU" sz="2800" b="1" dirty="0">
              <a:solidFill>
                <a:srgbClr val="002060"/>
              </a:solidFill>
              <a:latin typeface="Arial" pitchFamily="34" charset="0"/>
              <a:cs typeface="Arial" pitchFamily="34" charset="0"/>
            </a:endParaRPr>
          </a:p>
          <a:p>
            <a:endParaRPr lang="ru-RU" sz="2800" b="1" dirty="0">
              <a:solidFill>
                <a:srgbClr val="C00000"/>
              </a:solidFill>
              <a:latin typeface="Arial" pitchFamily="34" charset="0"/>
              <a:cs typeface="Arial" pitchFamily="34" charset="0"/>
            </a:endParaRPr>
          </a:p>
        </p:txBody>
      </p:sp>
      <p:sp>
        <p:nvSpPr>
          <p:cNvPr id="3" name="Прямоугольник 2"/>
          <p:cNvSpPr/>
          <p:nvPr/>
        </p:nvSpPr>
        <p:spPr>
          <a:xfrm>
            <a:off x="179512" y="260648"/>
            <a:ext cx="8820980" cy="133214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82792340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188640"/>
            <a:ext cx="8784976" cy="1557349"/>
          </a:xfrm>
          <a:prstGeom prst="rect">
            <a:avLst/>
          </a:prstGeom>
        </p:spPr>
        <p:txBody>
          <a:bodyPr wrap="square">
            <a:spAutoFit/>
          </a:bodyPr>
          <a:lstStyle/>
          <a:p>
            <a:pPr lvl="0" algn="just">
              <a:lnSpc>
                <a:spcPct val="85000"/>
              </a:lnSpc>
            </a:pPr>
            <a:r>
              <a:rPr lang="ru-RU" sz="2800" b="1" dirty="0">
                <a:solidFill>
                  <a:srgbClr val="C00000"/>
                </a:solidFill>
                <a:latin typeface="Arial" pitchFamily="34" charset="0"/>
                <a:ea typeface="Times New Roman" pitchFamily="18" charset="0"/>
                <a:cs typeface="Arial" pitchFamily="34" charset="0"/>
              </a:rPr>
              <a:t>11.</a:t>
            </a:r>
            <a:r>
              <a:rPr lang="ru-RU" sz="2800" b="1" dirty="0">
                <a:latin typeface="Arial" pitchFamily="34" charset="0"/>
                <a:ea typeface="Times New Roman" pitchFamily="18" charset="0"/>
                <a:cs typeface="Arial" pitchFamily="34" charset="0"/>
              </a:rPr>
              <a:t> Поваренную соль массой 5 г растворили в 45 г воды. </a:t>
            </a:r>
            <a:r>
              <a:rPr lang="ru-RU" sz="2800" b="1" dirty="0" smtClean="0">
                <a:latin typeface="Arial" pitchFamily="34" charset="0"/>
                <a:ea typeface="Times New Roman" pitchFamily="18" charset="0"/>
                <a:cs typeface="Arial" pitchFamily="34" charset="0"/>
              </a:rPr>
              <a:t>Массовая </a:t>
            </a:r>
            <a:r>
              <a:rPr lang="ru-RU" sz="2800" b="1" dirty="0">
                <a:latin typeface="Arial" pitchFamily="34" charset="0"/>
                <a:ea typeface="Times New Roman" pitchFamily="18" charset="0"/>
                <a:cs typeface="Arial" pitchFamily="34" charset="0"/>
              </a:rPr>
              <a:t>доля (%) соли </a:t>
            </a:r>
            <a:r>
              <a:rPr lang="ru-RU" sz="2800" b="1" dirty="0" smtClean="0">
                <a:latin typeface="Arial" pitchFamily="34" charset="0"/>
                <a:ea typeface="Times New Roman" pitchFamily="18" charset="0"/>
                <a:cs typeface="Arial" pitchFamily="34" charset="0"/>
              </a:rPr>
              <a:t>в растворе</a:t>
            </a:r>
            <a:r>
              <a:rPr lang="ru-RU" sz="2800" b="1" dirty="0">
                <a:latin typeface="Arial" pitchFamily="34" charset="0"/>
                <a:ea typeface="Times New Roman" pitchFamily="18" charset="0"/>
                <a:cs typeface="Arial" pitchFamily="34" charset="0"/>
              </a:rPr>
              <a:t>…</a:t>
            </a:r>
          </a:p>
          <a:p>
            <a:pPr marL="355600">
              <a:lnSpc>
                <a:spcPct val="85000"/>
              </a:lnSpc>
            </a:pPr>
            <a:r>
              <a:rPr lang="ru-RU" sz="2800" b="1" u="sng" dirty="0">
                <a:solidFill>
                  <a:srgbClr val="C00000"/>
                </a:solidFill>
                <a:latin typeface="Arial" pitchFamily="34" charset="0"/>
                <a:cs typeface="Arial" pitchFamily="34" charset="0"/>
              </a:rPr>
              <a:t>1) </a:t>
            </a:r>
            <a:r>
              <a:rPr lang="ru-RU" sz="2800" b="1" u="sng" dirty="0">
                <a:solidFill>
                  <a:srgbClr val="C00000"/>
                </a:solidFill>
                <a:latin typeface="Arial" pitchFamily="34" charset="0"/>
                <a:ea typeface="Times New Roman" pitchFamily="18" charset="0"/>
                <a:cs typeface="Arial" pitchFamily="34" charset="0"/>
                <a:sym typeface="Symbol" pitchFamily="18" charset="2"/>
              </a:rPr>
              <a:t>10 %</a:t>
            </a:r>
            <a:r>
              <a:rPr lang="ru-RU" sz="2800" b="1" dirty="0">
                <a:latin typeface="Arial" pitchFamily="34" charset="0"/>
                <a:ea typeface="Times New Roman" pitchFamily="18" charset="0"/>
                <a:cs typeface="Arial" pitchFamily="34" charset="0"/>
                <a:sym typeface="Symbol" pitchFamily="18" charset="2"/>
              </a:rPr>
              <a:t>    2)   5 %     3)   0,5 %     4) 0,1 %   </a:t>
            </a:r>
            <a:endParaRPr lang="ru-RU" sz="2800" b="1" dirty="0">
              <a:latin typeface="Arial" pitchFamily="34" charset="0"/>
              <a:cs typeface="Arial" pitchFamily="34" charset="0"/>
            </a:endParaRPr>
          </a:p>
        </p:txBody>
      </p:sp>
      <p:graphicFrame>
        <p:nvGraphicFramePr>
          <p:cNvPr id="8" name="Таблица 7"/>
          <p:cNvGraphicFramePr>
            <a:graphicFrameLocks noGrp="1"/>
          </p:cNvGraphicFramePr>
          <p:nvPr>
            <p:extLst>
              <p:ext uri="{D42A27DB-BD31-4B8C-83A1-F6EECF244321}">
                <p14:modId xmlns:p14="http://schemas.microsoft.com/office/powerpoint/2010/main" val="2450418254"/>
              </p:ext>
            </p:extLst>
          </p:nvPr>
        </p:nvGraphicFramePr>
        <p:xfrm>
          <a:off x="214282" y="2024844"/>
          <a:ext cx="8786874" cy="1748790"/>
        </p:xfrm>
        <a:graphic>
          <a:graphicData uri="http://schemas.openxmlformats.org/drawingml/2006/table">
            <a:tbl>
              <a:tblPr/>
              <a:tblGrid>
                <a:gridCol w="2500330"/>
                <a:gridCol w="6286544"/>
              </a:tblGrid>
              <a:tr h="232366">
                <a:tc>
                  <a:txBody>
                    <a:bodyPr/>
                    <a:lstStyle/>
                    <a:p>
                      <a:pPr algn="ctr">
                        <a:lnSpc>
                          <a:spcPct val="85000"/>
                        </a:lnSpc>
                        <a:spcAft>
                          <a:spcPts val="0"/>
                        </a:spcAft>
                      </a:pPr>
                      <a:r>
                        <a:rPr lang="ru-RU" sz="2700" b="1" i="1" dirty="0">
                          <a:latin typeface="Arial" pitchFamily="34" charset="0"/>
                          <a:ea typeface="Times New Roman"/>
                          <a:cs typeface="Arial" pitchFamily="34" charset="0"/>
                        </a:rPr>
                        <a:t>Дано:</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85000"/>
                        </a:lnSpc>
                        <a:spcAft>
                          <a:spcPts val="0"/>
                        </a:spcAft>
                      </a:pPr>
                      <a:r>
                        <a:rPr lang="ru-RU" sz="2700" b="1" i="1">
                          <a:latin typeface="Arial" pitchFamily="34" charset="0"/>
                          <a:ea typeface="Times New Roman"/>
                          <a:cs typeface="Arial" pitchFamily="34" charset="0"/>
                        </a:rPr>
                        <a:t>Решение</a:t>
                      </a:r>
                      <a:endParaRPr lang="ru-RU" sz="2700" b="1">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en-US" sz="2700" b="1" dirty="0" err="1">
                          <a:latin typeface="Arial" pitchFamily="34" charset="0"/>
                          <a:ea typeface="Times New Roman"/>
                          <a:cs typeface="Arial" pitchFamily="34" charset="0"/>
                        </a:rPr>
                        <a:t>NaCl</a:t>
                      </a:r>
                      <a:r>
                        <a:rPr lang="ru-RU" sz="2700" b="1" dirty="0">
                          <a:latin typeface="Arial" pitchFamily="34" charset="0"/>
                          <a:ea typeface="Times New Roman"/>
                          <a:cs typeface="Arial" pitchFamily="34" charset="0"/>
                        </a:rPr>
                        <a:t>) = 5 г</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rowSpan="3">
                  <a:txBody>
                    <a:bodyPr/>
                    <a:lstStyle/>
                    <a:p>
                      <a:pPr indent="291465" algn="just">
                        <a:lnSpc>
                          <a:spcPct val="85000"/>
                        </a:lnSpc>
                        <a:spcAft>
                          <a:spcPts val="0"/>
                        </a:spcAft>
                      </a:pPr>
                      <a:r>
                        <a:rPr lang="ru-RU" sz="2700" b="1" dirty="0">
                          <a:latin typeface="Arial" pitchFamily="34" charset="0"/>
                          <a:ea typeface="Times New Roman"/>
                          <a:cs typeface="Arial" pitchFamily="34" charset="0"/>
                        </a:rPr>
                        <a:t>1. Определим общую массу полученного раствора:</a:t>
                      </a:r>
                    </a:p>
                    <a:p>
                      <a:pPr algn="ctr">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(раствора) = </a:t>
                      </a: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N</a:t>
                      </a:r>
                      <a:r>
                        <a:rPr lang="ru-RU" sz="2700" b="1" dirty="0" err="1">
                          <a:latin typeface="Arial" pitchFamily="34" charset="0"/>
                          <a:ea typeface="Times New Roman"/>
                          <a:cs typeface="Arial" pitchFamily="34" charset="0"/>
                        </a:rPr>
                        <a:t>аС</a:t>
                      </a:r>
                      <a:r>
                        <a:rPr lang="en-US" sz="2700" b="1" dirty="0">
                          <a:latin typeface="Arial" pitchFamily="34" charset="0"/>
                          <a:ea typeface="Times New Roman"/>
                          <a:cs typeface="Arial" pitchFamily="34" charset="0"/>
                        </a:rPr>
                        <a:t>l</a:t>
                      </a:r>
                      <a:r>
                        <a:rPr lang="ru-RU" sz="2700" b="1" dirty="0">
                          <a:latin typeface="Arial" pitchFamily="34" charset="0"/>
                          <a:ea typeface="Times New Roman"/>
                          <a:cs typeface="Arial" pitchFamily="34" charset="0"/>
                        </a:rPr>
                        <a:t>) + </a:t>
                      </a: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a:t>
                      </a:r>
                    </a:p>
                    <a:p>
                      <a:pPr algn="ctr">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(раствора) = 5 г + 45 г = 50 г.</a:t>
                      </a: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 = 45 г</a:t>
                      </a:r>
                    </a:p>
                  </a:txBody>
                  <a:tcPr marL="64947" marR="649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r>
              <a:tr h="464732">
                <a:tc>
                  <a:txBody>
                    <a:bodyPr/>
                    <a:lstStyle/>
                    <a:p>
                      <a:pPr algn="just">
                        <a:lnSpc>
                          <a:spcPct val="85000"/>
                        </a:lnSpc>
                        <a:spcAft>
                          <a:spcPts val="0"/>
                        </a:spcAft>
                      </a:pPr>
                      <a:r>
                        <a:rPr lang="ru-RU" sz="2700" b="1" i="1" dirty="0">
                          <a:latin typeface="Arial" pitchFamily="34" charset="0"/>
                          <a:ea typeface="Times New Roman"/>
                          <a:cs typeface="Arial" pitchFamily="34" charset="0"/>
                        </a:rPr>
                        <a:t>Найти</a:t>
                      </a:r>
                      <a:r>
                        <a:rPr lang="ru-RU" sz="2700" b="1" dirty="0">
                          <a:latin typeface="Arial" pitchFamily="34" charset="0"/>
                          <a:ea typeface="Times New Roman"/>
                          <a:cs typeface="Arial" pitchFamily="34" charset="0"/>
                        </a:rPr>
                        <a:t>:</a:t>
                      </a:r>
                    </a:p>
                    <a:p>
                      <a:pPr algn="just">
                        <a:lnSpc>
                          <a:spcPct val="85000"/>
                        </a:lnSpc>
                        <a:spcAft>
                          <a:spcPts val="0"/>
                        </a:spcAft>
                      </a:pPr>
                      <a:r>
                        <a:rPr lang="en-US" sz="2700" b="1" dirty="0">
                          <a:latin typeface="Arial" pitchFamily="34" charset="0"/>
                          <a:ea typeface="Times New Roman"/>
                          <a:cs typeface="Arial" pitchFamily="34" charset="0"/>
                          <a:sym typeface="Symbol"/>
                        </a:rPr>
                        <a:t></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N</a:t>
                      </a:r>
                      <a:r>
                        <a:rPr lang="ru-RU" sz="2700" b="1" dirty="0" err="1">
                          <a:latin typeface="Arial" pitchFamily="34" charset="0"/>
                          <a:ea typeface="Times New Roman"/>
                          <a:cs typeface="Arial" pitchFamily="34" charset="0"/>
                        </a:rPr>
                        <a:t>аС</a:t>
                      </a:r>
                      <a:r>
                        <a:rPr lang="en-US" sz="2700" b="1" dirty="0">
                          <a:latin typeface="Arial" pitchFamily="34" charset="0"/>
                          <a:ea typeface="Times New Roman"/>
                          <a:cs typeface="Arial" pitchFamily="34" charset="0"/>
                        </a:rPr>
                        <a:t>l</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 = ?</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11" name="Прямоугольник 10"/>
          <p:cNvSpPr/>
          <p:nvPr/>
        </p:nvSpPr>
        <p:spPr>
          <a:xfrm>
            <a:off x="210647" y="3861048"/>
            <a:ext cx="8786874" cy="824841"/>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2. Вычислим массовую долю (%) соли в растворе:</a:t>
            </a:r>
            <a:endParaRPr lang="ru-RU" sz="2800" b="1" dirty="0" smtClean="0">
              <a:latin typeface="Arial" pitchFamily="34" charset="0"/>
              <a:cs typeface="Arial" pitchFamily="34" charset="0"/>
            </a:endParaRPr>
          </a:p>
        </p:txBody>
      </p:sp>
      <p:pic>
        <p:nvPicPr>
          <p:cNvPr id="14" name="Рисунок 13"/>
          <p:cNvPicPr/>
          <p:nvPr/>
        </p:nvPicPr>
        <p:blipFill>
          <a:blip r:embed="rId5" cstate="print"/>
          <a:srcRect/>
          <a:stretch>
            <a:fillRect/>
          </a:stretch>
        </p:blipFill>
        <p:spPr bwMode="auto">
          <a:xfrm>
            <a:off x="2591780" y="4313487"/>
            <a:ext cx="4429156" cy="857256"/>
          </a:xfrm>
          <a:prstGeom prst="roundRect">
            <a:avLst/>
          </a:prstGeom>
          <a:noFill/>
          <a:ln w="38100">
            <a:solidFill>
              <a:srgbClr val="C00000"/>
            </a:solidFill>
            <a:miter lim="800000"/>
            <a:headEnd/>
            <a:tailEnd/>
          </a:ln>
          <a:scene3d>
            <a:camera prst="orthographicFront"/>
            <a:lightRig rig="threePt" dir="t"/>
          </a:scene3d>
          <a:sp3d>
            <a:bevelT/>
          </a:sp3d>
        </p:spPr>
      </p:pic>
      <p:pic>
        <p:nvPicPr>
          <p:cNvPr id="15" name="Рисунок 14"/>
          <p:cNvPicPr/>
          <p:nvPr/>
        </p:nvPicPr>
        <p:blipFill>
          <a:blip r:embed="rId6" cstate="print"/>
          <a:srcRect/>
          <a:stretch>
            <a:fillRect/>
          </a:stretch>
        </p:blipFill>
        <p:spPr bwMode="auto">
          <a:xfrm>
            <a:off x="2664817" y="5302906"/>
            <a:ext cx="4356119" cy="754094"/>
          </a:xfrm>
          <a:prstGeom prst="roundRect">
            <a:avLst/>
          </a:prstGeom>
          <a:noFill/>
          <a:ln w="38100">
            <a:noFill/>
            <a:miter lim="800000"/>
            <a:headEnd/>
            <a:tailEnd/>
          </a:ln>
          <a:scene3d>
            <a:camera prst="orthographicFront"/>
            <a:lightRig rig="threePt" dir="t"/>
          </a:scene3d>
          <a:sp3d>
            <a:bevelT/>
          </a:sp3d>
        </p:spPr>
      </p:pic>
      <p:sp>
        <p:nvSpPr>
          <p:cNvPr id="16" name="Прямоугольник 15"/>
          <p:cNvSpPr/>
          <p:nvPr/>
        </p:nvSpPr>
        <p:spPr>
          <a:xfrm>
            <a:off x="304887" y="6065868"/>
            <a:ext cx="6858048" cy="523220"/>
          </a:xfrm>
          <a:prstGeom prst="rect">
            <a:avLst/>
          </a:prstGeom>
        </p:spPr>
        <p:txBody>
          <a:bodyPr wrap="square">
            <a:spAutoFit/>
          </a:bodyPr>
          <a:lstStyle/>
          <a:p>
            <a:pPr lvl="0" indent="450850" fontAlgn="base">
              <a:spcBef>
                <a:spcPct val="0"/>
              </a:spcBef>
              <a:spcAft>
                <a:spcPct val="0"/>
              </a:spcAft>
            </a:pPr>
            <a:r>
              <a:rPr lang="ru-RU" sz="2800" b="1" i="1" dirty="0" smtClean="0">
                <a:solidFill>
                  <a:srgbClr val="C00000"/>
                </a:solidFill>
                <a:latin typeface="Arial" pitchFamily="34" charset="0"/>
                <a:ea typeface="Times New Roman" pitchFamily="18" charset="0"/>
                <a:cs typeface="Arial" pitchFamily="34" charset="0"/>
              </a:rPr>
              <a:t>Ответ</a:t>
            </a:r>
            <a:r>
              <a:rPr lang="ru-RU" sz="2800" b="1" dirty="0" smtClean="0">
                <a:solidFill>
                  <a:srgbClr val="C00000"/>
                </a:solidFill>
                <a:latin typeface="Arial" pitchFamily="34" charset="0"/>
                <a:ea typeface="Times New Roman" pitchFamily="18" charset="0"/>
                <a:cs typeface="Arial" pitchFamily="34" charset="0"/>
              </a:rPr>
              <a:t>: </a:t>
            </a:r>
            <a:r>
              <a:rPr lang="en-US"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a:t>
            </a:r>
            <a:r>
              <a:rPr lang="en-US" sz="2800" b="1" dirty="0" smtClean="0">
                <a:latin typeface="Arial" pitchFamily="34" charset="0"/>
                <a:ea typeface="Times New Roman" pitchFamily="18" charset="0"/>
                <a:cs typeface="Arial" pitchFamily="34" charset="0"/>
                <a:sym typeface="Symbol" pitchFamily="18" charset="2"/>
              </a:rPr>
              <a:t>N</a:t>
            </a:r>
            <a:r>
              <a:rPr lang="ru-RU" sz="2800" b="1" dirty="0" err="1" smtClean="0">
                <a:latin typeface="Arial" pitchFamily="34" charset="0"/>
                <a:ea typeface="Times New Roman" pitchFamily="18" charset="0"/>
                <a:cs typeface="Arial" pitchFamily="34" charset="0"/>
                <a:sym typeface="Symbol" pitchFamily="18" charset="2"/>
              </a:rPr>
              <a:t>аС</a:t>
            </a:r>
            <a:r>
              <a:rPr lang="en-US" sz="2800" b="1" dirty="0" smtClean="0">
                <a:latin typeface="Arial" pitchFamily="34" charset="0"/>
                <a:ea typeface="Times New Roman" pitchFamily="18" charset="0"/>
                <a:cs typeface="Arial" pitchFamily="34" charset="0"/>
                <a:sym typeface="Symbol" pitchFamily="18" charset="2"/>
              </a:rPr>
              <a:t>l</a:t>
            </a:r>
            <a:r>
              <a:rPr lang="ru-RU" sz="2800" b="1" dirty="0" smtClean="0">
                <a:latin typeface="Arial" pitchFamily="34" charset="0"/>
                <a:ea typeface="Times New Roman" pitchFamily="18" charset="0"/>
                <a:cs typeface="Arial" pitchFamily="34" charset="0"/>
                <a:sym typeface="Symbol" pitchFamily="18" charset="2"/>
              </a:rPr>
              <a:t>) = 10 %.</a:t>
            </a:r>
          </a:p>
        </p:txBody>
      </p:sp>
    </p:spTree>
    <p:extLst>
      <p:ext uri="{BB962C8B-B14F-4D97-AF65-F5344CB8AC3E}">
        <p14:creationId xmlns:p14="http://schemas.microsoft.com/office/powerpoint/2010/main" val="118200067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94791"/>
          </a:xfrm>
          <a:prstGeom prst="rect">
            <a:avLst/>
          </a:prstGeom>
        </p:spPr>
        <p:txBody>
          <a:bodyPr wrap="square">
            <a:spAutoFit/>
          </a:bodyPr>
          <a:lstStyle/>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Ерохин Ю. М., Ковалева И. Б. Химия для профессий и специальностей технического и естественно-научного профилей: учебник для студ. учреждений сред. проф. образования. – М.: Издательский центр «Академия», 2015. – 448 с.</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О.С., Остроумов И. Г., Остроумова Е. Е. и др. Химия для профессий и специальностей естественно-научного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a:t>
            </a:r>
            <a:r>
              <a:rPr lang="ru-RU" sz="2600" b="1" dirty="0" smtClean="0">
                <a:solidFill>
                  <a:schemeClr val="accent6">
                    <a:lumMod val="50000"/>
                  </a:schemeClr>
                </a:solidFill>
                <a:latin typeface="Arial" pitchFamily="34" charset="0"/>
                <a:cs typeface="Arial" pitchFamily="34" charset="0"/>
              </a:rPr>
              <a:t>социально-экономического </a:t>
            </a:r>
            <a:r>
              <a:rPr lang="ru-RU" sz="2600" b="1" dirty="0">
                <a:solidFill>
                  <a:schemeClr val="accent6">
                    <a:lumMod val="50000"/>
                  </a:schemeClr>
                </a:solidFill>
                <a:latin typeface="Arial" pitchFamily="34" charset="0"/>
                <a:cs typeface="Arial" pitchFamily="34" charset="0"/>
              </a:rPr>
              <a:t>и гуманитарного профилей: учебник для студ. учреждений сред. проф. образования. – М., 2016. </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3834770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71500" y="739493"/>
            <a:ext cx="9001156" cy="5533823"/>
          </a:xfrm>
          <a:prstGeom prst="rect">
            <a:avLst/>
          </a:prstGeom>
        </p:spPr>
        <p:txBody>
          <a:bodyPr wrap="square">
            <a:spAutoFit/>
          </a:bodyPr>
          <a:lstStyle/>
          <a:p>
            <a:pPr marL="514350" indent="-514350" algn="just">
              <a:lnSpc>
                <a:spcPct val="80000"/>
              </a:lnSpc>
              <a:buFont typeface="+mj-lt"/>
              <a:buAutoNum type="arabicPeriod" startAt="5"/>
            </a:pPr>
            <a:r>
              <a:rPr lang="ru-RU" sz="2600" b="1" dirty="0" smtClean="0">
                <a:solidFill>
                  <a:schemeClr val="accent6">
                    <a:lumMod val="50000"/>
                  </a:schemeClr>
                </a:solidFill>
                <a:latin typeface="Arial" pitchFamily="34" charset="0"/>
                <a:cs typeface="Arial" pitchFamily="34" charset="0"/>
              </a:rPr>
              <a:t>http://www.webqc.org/periodictable-Rutherfordium-Rf.html</a:t>
            </a:r>
          </a:p>
          <a:p>
            <a:pPr marL="514350" indent="-514350" algn="just">
              <a:lnSpc>
                <a:spcPct val="80000"/>
              </a:lnSpc>
              <a:buFont typeface="+mj-lt"/>
              <a:buAutoNum type="arabicPeriod" startAt="5"/>
            </a:pPr>
            <a:r>
              <a:rPr lang="en-US" sz="2600" b="1" dirty="0" smtClean="0">
                <a:solidFill>
                  <a:schemeClr val="accent6">
                    <a:lumMod val="50000"/>
                  </a:schemeClr>
                </a:solidFill>
                <a:latin typeface="Arial" pitchFamily="34" charset="0"/>
                <a:cs typeface="Arial" pitchFamily="34" charset="0"/>
              </a:rPr>
              <a:t>https://ru.wikipedia.org/wiki/%D0%9B%D1%8C%D1%8E%D0%B8%D1%81,_%D0%93%D0%B8%D0%BB%D0%B1%D0%B5%D1%80%D1%82_%D0%9D%D1%8C%D1%8E%D1%82%D0%BE%D0%BD</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5"/>
            </a:pPr>
            <a:r>
              <a:rPr lang="en-US" sz="2600" b="1" dirty="0" smtClean="0">
                <a:solidFill>
                  <a:schemeClr val="accent6">
                    <a:lumMod val="50000"/>
                  </a:schemeClr>
                </a:solidFill>
                <a:latin typeface="Arial" pitchFamily="34" charset="0"/>
                <a:cs typeface="Arial" pitchFamily="34" charset="0"/>
              </a:rPr>
              <a:t>http://podelise.ru/docs/index-24513145-1.html</a:t>
            </a:r>
            <a:endParaRPr lang="ru-RU" sz="2600" b="1" dirty="0" smtClean="0">
              <a:solidFill>
                <a:schemeClr val="accent6">
                  <a:lumMod val="50000"/>
                </a:schemeClr>
              </a:solidFill>
              <a:latin typeface="Arial" pitchFamily="34" charset="0"/>
              <a:cs typeface="Arial" pitchFamily="34" charset="0"/>
            </a:endParaRPr>
          </a:p>
          <a:p>
            <a:pPr marL="514350" indent="-514350" algn="just">
              <a:lnSpc>
                <a:spcPct val="80000"/>
              </a:lnSpc>
              <a:buFont typeface="+mj-lt"/>
              <a:buAutoNum type="arabicPeriod" startAt="5"/>
            </a:pPr>
            <a:r>
              <a:rPr lang="en-US" sz="2600" b="1" dirty="0" smtClean="0">
                <a:solidFill>
                  <a:schemeClr val="accent6">
                    <a:lumMod val="50000"/>
                  </a:schemeClr>
                </a:solidFill>
                <a:latin typeface="Arial" pitchFamily="34" charset="0"/>
                <a:cs typeface="Arial" pitchFamily="34" charset="0"/>
              </a:rPr>
              <a:t>http://www.syl.ru/article/150485/mod_stepen-dissotsiatsii-elektrolityi-i-polojeniya-teorii-elektroliticheskoy-dissotsiatsii</a:t>
            </a:r>
            <a:endParaRPr lang="ru-RU" sz="2600" b="1" dirty="0" smtClean="0">
              <a:solidFill>
                <a:schemeClr val="accent6">
                  <a:lumMod val="50000"/>
                </a:schemeClr>
              </a:solidFill>
              <a:latin typeface="Arial" pitchFamily="34" charset="0"/>
              <a:cs typeface="Arial" pitchFamily="34" charset="0"/>
            </a:endParaRPr>
          </a:p>
          <a:p>
            <a:pPr marL="514350" lvl="0" indent="-514350" algn="just">
              <a:lnSpc>
                <a:spcPct val="80000"/>
              </a:lnSpc>
              <a:buFont typeface="+mj-lt"/>
              <a:buAutoNum type="arabicPeriod" startAt="5"/>
              <a:tabLst>
                <a:tab pos="0" algn="l"/>
              </a:tabLst>
            </a:pPr>
            <a:r>
              <a:rPr lang="ru-RU" sz="2600" b="1" dirty="0" err="1">
                <a:solidFill>
                  <a:schemeClr val="accent6">
                    <a:lumMod val="50000"/>
                  </a:schemeClr>
                </a:solidFill>
                <a:latin typeface="Arial" pitchFamily="34" charset="0"/>
                <a:cs typeface="Arial" pitchFamily="34" charset="0"/>
              </a:rPr>
              <a:t>Новошннский</a:t>
            </a:r>
            <a:r>
              <a:rPr lang="ru-RU" sz="2600" b="1" dirty="0">
                <a:solidFill>
                  <a:schemeClr val="accent6">
                    <a:lumMod val="50000"/>
                  </a:schemeClr>
                </a:solidFill>
                <a:latin typeface="Arial" pitchFamily="34" charset="0"/>
                <a:cs typeface="Arial" pitchFamily="34" charset="0"/>
              </a:rPr>
              <a:t> И. И., </a:t>
            </a:r>
            <a:r>
              <a:rPr lang="ru-RU" sz="2600" b="1" dirty="0" err="1">
                <a:solidFill>
                  <a:schemeClr val="accent6">
                    <a:lumMod val="50000"/>
                  </a:schemeClr>
                </a:solidFill>
                <a:latin typeface="Arial" pitchFamily="34" charset="0"/>
                <a:cs typeface="Arial" pitchFamily="34" charset="0"/>
              </a:rPr>
              <a:t>Новошинская</a:t>
            </a:r>
            <a:r>
              <a:rPr lang="ru-RU" sz="2600" b="1" dirty="0">
                <a:solidFill>
                  <a:schemeClr val="accent6">
                    <a:lumMod val="50000"/>
                  </a:schemeClr>
                </a:solidFill>
                <a:latin typeface="Arial" pitchFamily="34" charset="0"/>
                <a:cs typeface="Arial" pitchFamily="34" charset="0"/>
              </a:rPr>
              <a:t> Н. С. Химия: учебник для 10 (11) класса </a:t>
            </a:r>
            <a:r>
              <a:rPr lang="ru-RU" sz="2600" b="1" dirty="0" smtClean="0">
                <a:solidFill>
                  <a:schemeClr val="accent6">
                    <a:lumMod val="50000"/>
                  </a:schemeClr>
                </a:solidFill>
                <a:latin typeface="Arial" pitchFamily="34" charset="0"/>
                <a:cs typeface="Arial" pitchFamily="34" charset="0"/>
              </a:rPr>
              <a:t>общеобразовательных учреждений Углублённый уровень </a:t>
            </a:r>
            <a:r>
              <a:rPr lang="ru-RU" sz="2600" b="1" dirty="0">
                <a:solidFill>
                  <a:schemeClr val="accent6">
                    <a:lumMod val="50000"/>
                  </a:schemeClr>
                </a:solidFill>
                <a:latin typeface="Arial" pitchFamily="34" charset="0"/>
                <a:cs typeface="Arial" pitchFamily="34" charset="0"/>
              </a:rPr>
              <a:t>/ И. И. </a:t>
            </a:r>
            <a:r>
              <a:rPr lang="ru-RU" sz="2600" b="1" dirty="0" err="1">
                <a:solidFill>
                  <a:schemeClr val="accent6">
                    <a:lumMod val="50000"/>
                  </a:schemeClr>
                </a:solidFill>
                <a:latin typeface="Arial" pitchFamily="34" charset="0"/>
                <a:cs typeface="Arial" pitchFamily="34" charset="0"/>
              </a:rPr>
              <a:t>Новошинский</a:t>
            </a:r>
            <a:r>
              <a:rPr lang="ru-RU" sz="2600" b="1" dirty="0">
                <a:solidFill>
                  <a:schemeClr val="accent6">
                    <a:lumMod val="50000"/>
                  </a:schemeClr>
                </a:solidFill>
                <a:latin typeface="Arial" pitchFamily="34" charset="0"/>
                <a:cs typeface="Arial" pitchFamily="34" charset="0"/>
              </a:rPr>
              <a:t>, Н. С. </a:t>
            </a:r>
            <a:r>
              <a:rPr lang="ru-RU" sz="2600" b="1" dirty="0" err="1">
                <a:solidFill>
                  <a:schemeClr val="accent6">
                    <a:lumMod val="50000"/>
                  </a:schemeClr>
                </a:solidFill>
                <a:latin typeface="Arial" pitchFamily="34" charset="0"/>
                <a:cs typeface="Arial" pitchFamily="34" charset="0"/>
              </a:rPr>
              <a:t>Новошинская</a:t>
            </a:r>
            <a:r>
              <a:rPr lang="ru-RU" sz="2600" b="1" dirty="0">
                <a:solidFill>
                  <a:schemeClr val="accent6">
                    <a:lumMod val="50000"/>
                  </a:schemeClr>
                </a:solidFill>
                <a:latin typeface="Arial" pitchFamily="34" charset="0"/>
                <a:cs typeface="Arial" pitchFamily="34" charset="0"/>
              </a:rPr>
              <a:t>. – М.: ООО «Русское слово – учебник», 2014. – 440 с.: ил. – (ФГОС. Инновационная школа). </a:t>
            </a:r>
            <a:r>
              <a:rPr lang="en-US" sz="2600" b="1" dirty="0">
                <a:solidFill>
                  <a:schemeClr val="accent6">
                    <a:lumMod val="50000"/>
                  </a:schemeClr>
                </a:solidFill>
                <a:latin typeface="Arial" pitchFamily="34" charset="0"/>
                <a:cs typeface="Arial" pitchFamily="34" charset="0"/>
              </a:rPr>
              <a:t>ISBN</a:t>
            </a:r>
            <a:r>
              <a:rPr lang="ru-RU" sz="2600" b="1" dirty="0">
                <a:solidFill>
                  <a:schemeClr val="accent6">
                    <a:lumMod val="50000"/>
                  </a:schemeClr>
                </a:solidFill>
                <a:latin typeface="Arial" pitchFamily="34" charset="0"/>
                <a:cs typeface="Arial" pitchFamily="34" charset="0"/>
              </a:rPr>
              <a:t> 978-5-00007-544-9</a:t>
            </a:r>
            <a:r>
              <a:rPr lang="ru-RU" sz="2600" b="1" dirty="0" smtClean="0">
                <a:solidFill>
                  <a:schemeClr val="accent6">
                    <a:lumMod val="50000"/>
                  </a:schemeClr>
                </a:solidFill>
                <a:latin typeface="Arial" pitchFamily="34" charset="0"/>
                <a:cs typeface="Arial" pitchFamily="34" charset="0"/>
              </a:rPr>
              <a:t>.</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36588"/>
            <a:ext cx="8858312" cy="5533823"/>
          </a:xfrm>
          <a:prstGeom prst="rect">
            <a:avLst/>
          </a:prstGeom>
        </p:spPr>
        <p:txBody>
          <a:bodyPr wrap="square">
            <a:spAutoFit/>
          </a:bodyPr>
          <a:lstStyle/>
          <a:p>
            <a:pPr marL="514350" indent="-514350" algn="just">
              <a:lnSpc>
                <a:spcPct val="85000"/>
              </a:lnSpc>
              <a:buFont typeface="+mj-lt"/>
              <a:buAutoNum type="arabicPeriod" startAt="10"/>
              <a:tabLst>
                <a:tab pos="0" algn="l"/>
              </a:tabLst>
            </a:pPr>
            <a:r>
              <a:rPr lang="ru-RU" sz="2600" b="1" dirty="0" smtClean="0">
                <a:solidFill>
                  <a:schemeClr val="accent2">
                    <a:lumMod val="50000"/>
                  </a:schemeClr>
                </a:solidFill>
                <a:latin typeface="Arial" pitchFamily="34" charset="0"/>
                <a:cs typeface="Arial" pitchFamily="34" charset="0"/>
              </a:rPr>
              <a:t>http://newton-yar.ru/catalog/17/4052/</a:t>
            </a:r>
          </a:p>
          <a:p>
            <a:pPr marL="514350" indent="-514350" algn="just">
              <a:lnSpc>
                <a:spcPct val="85000"/>
              </a:lnSpc>
              <a:buFont typeface="+mj-lt"/>
              <a:buAutoNum type="arabicPeriod" startAt="10"/>
              <a:tabLst>
                <a:tab pos="0" algn="l"/>
              </a:tabLst>
            </a:pPr>
            <a:r>
              <a:rPr lang="en-US" sz="2600" b="1" dirty="0" smtClean="0">
                <a:solidFill>
                  <a:schemeClr val="accent2">
                    <a:lumMod val="50000"/>
                  </a:schemeClr>
                </a:solidFill>
                <a:latin typeface="Arial" pitchFamily="34" charset="0"/>
                <a:cs typeface="Arial" pitchFamily="34" charset="0"/>
              </a:rPr>
              <a:t>http://didactica.com.ua/index.php?productID=1073</a:t>
            </a:r>
            <a:endParaRPr lang="ru-RU" sz="2600" b="1" dirty="0" smtClean="0">
              <a:solidFill>
                <a:schemeClr val="accent2">
                  <a:lumMod val="50000"/>
                </a:schemeClr>
              </a:solidFill>
              <a:latin typeface="Arial" pitchFamily="34" charset="0"/>
              <a:cs typeface="Arial" pitchFamily="34" charset="0"/>
            </a:endParaRPr>
          </a:p>
          <a:p>
            <a:pPr marL="514350" indent="-514350" algn="just">
              <a:lnSpc>
                <a:spcPct val="85000"/>
              </a:lnSpc>
              <a:buFont typeface="+mj-lt"/>
              <a:buAutoNum type="arabicPeriod" startAt="10"/>
              <a:tabLst>
                <a:tab pos="0" algn="l"/>
              </a:tabLst>
            </a:pPr>
            <a:r>
              <a:rPr lang="en-US" sz="2600" b="1" dirty="0" smtClean="0">
                <a:solidFill>
                  <a:schemeClr val="accent2">
                    <a:lumMod val="50000"/>
                  </a:schemeClr>
                </a:solidFill>
                <a:latin typeface="Arial" pitchFamily="34" charset="0"/>
                <a:cs typeface="Arial" pitchFamily="34" charset="0"/>
              </a:rPr>
              <a:t>http://www.myshared.ru/slide/296839/</a:t>
            </a:r>
            <a:endParaRPr lang="ru-RU" sz="2600" b="1" dirty="0" smtClean="0">
              <a:solidFill>
                <a:schemeClr val="accent2">
                  <a:lumMod val="50000"/>
                </a:schemeClr>
              </a:solidFill>
              <a:latin typeface="Arial" pitchFamily="34" charset="0"/>
              <a:cs typeface="Arial" pitchFamily="34" charset="0"/>
            </a:endParaRPr>
          </a:p>
          <a:p>
            <a:pPr marL="514350" indent="-514350" algn="just">
              <a:lnSpc>
                <a:spcPct val="85000"/>
              </a:lnSpc>
              <a:buFont typeface="+mj-lt"/>
              <a:buAutoNum type="arabicPeriod" startAt="10"/>
              <a:tabLst>
                <a:tab pos="0" algn="l"/>
              </a:tabLst>
            </a:pPr>
            <a:r>
              <a:rPr lang="en-US" sz="2600" b="1" dirty="0" smtClean="0">
                <a:solidFill>
                  <a:schemeClr val="accent2">
                    <a:lumMod val="50000"/>
                  </a:schemeClr>
                </a:solidFill>
                <a:latin typeface="Arial" pitchFamily="34" charset="0"/>
                <a:cs typeface="Arial" pitchFamily="34" charset="0"/>
              </a:rPr>
              <a:t>http://intranet.tdmu.edu.ua/data/kafedra/internal/zag_him/classes_stud/ru/med/lik/ptn/%D0%BC%D0%B5%D0%B4%D0%B8%D1%86%D0%B8%D0%BD%D1%81%D0%BA%D0%B0%D1%8F%20%D1%85%D0%B8%D0%BC%D0%B8%D1%8F/1%20%D0%BA%D1%83%D1%80%D1%81/01.%20%D1%80%D0%B0%D1%81%D1%82%D0%B2%D0%BE%D1%80%D1%8B.%20%D0%BA%D0%BE%D0%BB%D0%BB%D0%B8%D0%B3%D0%B0%D1%82%D0%B8%D0%B2%D0%BD%D1%8B%D0%B5%20%D1%81%D0%B2%D0%BE%D0%B9%D1%81%D1%82%D0%B2%D0%B0%20%D1%80%D0%B0%D1%81%D1%82%D0%B2%D0%BE%D1%80%D0%BE%D0%B2.htm</a:t>
            </a:r>
            <a:endParaRPr lang="ru-RU" sz="25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43111"/>
          </a:xfrm>
          <a:prstGeom prst="rect">
            <a:avLst/>
          </a:prstGeom>
        </p:spPr>
        <p:txBody>
          <a:bodyPr wrap="square">
            <a:spAutoFit/>
          </a:bodyPr>
          <a:lstStyle/>
          <a:p>
            <a:pPr marL="514350" indent="-514350" algn="just">
              <a:lnSpc>
                <a:spcPct val="85000"/>
              </a:lnSpc>
              <a:buFont typeface="+mj-lt"/>
              <a:buAutoNum type="arabicPeriod" startAt="14"/>
              <a:tabLst>
                <a:tab pos="0" algn="l"/>
              </a:tabLst>
            </a:pPr>
            <a:r>
              <a:rPr lang="en-US" sz="2700" b="1" dirty="0" smtClean="0">
                <a:solidFill>
                  <a:schemeClr val="accent2">
                    <a:lumMod val="50000"/>
                  </a:schemeClr>
                </a:solidFill>
                <a:latin typeface="Arial" pitchFamily="34" charset="0"/>
                <a:cs typeface="Arial" pitchFamily="34" charset="0"/>
              </a:rPr>
              <a:t>http://ppt4web.ru/khimija/ehlektroliticheskaja-dissociacija.html</a:t>
            </a:r>
            <a:endParaRPr lang="ru-RU" sz="2700" b="1" dirty="0" smtClean="0">
              <a:solidFill>
                <a:schemeClr val="accent2">
                  <a:lumMod val="50000"/>
                </a:schemeClr>
              </a:solidFill>
              <a:latin typeface="Arial" pitchFamily="34" charset="0"/>
              <a:cs typeface="Arial" pitchFamily="34" charset="0"/>
            </a:endParaRPr>
          </a:p>
          <a:p>
            <a:pPr marL="514350" indent="-514350" algn="just">
              <a:lnSpc>
                <a:spcPct val="85000"/>
              </a:lnSpc>
              <a:buFont typeface="+mj-lt"/>
              <a:buAutoNum type="arabicPeriod" startAt="14"/>
              <a:tabLst>
                <a:tab pos="0" algn="l"/>
              </a:tabLst>
            </a:pPr>
            <a:r>
              <a:rPr lang="en-US" sz="2700" b="1" dirty="0" smtClean="0">
                <a:solidFill>
                  <a:schemeClr val="accent2">
                    <a:lumMod val="50000"/>
                  </a:schemeClr>
                </a:solidFill>
                <a:latin typeface="Arial" pitchFamily="34" charset="0"/>
                <a:cs typeface="Arial" pitchFamily="34" charset="0"/>
              </a:rPr>
              <a:t>http://www.tryphonov.ru/tryphonov5/terms5/pK4.htm</a:t>
            </a:r>
            <a:endParaRPr lang="ru-RU" sz="2700" b="1" dirty="0" smtClean="0">
              <a:solidFill>
                <a:schemeClr val="accent2">
                  <a:lumMod val="50000"/>
                </a:schemeClr>
              </a:solidFill>
              <a:latin typeface="Arial" pitchFamily="34" charset="0"/>
              <a:cs typeface="Arial" pitchFamily="34" charset="0"/>
            </a:endParaRPr>
          </a:p>
          <a:p>
            <a:pPr marL="514350" indent="-514350" algn="just">
              <a:lnSpc>
                <a:spcPct val="85000"/>
              </a:lnSpc>
              <a:buFont typeface="+mj-lt"/>
              <a:buAutoNum type="arabicPeriod" startAt="14"/>
              <a:tabLst>
                <a:tab pos="0" algn="l"/>
              </a:tabLst>
            </a:pPr>
            <a:r>
              <a:rPr lang="en-US" sz="2700" b="1" dirty="0" smtClean="0">
                <a:solidFill>
                  <a:schemeClr val="accent2">
                    <a:lumMod val="50000"/>
                  </a:schemeClr>
                </a:solidFill>
                <a:latin typeface="Arial" pitchFamily="34" charset="0"/>
                <a:cs typeface="Arial" pitchFamily="34" charset="0"/>
              </a:rPr>
              <a:t>http://demexp.pspu.ru/digital_resources?page=3</a:t>
            </a:r>
            <a:endParaRPr lang="ru-RU" sz="2700" b="1" dirty="0" smtClean="0">
              <a:solidFill>
                <a:schemeClr val="accent2">
                  <a:lumMod val="50000"/>
                </a:schemeClr>
              </a:solidFill>
              <a:latin typeface="Arial" pitchFamily="34" charset="0"/>
              <a:cs typeface="Arial" pitchFamily="34" charset="0"/>
            </a:endParaRPr>
          </a:p>
          <a:p>
            <a:pPr marL="514350" lvl="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http://autosquad.ru/kak-polzovatsya-areometrom</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http://rpp.nashaucheba.ru/docs/index-53922.html</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http://fizhim.com/prigotovlenie-rastvora-i-izmerenie-e/</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http://pogrebok.net/shop/termometry_areometry/areometr_dlya_soli/</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http://lib.convdocs.org/docs/index-63955.html?page=7</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http://ru.convdocs.org/docs/index-160605.html</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http://www.gastroscan.ru/handbook/117/2846</a:t>
            </a:r>
          </a:p>
          <a:p>
            <a:pPr marL="514350" indent="-514350" algn="just">
              <a:lnSpc>
                <a:spcPct val="85000"/>
              </a:lnSpc>
              <a:buFont typeface="+mj-lt"/>
              <a:buAutoNum type="arabicPeriod" startAt="14"/>
            </a:pPr>
            <a:r>
              <a:rPr lang="ru-RU" sz="2700" b="1" dirty="0" smtClean="0">
                <a:solidFill>
                  <a:schemeClr val="accent6">
                    <a:lumMod val="50000"/>
                  </a:schemeClr>
                </a:solidFill>
                <a:latin typeface="Arial" pitchFamily="34" charset="0"/>
                <a:cs typeface="Arial" pitchFamily="34" charset="0"/>
              </a:rPr>
              <a:t>http://liidweb.com/node/7683</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214290"/>
            <a:ext cx="8786874" cy="445507"/>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Другие примеры кристаллогидратов: </a:t>
            </a:r>
          </a:p>
        </p:txBody>
      </p:sp>
      <p:pic>
        <p:nvPicPr>
          <p:cNvPr id="21" name="Picture 2" descr="Железный купорос FeSO4 представляет собой кристаллы зеленовато-голубого цвета, упакован в полипропиленовые контейнеры типа Big B"/>
          <p:cNvPicPr>
            <a:picLocks noChangeAspect="1" noChangeArrowheads="1"/>
          </p:cNvPicPr>
          <p:nvPr/>
        </p:nvPicPr>
        <p:blipFill>
          <a:blip r:embed="rId4" cstate="print"/>
          <a:srcRect l="12500" t="16667" r="12499" b="6666"/>
          <a:stretch>
            <a:fillRect/>
          </a:stretch>
        </p:blipFill>
        <p:spPr bwMode="auto">
          <a:xfrm>
            <a:off x="5668418" y="928670"/>
            <a:ext cx="3261300" cy="2500330"/>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22" name="Прямоугольник 21"/>
          <p:cNvSpPr/>
          <p:nvPr/>
        </p:nvSpPr>
        <p:spPr>
          <a:xfrm>
            <a:off x="5429256" y="3571876"/>
            <a:ext cx="3786213"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en-US" sz="2600" b="1"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F</a:t>
            </a:r>
            <a:r>
              <a:rPr lang="ru-RU" sz="2600" b="1"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е</a:t>
            </a:r>
            <a:r>
              <a:rPr lang="en-US" sz="2600" b="1"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SO</a:t>
            </a:r>
            <a:r>
              <a:rPr lang="ru-RU" sz="2600" b="1" baseline="-30000"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4</a:t>
            </a:r>
            <a:r>
              <a:rPr lang="ru-RU" sz="2600" b="1"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 7Н</a:t>
            </a:r>
            <a:r>
              <a:rPr lang="ru-RU" sz="2600" b="1" baseline="-30000"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2</a:t>
            </a:r>
            <a:r>
              <a:rPr lang="en-US" sz="2600" b="1"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O </a:t>
            </a:r>
            <a:r>
              <a:rPr lang="ru-RU" sz="2600" b="1" dirty="0" smtClean="0">
                <a:ln w="11430">
                  <a:solidFill>
                    <a:schemeClr val="tx1"/>
                  </a:solidFill>
                </a:ln>
                <a:solidFill>
                  <a:srgbClr val="009644"/>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железный купорос</a:t>
            </a:r>
            <a:endParaRPr lang="ru-RU" sz="26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endParaRPr>
          </a:p>
        </p:txBody>
      </p:sp>
      <p:pic>
        <p:nvPicPr>
          <p:cNvPr id="110594" name="Picture 2" descr="Гипс (минерал) фото"/>
          <p:cNvPicPr>
            <a:picLocks noChangeAspect="1" noChangeArrowheads="1"/>
          </p:cNvPicPr>
          <p:nvPr/>
        </p:nvPicPr>
        <p:blipFill>
          <a:blip r:embed="rId5" cstate="print"/>
          <a:srcRect l="1042" t="4927" r="1041" b="1477"/>
          <a:stretch>
            <a:fillRect/>
          </a:stretch>
        </p:blipFill>
        <p:spPr bwMode="auto">
          <a:xfrm>
            <a:off x="71406" y="2214554"/>
            <a:ext cx="5389809" cy="435771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8" name="Прямая со стрелкой 27"/>
          <p:cNvCxnSpPr/>
          <p:nvPr/>
        </p:nvCxnSpPr>
        <p:spPr>
          <a:xfrm rot="5400000" flipH="1" flipV="1">
            <a:off x="1178695" y="4607727"/>
            <a:ext cx="1643074" cy="714380"/>
          </a:xfrm>
          <a:prstGeom prst="straightConnector1">
            <a:avLst/>
          </a:prstGeom>
          <a:ln w="38100">
            <a:solidFill>
              <a:srgbClr val="99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p:cNvCxnSpPr/>
          <p:nvPr/>
        </p:nvCxnSpPr>
        <p:spPr>
          <a:xfrm rot="5400000" flipH="1" flipV="1">
            <a:off x="321439" y="5035561"/>
            <a:ext cx="1071570" cy="1588"/>
          </a:xfrm>
          <a:prstGeom prst="straightConnector1">
            <a:avLst/>
          </a:prstGeom>
          <a:ln w="38100">
            <a:solidFill>
              <a:srgbClr val="3366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2996205"/>
          </a:xfrm>
          <a:prstGeom prst="rect">
            <a:avLst/>
          </a:prstGeom>
        </p:spPr>
        <p:txBody>
          <a:bodyPr wrap="square">
            <a:spAutoFit/>
          </a:bodyPr>
          <a:lstStyle/>
          <a:p>
            <a:pPr marL="514350" indent="-514350" algn="just">
              <a:lnSpc>
                <a:spcPct val="85000"/>
              </a:lnSpc>
              <a:buFont typeface="+mj-lt"/>
              <a:buAutoNum type="arabicPeriod" startAt="25"/>
            </a:pPr>
            <a:r>
              <a:rPr lang="ru-RU" sz="2800" b="1" dirty="0" smtClean="0">
                <a:solidFill>
                  <a:schemeClr val="accent6">
                    <a:lumMod val="50000"/>
                  </a:schemeClr>
                </a:solidFill>
                <a:latin typeface="Arial" pitchFamily="34" charset="0"/>
                <a:cs typeface="Arial" pitchFamily="34" charset="0"/>
              </a:rPr>
              <a:t>http://www.kristallikov.net/page5.html</a:t>
            </a:r>
          </a:p>
          <a:p>
            <a:pPr marL="514350" indent="-514350" algn="just">
              <a:lnSpc>
                <a:spcPct val="85000"/>
              </a:lnSpc>
              <a:buFont typeface="+mj-lt"/>
              <a:buAutoNum type="arabicPeriod" startAt="25"/>
            </a:pPr>
            <a:r>
              <a:rPr lang="ru-RU" sz="2800" b="1" dirty="0" smtClean="0">
                <a:solidFill>
                  <a:schemeClr val="accent6">
                    <a:lumMod val="50000"/>
                  </a:schemeClr>
                </a:solidFill>
                <a:latin typeface="Arial" pitchFamily="34" charset="0"/>
                <a:cs typeface="Arial" pitchFamily="34" charset="0"/>
              </a:rPr>
              <a:t>http://texvedkom.org/archives/115</a:t>
            </a:r>
          </a:p>
          <a:p>
            <a:pPr marL="514350" indent="-514350" algn="just">
              <a:lnSpc>
                <a:spcPct val="85000"/>
              </a:lnSpc>
              <a:buFont typeface="+mj-lt"/>
              <a:buAutoNum type="arabicPeriod" startAt="25"/>
            </a:pPr>
            <a:r>
              <a:rPr lang="ru-RU" sz="2800" b="1" dirty="0" smtClean="0">
                <a:solidFill>
                  <a:schemeClr val="accent6">
                    <a:lumMod val="50000"/>
                  </a:schemeClr>
                </a:solidFill>
                <a:latin typeface="Arial" pitchFamily="34" charset="0"/>
                <a:cs typeface="Arial" pitchFamily="34" charset="0"/>
              </a:rPr>
              <a:t>http://wiseparents.ru/eksperiment-s-kapustoj-ili-kak-menya-obvinili-v-besxozyajstvenosti/</a:t>
            </a:r>
          </a:p>
          <a:p>
            <a:pPr marL="514350" indent="-514350" algn="just">
              <a:lnSpc>
                <a:spcPct val="85000"/>
              </a:lnSpc>
              <a:buFont typeface="+mj-lt"/>
              <a:buAutoNum type="arabicPeriod" startAt="25"/>
            </a:pPr>
            <a:r>
              <a:rPr lang="ru-RU" sz="2800" b="1" dirty="0" smtClean="0">
                <a:solidFill>
                  <a:schemeClr val="accent6">
                    <a:lumMod val="50000"/>
                  </a:schemeClr>
                </a:solidFill>
                <a:latin typeface="Arial" pitchFamily="34" charset="0"/>
                <a:cs typeface="Arial" pitchFamily="34" charset="0"/>
              </a:rPr>
              <a:t>http://interactions.iciq.es/divulgaciocientifica/es/2013/01/06/larc-de-sant-marti-de-la-col-llombarda/</a:t>
            </a:r>
          </a:p>
          <a:p>
            <a:pPr marL="514350" indent="-514350" algn="just">
              <a:lnSpc>
                <a:spcPct val="85000"/>
              </a:lnSpc>
              <a:buFont typeface="+mj-lt"/>
              <a:buAutoNum type="arabicPeriod" startAt="25"/>
              <a:tabLst>
                <a:tab pos="0" algn="l"/>
              </a:tabLst>
            </a:pPr>
            <a:endParaRPr lang="ru-RU" sz="26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72462"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nternat.msu.ru/wp-content/uploads/CoSO4-%D0%B3%D0%B8%D0%B4%D1%80%D0%B0%D1%82.gif"/>
          <p:cNvPicPr>
            <a:picLocks noChangeAspect="1" noChangeArrowheads="1"/>
          </p:cNvPicPr>
          <p:nvPr/>
        </p:nvPicPr>
        <p:blipFill>
          <a:blip r:embed="rId2" cstate="print"/>
          <a:srcRect/>
          <a:stretch>
            <a:fillRect/>
          </a:stretch>
        </p:blipFill>
        <p:spPr bwMode="auto">
          <a:xfrm rot="5400000">
            <a:off x="1571604" y="74190"/>
            <a:ext cx="2148691" cy="2286015"/>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pic>
        <p:nvPicPr>
          <p:cNvPr id="12292" name="Picture 4" descr="http://internat.msu.ru/wp-content/uploads/Co-%D1%88%D0%B5%D0%BD%D0%B8%D1%821.gif"/>
          <p:cNvPicPr>
            <a:picLocks noChangeAspect="1" noChangeArrowheads="1"/>
          </p:cNvPicPr>
          <p:nvPr/>
        </p:nvPicPr>
        <p:blipFill>
          <a:blip r:embed="rId3" cstate="print"/>
          <a:srcRect t="2650" b="4593"/>
          <a:stretch>
            <a:fillRect/>
          </a:stretch>
        </p:blipFill>
        <p:spPr bwMode="auto">
          <a:xfrm>
            <a:off x="5143504" y="214290"/>
            <a:ext cx="2643206" cy="2077385"/>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w="152400" h="50800" prst="softRound"/>
          </a:sp3d>
        </p:spPr>
      </p:pic>
      <p:sp>
        <p:nvSpPr>
          <p:cNvPr id="6" name="Прямоугольник 5"/>
          <p:cNvSpPr/>
          <p:nvPr/>
        </p:nvSpPr>
        <p:spPr>
          <a:xfrm>
            <a:off x="714348" y="5715016"/>
            <a:ext cx="6858048" cy="95410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NiSO</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4</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×7H</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2</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O и никелевый </a:t>
            </a:r>
            <a:r>
              <a:rPr lang="ru-RU" sz="2800" b="1" dirty="0" err="1">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шенит</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 </a:t>
            </a:r>
            <a:r>
              <a:rPr lang="ru-RU" sz="2800" b="1" dirty="0" err="1">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Ni</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(NH</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4</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2</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(SO</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4</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2</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×6Н</a:t>
            </a:r>
            <a:r>
              <a:rPr lang="ru-RU" sz="2800" b="1" baseline="-25000"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2</a:t>
            </a:r>
            <a:r>
              <a:rPr lang="ru-RU" sz="2800" b="1" dirty="0">
                <a:ln w="11430">
                  <a:solidFill>
                    <a:schemeClr val="tx1"/>
                  </a:solidFill>
                </a:ln>
                <a:solidFill>
                  <a:srgbClr val="009644"/>
                </a:solidFill>
                <a:effectLst>
                  <a:outerShdw blurRad="50800" dist="39000" dir="5460000" algn="tl">
                    <a:srgbClr val="000000">
                      <a:alpha val="38000"/>
                    </a:srgbClr>
                  </a:outerShdw>
                </a:effectLst>
                <a:latin typeface="Arial Black" pitchFamily="34" charset="0"/>
              </a:rPr>
              <a:t>О</a:t>
            </a:r>
          </a:p>
        </p:txBody>
      </p:sp>
      <p:pic>
        <p:nvPicPr>
          <p:cNvPr id="12294" name="Picture 6" descr="http://internat.msu.ru/wp-content/uploads/NiSO4x7H2O-%D0%A2%D0%B0%D1%80%D0%B0%D1%81%D0%BE%D0%B2%D0%B0.gif"/>
          <p:cNvPicPr>
            <a:picLocks noChangeAspect="1" noChangeArrowheads="1"/>
          </p:cNvPicPr>
          <p:nvPr/>
        </p:nvPicPr>
        <p:blipFill>
          <a:blip r:embed="rId4" cstate="print"/>
          <a:srcRect/>
          <a:stretch>
            <a:fillRect/>
          </a:stretch>
        </p:blipFill>
        <p:spPr bwMode="auto">
          <a:xfrm>
            <a:off x="785786" y="3214686"/>
            <a:ext cx="3198301" cy="2500330"/>
          </a:xfrm>
          <a:prstGeom prst="ellipse">
            <a:avLst/>
          </a:prstGeom>
          <a:noFill/>
          <a:effectLst>
            <a:outerShdw blurRad="50800" dist="38100" dir="2700000" algn="tl" rotWithShape="0">
              <a:prstClr val="black">
                <a:alpha val="40000"/>
              </a:prstClr>
            </a:outerShdw>
          </a:effectLst>
          <a:scene3d>
            <a:camera prst="orthographicFront"/>
            <a:lightRig rig="threePt" dir="t"/>
          </a:scene3d>
          <a:sp3d>
            <a:bevelT prst="angle"/>
          </a:sp3d>
        </p:spPr>
      </p:pic>
      <p:pic>
        <p:nvPicPr>
          <p:cNvPr id="12296" name="Picture 8" descr="http://internat.msu.ru/wp-content/uploads/%D1%88%D0%B5%D0%BD%D0%B8%D1%82-%D0%BD%D0%B8%D0%BA%D0%B5%D0%BB%D0%B5%D0%B2%D1%8B%D0%B9-3.gif"/>
          <p:cNvPicPr>
            <a:picLocks noChangeAspect="1" noChangeArrowheads="1"/>
          </p:cNvPicPr>
          <p:nvPr/>
        </p:nvPicPr>
        <p:blipFill>
          <a:blip r:embed="rId5" cstate="print"/>
          <a:srcRect/>
          <a:stretch>
            <a:fillRect/>
          </a:stretch>
        </p:blipFill>
        <p:spPr bwMode="auto">
          <a:xfrm>
            <a:off x="4857752" y="3286124"/>
            <a:ext cx="3171822" cy="2374672"/>
          </a:xfrm>
          <a:prstGeom prst="roundRect">
            <a:avLst/>
          </a:prstGeom>
          <a:noFill/>
          <a:effectLst>
            <a:outerShdw blurRad="50800" dist="38100" dir="2700000" algn="tl" rotWithShape="0">
              <a:prstClr val="black">
                <a:alpha val="40000"/>
              </a:prstClr>
            </a:outerShdw>
          </a:effectLst>
          <a:scene3d>
            <a:camera prst="orthographicFront"/>
            <a:lightRig rig="threePt" dir="t"/>
          </a:scene3d>
          <a:sp3d>
            <a:bevelT prst="angle"/>
          </a:sp3d>
        </p:spPr>
      </p:pic>
      <p:sp>
        <p:nvSpPr>
          <p:cNvPr id="9" name="Прямоугольник 8"/>
          <p:cNvSpPr/>
          <p:nvPr/>
        </p:nvSpPr>
        <p:spPr>
          <a:xfrm>
            <a:off x="214282" y="2357430"/>
            <a:ext cx="8715436" cy="8248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CoSO</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4</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×7H</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2</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O и </a:t>
            </a:r>
            <a:endParaRPr lang="ru-RU" sz="28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endParaRPr>
          </a:p>
          <a:p>
            <a:pPr algn="ctr">
              <a:lnSpc>
                <a:spcPct val="85000"/>
              </a:lnSpc>
            </a:pPr>
            <a:r>
              <a:rPr lang="ru-RU" sz="2800" b="1" dirty="0" smtClean="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кобальтовый </a:t>
            </a:r>
            <a:r>
              <a:rPr lang="ru-RU" sz="2800" b="1" dirty="0" err="1">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шенит</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 </a:t>
            </a:r>
            <a:r>
              <a:rPr lang="ru-RU" sz="2800" b="1" dirty="0" err="1">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Co</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(NH</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4</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2</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(SO</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4</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2</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×6Н</a:t>
            </a:r>
            <a:r>
              <a:rPr lang="ru-RU" sz="2800" b="1" baseline="-25000"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2</a:t>
            </a:r>
            <a:r>
              <a:rPr lang="ru-RU" sz="2800" b="1" dirty="0">
                <a:ln w="11430">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rPr>
              <a:t>О</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285728"/>
            <a:ext cx="8858312" cy="3977243"/>
          </a:xfrm>
          <a:prstGeom prst="rect">
            <a:avLst/>
          </a:prstGeom>
        </p:spPr>
        <p:txBody>
          <a:bodyPr wrap="square">
            <a:spAutoFit/>
          </a:bodyPr>
          <a:lstStyle/>
          <a:p>
            <a:pPr lvl="0" indent="446088"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Так как при растворении протекают и физические, и химические процессы, то </a:t>
            </a:r>
            <a:r>
              <a:rPr lang="ru-RU" sz="27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растворы</a:t>
            </a:r>
            <a:r>
              <a:rPr lang="ru-RU" sz="2700" b="1" i="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занимают </a:t>
            </a:r>
            <a:r>
              <a:rPr lang="ru-RU" sz="2700" b="1" i="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промежуточное положение </a:t>
            </a:r>
            <a:r>
              <a:rPr lang="ru-RU" sz="2700" b="1" u="sng" dirty="0" smtClean="0">
                <a:latin typeface="Arial" pitchFamily="34" charset="0"/>
                <a:ea typeface="Times New Roman" pitchFamily="18" charset="0"/>
                <a:cs typeface="Arial" pitchFamily="34" charset="0"/>
              </a:rPr>
              <a:t>между</a:t>
            </a:r>
            <a:r>
              <a:rPr lang="ru-RU" sz="2700" b="1" dirty="0" smtClean="0">
                <a:latin typeface="Arial" pitchFamily="34" charset="0"/>
                <a:ea typeface="Times New Roman" pitchFamily="18" charset="0"/>
                <a:cs typeface="Arial" pitchFamily="34" charset="0"/>
              </a:rPr>
              <a:t> </a:t>
            </a:r>
            <a:r>
              <a:rPr lang="ru-RU"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смесями</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и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химическими соединениями</a:t>
            </a:r>
            <a:r>
              <a:rPr lang="ru-RU" sz="2700" b="1" i="1" dirty="0" smtClean="0">
                <a:latin typeface="Arial" pitchFamily="34" charset="0"/>
                <a:ea typeface="Times New Roman" pitchFamily="18" charset="0"/>
                <a:cs typeface="Arial" pitchFamily="34" charset="0"/>
              </a:rPr>
              <a:t>.</a:t>
            </a:r>
          </a:p>
          <a:p>
            <a:pPr algn="ctr">
              <a:lnSpc>
                <a:spcPct val="85000"/>
              </a:lnSpc>
            </a:pPr>
            <a:r>
              <a:rPr lang="ru-RU" sz="27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Сходства растворов с химическими соединениями:</a:t>
            </a:r>
            <a:endPar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marL="357188" indent="-357188" algn="just">
              <a:lnSpc>
                <a:spcPct val="85000"/>
              </a:lnSpc>
              <a:buClr>
                <a:srgbClr val="990000"/>
              </a:buClr>
              <a:buFont typeface="Wingdings" pitchFamily="2" charset="2"/>
              <a:buChar char="Ø"/>
            </a:pPr>
            <a:r>
              <a:rPr lang="ru-RU" sz="2700" b="1" dirty="0" smtClean="0">
                <a:latin typeface="Arial" pitchFamily="34" charset="0"/>
                <a:cs typeface="Arial" pitchFamily="34" charset="0"/>
              </a:rPr>
              <a:t>растворы однородны и устойчивы, не осаждаются и не расслаиваются при длительном стоянии;</a:t>
            </a:r>
          </a:p>
          <a:p>
            <a:pPr marL="357188" indent="-357188" algn="just">
              <a:lnSpc>
                <a:spcPct val="85000"/>
              </a:lnSpc>
              <a:buClr>
                <a:srgbClr val="990000"/>
              </a:buClr>
              <a:buFont typeface="Wingdings" pitchFamily="2" charset="2"/>
              <a:buChar char="Ø"/>
            </a:pPr>
            <a:r>
              <a:rPr lang="ru-RU" sz="2700" b="1" dirty="0" smtClean="0">
                <a:latin typeface="Arial" pitchFamily="34" charset="0"/>
                <a:cs typeface="Arial" pitchFamily="34" charset="0"/>
              </a:rPr>
              <a:t>процесс растворения сопровождается тепловыми эффектами.</a:t>
            </a:r>
          </a:p>
        </p:txBody>
      </p:sp>
      <p:pic>
        <p:nvPicPr>
          <p:cNvPr id="34817" name="Picture 1" descr="D:\23.05.13-домашние документы\Виртуальные лекции 2015\Химия\Растворы\332_029.jpg"/>
          <p:cNvPicPr>
            <a:picLocks noChangeAspect="1" noChangeArrowheads="1"/>
          </p:cNvPicPr>
          <p:nvPr/>
        </p:nvPicPr>
        <p:blipFill>
          <a:blip r:embed="rId4" cstate="print"/>
          <a:srcRect l="6000" r="6999" b="13829"/>
          <a:stretch>
            <a:fillRect/>
          </a:stretch>
        </p:blipFill>
        <p:spPr bwMode="auto">
          <a:xfrm>
            <a:off x="3500430" y="4429132"/>
            <a:ext cx="2071702"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Rectangle 3"/>
          <p:cNvSpPr>
            <a:spLocks noChangeArrowheads="1"/>
          </p:cNvSpPr>
          <p:nvPr/>
        </p:nvSpPr>
        <p:spPr bwMode="auto">
          <a:xfrm>
            <a:off x="2285984" y="283862"/>
            <a:ext cx="6657975" cy="4696670"/>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кандидат технических наук с большим опытом преподавания в высшей школе, НКСЭ и на подготовительных курсах. Много знаю, люблю свой предмет, обобщила полезную для Вас информацию </a:t>
            </a:r>
            <a:r>
              <a:rPr lang="ru-RU" sz="3200" b="1" dirty="0" smtClean="0">
                <a:solidFill>
                  <a:schemeClr val="accent6">
                    <a:lumMod val="50000"/>
                  </a:schemeClr>
                </a:solidFill>
                <a:latin typeface="Arial" pitchFamily="34" charset="0"/>
                <a:cs typeface="Arial" pitchFamily="34" charset="0"/>
              </a:rPr>
              <a:t>по дисциплинам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«Химия» </a:t>
            </a:r>
            <a:r>
              <a:rPr lang="ru-RU" sz="3200" b="1" dirty="0" smtClean="0">
                <a:solidFill>
                  <a:schemeClr val="accent6">
                    <a:lumMod val="50000"/>
                  </a:schemeClr>
                </a:solidFill>
                <a:latin typeface="Arial" pitchFamily="34" charset="0"/>
                <a:cs typeface="Arial" pitchFamily="34" charset="0"/>
              </a:rPr>
              <a:t>и</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«Естествознание»</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426905364"/>
      </p:ext>
    </p:extLst>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304997"/>
            <a:ext cx="8858312" cy="3624069"/>
          </a:xfrm>
          <a:prstGeom prst="rect">
            <a:avLst/>
          </a:prstGeom>
        </p:spPr>
        <p:txBody>
          <a:bodyPr wrap="square">
            <a:spAutoFit/>
          </a:bodyPr>
          <a:lstStyle/>
          <a:p>
            <a:pPr lvl="0" algn="ctr" fontAlgn="base">
              <a:lnSpc>
                <a:spcPct val="85000"/>
              </a:lnSpc>
              <a:spcBef>
                <a:spcPct val="0"/>
              </a:spcBef>
              <a:spcAft>
                <a:spcPct val="0"/>
              </a:spcAft>
            </a:pPr>
            <a:r>
              <a:rPr lang="ru-RU" sz="2700" b="1" i="1" dirty="0" smtClean="0">
                <a:solidFill>
                  <a:srgbClr val="A5002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Сходства растворов со смесями:</a:t>
            </a:r>
            <a:endParaRPr lang="ru-RU" sz="2700" b="1" dirty="0" smtClean="0">
              <a:solidFill>
                <a:srgbClr val="A50021"/>
              </a:solidFill>
              <a:effectLst>
                <a:outerShdw blurRad="38100" dist="38100" dir="2700000" algn="tl">
                  <a:srgbClr val="000000">
                    <a:alpha val="43137"/>
                  </a:srgbClr>
                </a:outerShdw>
              </a:effectLst>
              <a:latin typeface="Arial" pitchFamily="34" charset="0"/>
              <a:cs typeface="Arial" pitchFamily="34" charset="0"/>
            </a:endParaRPr>
          </a:p>
          <a:p>
            <a:pPr marL="357188" lvl="0" indent="-357188" algn="just" eaLnBrk="0" fontAlgn="base" hangingPunct="0">
              <a:lnSpc>
                <a:spcPct val="85000"/>
              </a:lnSpc>
              <a:spcBef>
                <a:spcPct val="0"/>
              </a:spcBef>
              <a:spcAft>
                <a:spcPct val="0"/>
              </a:spcAft>
              <a:buClr>
                <a:srgbClr val="990000"/>
              </a:buClr>
              <a:buFont typeface="Wingdings" pitchFamily="2" charset="2"/>
              <a:buChar char="Ø"/>
            </a:pPr>
            <a:r>
              <a:rPr lang="ru-RU" sz="2700" b="1" dirty="0" smtClean="0">
                <a:latin typeface="Arial" pitchFamily="34" charset="0"/>
                <a:ea typeface="Times New Roman" pitchFamily="18" charset="0"/>
                <a:cs typeface="Arial" pitchFamily="34" charset="0"/>
              </a:rPr>
              <a:t>растворы не имеют постоянного состава, он может изменяться в широких пределах;</a:t>
            </a:r>
            <a:endParaRPr lang="ru-RU" sz="2700" b="1" dirty="0" smtClean="0">
              <a:latin typeface="Arial" pitchFamily="34" charset="0"/>
              <a:cs typeface="Arial" pitchFamily="34" charset="0"/>
            </a:endParaRPr>
          </a:p>
          <a:p>
            <a:pPr marL="357188" lvl="0" indent="-357188" algn="just" eaLnBrk="0" fontAlgn="base" hangingPunct="0">
              <a:lnSpc>
                <a:spcPct val="85000"/>
              </a:lnSpc>
              <a:spcBef>
                <a:spcPct val="0"/>
              </a:spcBef>
              <a:spcAft>
                <a:spcPct val="0"/>
              </a:spcAft>
              <a:buClr>
                <a:srgbClr val="990000"/>
              </a:buClr>
              <a:buFont typeface="Wingdings" pitchFamily="2" charset="2"/>
              <a:buChar char="Ø"/>
            </a:pPr>
            <a:r>
              <a:rPr lang="ru-RU" sz="2700" b="1" dirty="0" smtClean="0">
                <a:latin typeface="Arial" pitchFamily="34" charset="0"/>
                <a:ea typeface="Times New Roman" pitchFamily="18" charset="0"/>
                <a:cs typeface="Arial" pitchFamily="34" charset="0"/>
              </a:rPr>
              <a:t>растворы сохраняют многие свойства растворителя и растворённого вещества. Они могут быть легко разделены на составные части, как и смеси.</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При образовании</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растворов</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сохраняются</a:t>
            </a:r>
            <a:r>
              <a:rPr lang="ru-RU" sz="2700" b="1" dirty="0" smtClean="0">
                <a:latin typeface="Arial" pitchFamily="34" charset="0"/>
                <a:ea typeface="Times New Roman" pitchFamily="18" charset="0"/>
                <a:cs typeface="Arial" pitchFamily="34" charset="0"/>
              </a:rPr>
              <a:t> только частицы, из которых состояли вещества: </a:t>
            </a:r>
            <a:r>
              <a:rPr lang="ru-RU" sz="27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молекулы</a:t>
            </a:r>
            <a:r>
              <a:rPr lang="ru-RU" sz="2700" b="1" dirty="0" smtClean="0">
                <a:latin typeface="Arial" pitchFamily="34" charset="0"/>
                <a:ea typeface="Times New Roman" pitchFamily="18" charset="0"/>
                <a:cs typeface="Arial" pitchFamily="34" charset="0"/>
              </a:rPr>
              <a:t>,</a:t>
            </a:r>
            <a:r>
              <a:rPr lang="ru-RU" sz="27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ионы</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pic>
        <p:nvPicPr>
          <p:cNvPr id="2" name="Picture 2" descr="D:\23.05.13-домашние документы\Лаб. раб YES\Виртуальные лабораторные YES\Анимашки и картинки\Вода, жидкости,\ionic-substance-dissolving-in-H2O.jpg"/>
          <p:cNvPicPr>
            <a:picLocks noChangeAspect="1" noChangeArrowheads="1"/>
          </p:cNvPicPr>
          <p:nvPr/>
        </p:nvPicPr>
        <p:blipFill>
          <a:blip r:embed="rId3" cstate="print"/>
          <a:srcRect b="4166"/>
          <a:stretch>
            <a:fillRect/>
          </a:stretch>
        </p:blipFill>
        <p:spPr bwMode="auto">
          <a:xfrm>
            <a:off x="3357554" y="3643314"/>
            <a:ext cx="4034893" cy="3074978"/>
          </a:xfrm>
          <a:prstGeom prst="round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8" name="Picture 4"/>
          <p:cNvPicPr>
            <a:picLocks noChangeAspect="1" noChangeArrowheads="1"/>
          </p:cNvPicPr>
          <p:nvPr/>
        </p:nvPicPr>
        <p:blipFill>
          <a:blip r:embed="rId5" cstate="print"/>
          <a:srcRect/>
          <a:stretch>
            <a:fillRect/>
          </a:stretch>
        </p:blipFill>
        <p:spPr bwMode="auto">
          <a:xfrm>
            <a:off x="1500166" y="4857760"/>
            <a:ext cx="885825" cy="1095375"/>
          </a:xfrm>
          <a:prstGeom prst="round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14546"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Rectangle 1"/>
          <p:cNvSpPr>
            <a:spLocks noChangeArrowheads="1"/>
          </p:cNvSpPr>
          <p:nvPr/>
        </p:nvSpPr>
        <p:spPr bwMode="auto">
          <a:xfrm>
            <a:off x="500034" y="1357298"/>
            <a:ext cx="4000528" cy="511524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4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Растворы</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это однородные смеси, содержащие не менее двух веществ.</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 агрегатному состоянию различают растворы </a:t>
            </a:r>
            <a:r>
              <a:rPr kumimoji="0" lang="ru-RU" sz="24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твёрдые</a:t>
            </a:r>
            <a:r>
              <a:rPr kumimoji="0" lang="ru-RU" sz="2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(сплавы металлов, например латунь), </a:t>
            </a:r>
            <a:r>
              <a:rPr kumimoji="0" lang="ru-RU" sz="2400" b="1" i="1"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газообразные</a:t>
            </a:r>
            <a:r>
              <a:rPr kumimoji="0" lang="ru-RU" sz="2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(смесь газов – воздух) и </a:t>
            </a:r>
            <a:r>
              <a:rPr kumimoji="0" lang="ru-RU" sz="2400" b="1" i="1"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жидкие</a:t>
            </a:r>
            <a:r>
              <a:rPr kumimoji="0" lang="ru-RU" sz="24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(раствор сахара в воде).</a:t>
            </a:r>
          </a:p>
          <a:p>
            <a:pPr lvl="0" indent="45085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Если твёрдое вещество внести в воду, произойдет его </a:t>
            </a:r>
            <a:r>
              <a:rPr lang="ru-RU" sz="2400" b="1" u="sng" dirty="0" smtClean="0">
                <a:solidFill>
                  <a:srgbClr val="FF0000"/>
                </a:solidFill>
                <a:latin typeface="Arial" pitchFamily="34" charset="0"/>
                <a:ea typeface="Times New Roman" pitchFamily="18" charset="0"/>
                <a:cs typeface="Arial" pitchFamily="34" charset="0"/>
              </a:rPr>
              <a:t>растворение</a:t>
            </a:r>
            <a:r>
              <a:rPr lang="ru-RU" sz="2400" b="1" dirty="0" smtClean="0">
                <a:latin typeface="Arial" pitchFamily="34" charset="0"/>
                <a:ea typeface="Times New Roman" pitchFamily="18" charset="0"/>
                <a:cs typeface="Arial" pitchFamily="34" charset="0"/>
              </a:rPr>
              <a:t>: под</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1"/>
          <p:cNvSpPr>
            <a:spLocks noChangeArrowheads="1"/>
          </p:cNvSpPr>
          <p:nvPr/>
        </p:nvSpPr>
        <p:spPr bwMode="auto">
          <a:xfrm>
            <a:off x="4572000" y="1221817"/>
            <a:ext cx="4143404" cy="52999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80000"/>
              </a:lnSpc>
              <a:spcBef>
                <a:spcPct val="0"/>
              </a:spcBef>
              <a:spcAft>
                <a:spcPct val="0"/>
              </a:spcAft>
            </a:pPr>
            <a:r>
              <a:rPr lang="ru-RU" sz="2350" b="1" dirty="0" smtClean="0">
                <a:latin typeface="Arial" pitchFamily="34" charset="0"/>
                <a:ea typeface="Times New Roman" pitchFamily="18" charset="0"/>
                <a:cs typeface="Arial" pitchFamily="34" charset="0"/>
              </a:rPr>
              <a:t>влиянием </a:t>
            </a:r>
            <a:r>
              <a:rPr kumimoji="0" lang="ru-RU" sz="23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молекул воды происходит разрушение (дробление) кристаллической решётки и равномерное распределение (диффузия) образовавшихся частиц среди молекул воды. Это </a:t>
            </a:r>
            <a:r>
              <a:rPr kumimoji="0" lang="ru-RU" sz="235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физическая</a:t>
            </a:r>
            <a:r>
              <a:rPr kumimoji="0" lang="ru-RU" sz="235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35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сторона процесса растворения. Одновременно происходит взаимодействие молекул растворителя с частицами растворённого вещества – это </a:t>
            </a:r>
            <a:r>
              <a:rPr kumimoji="0" lang="ru-RU" sz="2350" b="1" i="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химический</a:t>
            </a:r>
            <a:r>
              <a:rPr kumimoji="0" lang="ru-RU" sz="235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процесс.</a:t>
            </a:r>
            <a:endParaRPr kumimoji="0" lang="ru-RU" sz="235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357158" y="1357298"/>
            <a:ext cx="4214842" cy="511524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Продуктами взаимодействия воды с частицами растворённого вещества являются нестойкие соединения –</a:t>
            </a:r>
            <a:r>
              <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гидраты</a:t>
            </a:r>
            <a:r>
              <a:rPr lang="ru-RU" sz="2400" b="1" dirty="0" smtClean="0">
                <a:latin typeface="Arial" pitchFamily="34" charset="0"/>
                <a:ea typeface="Times New Roman" pitchFamily="18" charset="0"/>
                <a:cs typeface="Arial" pitchFamily="34" charset="0"/>
              </a:rPr>
              <a:t>. Процесс образования гидратов называют </a:t>
            </a:r>
            <a:r>
              <a:rPr lang="ru-RU" sz="24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гидратацией</a:t>
            </a:r>
            <a:r>
              <a:rPr lang="ru-RU" sz="2400" b="1" i="1" dirty="0" smtClean="0">
                <a:latin typeface="Arial" pitchFamily="34" charset="0"/>
                <a:ea typeface="Times New Roman" pitchFamily="18" charset="0"/>
                <a:cs typeface="Arial" pitchFamily="34" charset="0"/>
              </a:rPr>
              <a:t>.</a:t>
            </a:r>
          </a:p>
          <a:p>
            <a:pPr indent="45085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Кристаллические вещества, содержащие молекулы воды, называют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кристаллогидратами</a:t>
            </a:r>
            <a:r>
              <a:rPr lang="ru-RU" sz="2400" b="1" dirty="0" smtClean="0">
                <a:latin typeface="Arial" pitchFamily="34" charset="0"/>
                <a:ea typeface="Times New Roman" pitchFamily="18" charset="0"/>
                <a:cs typeface="Arial" pitchFamily="34" charset="0"/>
              </a:rPr>
              <a:t>, а воду, входящую в их состав, –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кристаллизационной</a:t>
            </a:r>
            <a:r>
              <a:rPr lang="ru-RU" sz="2400" b="1" dirty="0" smtClean="0">
                <a:latin typeface="Arial" pitchFamily="34" charset="0"/>
                <a:ea typeface="Times New Roman" pitchFamily="18" charset="0"/>
                <a:cs typeface="Arial" pitchFamily="34" charset="0"/>
              </a:rPr>
              <a:t>.</a:t>
            </a:r>
            <a:endParaRPr lang="ru-RU" sz="2400" b="1" i="1" dirty="0" smtClean="0">
              <a:latin typeface="Arial" pitchFamily="34" charset="0"/>
              <a:ea typeface="Times New Roman" pitchFamily="18" charset="0"/>
              <a:cs typeface="Arial" pitchFamily="34" charset="0"/>
            </a:endParaRPr>
          </a:p>
        </p:txBody>
      </p:sp>
      <p:sp>
        <p:nvSpPr>
          <p:cNvPr id="10" name="Прямоугольник 9"/>
          <p:cNvSpPr/>
          <p:nvPr/>
        </p:nvSpPr>
        <p:spPr>
          <a:xfrm>
            <a:off x="4786314" y="1428736"/>
            <a:ext cx="3857620" cy="3859518"/>
          </a:xfrm>
          <a:prstGeom prst="rect">
            <a:avLst/>
          </a:prstGeom>
        </p:spPr>
        <p:txBody>
          <a:bodyPr wrap="square">
            <a:spAutoFit/>
          </a:bodyPr>
          <a:lstStyle/>
          <a:p>
            <a:pPr marL="268288" indent="-268288" algn="ctr">
              <a:lnSpc>
                <a:spcPct val="85000"/>
              </a:lnSpc>
            </a:pPr>
            <a:r>
              <a:rPr lang="ru-RU" sz="24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Сходства растворов с химическими соединениями:</a:t>
            </a:r>
            <a:endPar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marL="268288" indent="-268288" algn="just">
              <a:lnSpc>
                <a:spcPct val="85000"/>
              </a:lnSpc>
              <a:buClr>
                <a:srgbClr val="990000"/>
              </a:buClr>
              <a:buFont typeface="Wingdings" pitchFamily="2" charset="2"/>
              <a:buChar char="Ø"/>
            </a:pPr>
            <a:r>
              <a:rPr lang="ru-RU" sz="2400" b="1" dirty="0" smtClean="0">
                <a:latin typeface="Arial" pitchFamily="34" charset="0"/>
                <a:cs typeface="Arial" pitchFamily="34" charset="0"/>
              </a:rPr>
              <a:t>растворы однородны и устойчивы, не осаждаются и не расслаиваются при длительном стоянии;</a:t>
            </a:r>
          </a:p>
          <a:p>
            <a:pPr marL="268288" indent="-268288" algn="just">
              <a:lnSpc>
                <a:spcPct val="85000"/>
              </a:lnSpc>
              <a:buClr>
                <a:srgbClr val="990000"/>
              </a:buClr>
              <a:buFont typeface="Wingdings" pitchFamily="2" charset="2"/>
              <a:buChar char="Ø"/>
            </a:pPr>
            <a:r>
              <a:rPr lang="ru-RU" sz="2400" b="1" dirty="0" smtClean="0">
                <a:latin typeface="Arial" pitchFamily="34" charset="0"/>
                <a:cs typeface="Arial" pitchFamily="34" charset="0"/>
              </a:rPr>
              <a:t>процесс растворения сопровождается тепловыми эффектами.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428596" y="1785926"/>
            <a:ext cx="4071966" cy="4487382"/>
          </a:xfrm>
          <a:prstGeom prst="rect">
            <a:avLst/>
          </a:prstGeom>
        </p:spPr>
        <p:txBody>
          <a:bodyPr wrap="square">
            <a:spAutoFit/>
          </a:bodyPr>
          <a:lstStyle/>
          <a:p>
            <a:pPr lvl="0" algn="ctr" fontAlgn="base">
              <a:lnSpc>
                <a:spcPct val="85000"/>
              </a:lnSpc>
              <a:spcBef>
                <a:spcPct val="0"/>
              </a:spcBef>
              <a:spcAft>
                <a:spcPct val="0"/>
              </a:spcAft>
            </a:pPr>
            <a:r>
              <a:rPr lang="ru-RU" sz="2400" b="1" i="1" dirty="0" smtClean="0">
                <a:solidFill>
                  <a:srgbClr val="A5002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Сходства растворов со смесями:</a:t>
            </a:r>
            <a:endParaRPr lang="ru-RU" sz="2400" b="1" dirty="0" smtClean="0">
              <a:solidFill>
                <a:srgbClr val="A50021"/>
              </a:solidFill>
              <a:effectLst>
                <a:outerShdw blurRad="38100" dist="38100" dir="2700000" algn="tl">
                  <a:srgbClr val="000000">
                    <a:alpha val="43137"/>
                  </a:srgbClr>
                </a:outerShdw>
              </a:effectLst>
              <a:latin typeface="Arial" pitchFamily="34" charset="0"/>
              <a:cs typeface="Arial" pitchFamily="34" charset="0"/>
            </a:endParaRPr>
          </a:p>
          <a:p>
            <a:pPr marL="268288" lvl="0" indent="-268288" algn="just" eaLnBrk="0" fontAlgn="base" hangingPunct="0">
              <a:lnSpc>
                <a:spcPct val="85000"/>
              </a:lnSpc>
              <a:spcBef>
                <a:spcPct val="0"/>
              </a:spcBef>
              <a:spcAft>
                <a:spcPct val="0"/>
              </a:spcAft>
              <a:buClr>
                <a:srgbClr val="990000"/>
              </a:buClr>
              <a:buFont typeface="Wingdings" pitchFamily="2" charset="2"/>
              <a:buChar char="Ø"/>
            </a:pPr>
            <a:r>
              <a:rPr lang="ru-RU" sz="2400" b="1" dirty="0" smtClean="0">
                <a:latin typeface="Arial" pitchFamily="34" charset="0"/>
                <a:ea typeface="Times New Roman" pitchFamily="18" charset="0"/>
                <a:cs typeface="Arial" pitchFamily="34" charset="0"/>
              </a:rPr>
              <a:t>растворы не имеют постоянного состава, он может изменяться в широких пределах;</a:t>
            </a:r>
            <a:endParaRPr lang="ru-RU" sz="2400" b="1" dirty="0" smtClean="0">
              <a:latin typeface="Arial" pitchFamily="34" charset="0"/>
              <a:cs typeface="Arial" pitchFamily="34" charset="0"/>
            </a:endParaRPr>
          </a:p>
          <a:p>
            <a:pPr marL="268288" lvl="0" indent="-268288" algn="just" eaLnBrk="0" fontAlgn="base" hangingPunct="0">
              <a:lnSpc>
                <a:spcPct val="85000"/>
              </a:lnSpc>
              <a:spcBef>
                <a:spcPct val="0"/>
              </a:spcBef>
              <a:spcAft>
                <a:spcPct val="0"/>
              </a:spcAft>
              <a:buClr>
                <a:srgbClr val="990000"/>
              </a:buClr>
              <a:buFont typeface="Wingdings" pitchFamily="2" charset="2"/>
              <a:buChar char="Ø"/>
            </a:pPr>
            <a:r>
              <a:rPr lang="ru-RU" sz="2400" b="1" dirty="0" smtClean="0">
                <a:latin typeface="Arial" pitchFamily="34" charset="0"/>
                <a:ea typeface="Times New Roman" pitchFamily="18" charset="0"/>
                <a:cs typeface="Arial" pitchFamily="34" charset="0"/>
              </a:rPr>
              <a:t>растворы сохраняют многие свойства растворителя и растворённого вещества. Они могут быть легко разделены на составные части, как и смеси.</a:t>
            </a:r>
            <a:endParaRPr lang="ru-RU" sz="24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791580" y="71414"/>
            <a:ext cx="7929618" cy="103804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5000"/>
              </a:lnSpc>
              <a:spcBef>
                <a:spcPct val="0"/>
              </a:spcBef>
              <a:spcAft>
                <a:spcPct val="0"/>
              </a:spcAft>
            </a:pPr>
            <a:r>
              <a:rPr lang="ru-RU" sz="36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Домашний эксперимент</a:t>
            </a:r>
            <a:endParaRPr lang="ru-RU" sz="36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cs typeface="Arial" pitchFamily="34" charset="0"/>
            </a:endParaRPr>
          </a:p>
          <a:p>
            <a:pPr lvl="0" algn="ctr" eaLnBrk="0" fontAlgn="base" hangingPunct="0">
              <a:lnSpc>
                <a:spcPct val="85000"/>
              </a:lnSpc>
              <a:spcBef>
                <a:spcPct val="0"/>
              </a:spcBef>
              <a:spcAft>
                <a:spcPct val="0"/>
              </a:spcAft>
            </a:pPr>
            <a:r>
              <a:rPr lang="ru-RU" sz="3600" b="1" dirty="0" smtClean="0">
                <a:ln w="11430">
                  <a:solidFill>
                    <a:sysClr val="windowText" lastClr="000000"/>
                  </a:solidFill>
                </a:ln>
                <a:solidFill>
                  <a:srgbClr val="0000CC"/>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Выращивание </a:t>
            </a:r>
            <a:r>
              <a:rPr lang="ru-RU" sz="3600" b="1" dirty="0" smtClean="0">
                <a:ln w="11430">
                  <a:solidFill>
                    <a:sysClr val="windowText" lastClr="000000"/>
                  </a:solidFill>
                </a:ln>
                <a:solidFill>
                  <a:srgbClr val="0000CC"/>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кристаллов</a:t>
            </a:r>
            <a:endParaRPr lang="ru-RU" sz="3600" b="1" dirty="0" smtClean="0">
              <a:ln w="11430">
                <a:solidFill>
                  <a:sysClr val="windowText" lastClr="000000"/>
                </a:solidFill>
              </a:ln>
              <a:solidFill>
                <a:srgbClr val="0000CC"/>
              </a:solidFill>
              <a:effectLst>
                <a:outerShdw blurRad="80000" dist="40000" dir="5040000" algn="tl">
                  <a:srgbClr val="000000">
                    <a:alpha val="30000"/>
                  </a:srgbClr>
                </a:outerShdw>
              </a:effectLst>
              <a:latin typeface="Arial Black" pitchFamily="34" charset="0"/>
              <a:cs typeface="Arial" pitchFamily="34" charset="0"/>
            </a:endParaRPr>
          </a:p>
        </p:txBody>
      </p:sp>
      <p:sp>
        <p:nvSpPr>
          <p:cNvPr id="10" name="Прямоугольник 9"/>
          <p:cNvSpPr/>
          <p:nvPr/>
        </p:nvSpPr>
        <p:spPr>
          <a:xfrm>
            <a:off x="214282" y="1142984"/>
            <a:ext cx="8786874" cy="323165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Дистиллированную или кипячёную воду объёмом 300 – 350 см</a:t>
            </a:r>
            <a:r>
              <a:rPr lang="ru-RU" sz="2400" b="1" baseline="30000" dirty="0" smtClean="0">
                <a:latin typeface="Arial" pitchFamily="34" charset="0"/>
                <a:ea typeface="Times New Roman" pitchFamily="18" charset="0"/>
                <a:cs typeface="Arial" pitchFamily="34" charset="0"/>
              </a:rPr>
              <a:t>3</a:t>
            </a:r>
            <a:r>
              <a:rPr lang="ru-RU" sz="2400" b="1" dirty="0" smtClean="0">
                <a:latin typeface="Arial" pitchFamily="34" charset="0"/>
                <a:ea typeface="Times New Roman" pitchFamily="18" charset="0"/>
                <a:cs typeface="Arial" pitchFamily="34" charset="0"/>
              </a:rPr>
              <a:t> нагрейте до 50–60 °С и перенесите в стеклянную банку. Затем вносите небольшими порциями медный купорос, перемешивая его стеклянной палочкой. Соль добавляйте до тех пор, пока она не перестанет растворяться. Если полученный раствор содержит, видимые примеси, быстро профильтруйте его в </a:t>
            </a:r>
            <a:r>
              <a:rPr lang="ru-RU" sz="2400" b="1" dirty="0" err="1" smtClean="0">
                <a:latin typeface="Arial" pitchFamily="34" charset="0"/>
                <a:ea typeface="Times New Roman" pitchFamily="18" charset="0"/>
                <a:cs typeface="Arial" pitchFamily="34" charset="0"/>
              </a:rPr>
              <a:t>широкогорлый</a:t>
            </a:r>
            <a:r>
              <a:rPr lang="ru-RU" sz="2400" b="1" dirty="0" smtClean="0">
                <a:latin typeface="Arial" pitchFamily="34" charset="0"/>
                <a:ea typeface="Times New Roman" pitchFamily="18" charset="0"/>
                <a:cs typeface="Arial" pitchFamily="34" charset="0"/>
              </a:rPr>
              <a:t> сосуд (в качестве фильтра можно использовать бинт или марлю, сложенные в несколько слоев). </a:t>
            </a:r>
          </a:p>
        </p:txBody>
      </p:sp>
      <p:pic>
        <p:nvPicPr>
          <p:cNvPr id="17410" name="Picture 2" descr="D:\23.05.13-домашние документы\Лаб. раб YES\Виртуальные лабораторные YES\Анимашки и картинки\Химия\Кристаллы\медный купорос\p16_img_1711.jpg"/>
          <p:cNvPicPr>
            <a:picLocks noChangeAspect="1" noChangeArrowheads="1"/>
          </p:cNvPicPr>
          <p:nvPr/>
        </p:nvPicPr>
        <p:blipFill>
          <a:blip r:embed="rId4" cstate="print"/>
          <a:srcRect l="10986" t="2930" r="12109"/>
          <a:stretch>
            <a:fillRect/>
          </a:stretch>
        </p:blipFill>
        <p:spPr bwMode="auto">
          <a:xfrm>
            <a:off x="4500562" y="4500570"/>
            <a:ext cx="2112970"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2770" name="Picture 2" descr="Химия и Химики 3 2008. Химические опыты для начинающих"/>
          <p:cNvPicPr>
            <a:picLocks noChangeAspect="1" noChangeArrowheads="1"/>
          </p:cNvPicPr>
          <p:nvPr/>
        </p:nvPicPr>
        <p:blipFill>
          <a:blip r:embed="rId5" cstate="print"/>
          <a:srcRect l="26953" t="3125" r="19141"/>
          <a:stretch>
            <a:fillRect/>
          </a:stretch>
        </p:blipFill>
        <p:spPr bwMode="auto">
          <a:xfrm>
            <a:off x="2285984" y="4643446"/>
            <a:ext cx="1431075"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214282" y="285728"/>
            <a:ext cx="8786874" cy="265611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Сосуд оберните тканью для теплоизоляции. Возьмите тонкую капроновую нить и привяжите к середине палочки. Палочку положите поперёк отверстия сосуда, а свободный конец нити опустите в раствор почти до дна сосуда. Сосуд закройте тканью или бумагой и поставьте в укромное место.</a:t>
            </a:r>
            <a:endParaRPr lang="ru-RU" sz="2800" b="1" dirty="0" smtClean="0">
              <a:latin typeface="Arial" pitchFamily="34" charset="0"/>
              <a:cs typeface="Arial" pitchFamily="34" charset="0"/>
            </a:endParaRPr>
          </a:p>
        </p:txBody>
      </p:sp>
      <p:pic>
        <p:nvPicPr>
          <p:cNvPr id="11" name="Рисунок 33"/>
          <p:cNvPicPr>
            <a:picLocks noChangeAspect="1" noChangeArrowheads="1"/>
          </p:cNvPicPr>
          <p:nvPr/>
        </p:nvPicPr>
        <p:blipFill>
          <a:blip r:embed="rId3" cstate="print"/>
          <a:srcRect l="2609" t="8548" r="8695" b="14517"/>
          <a:stretch>
            <a:fillRect/>
          </a:stretch>
        </p:blipFill>
        <p:spPr bwMode="auto">
          <a:xfrm>
            <a:off x="1785918" y="3929066"/>
            <a:ext cx="2428892" cy="25717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5" descr="D:\23.05.13-домашние документы\Лаб. раб YES\Виртуальные лабораторные YES\Анимашки и картинки\Химия\Кристаллы\медный купорос\copper-sulfate-crystals-5.jpg"/>
          <p:cNvPicPr>
            <a:picLocks noChangeAspect="1" noChangeArrowheads="1"/>
          </p:cNvPicPr>
          <p:nvPr/>
        </p:nvPicPr>
        <p:blipFill>
          <a:blip r:embed="rId4" cstate="print"/>
          <a:srcRect/>
          <a:stretch>
            <a:fillRect/>
          </a:stretch>
        </p:blipFill>
        <p:spPr bwMode="auto">
          <a:xfrm>
            <a:off x="3929058" y="3214686"/>
            <a:ext cx="2574204" cy="145390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1746" name="Picture 2" descr="Как вырастить кристалл медного купороса. - Что в голову взбредет - Много полезного о соцеальных сетях - Kolka - у нас есть все"/>
          <p:cNvPicPr>
            <a:picLocks noChangeAspect="1" noChangeArrowheads="1"/>
          </p:cNvPicPr>
          <p:nvPr/>
        </p:nvPicPr>
        <p:blipFill>
          <a:blip r:embed="rId5" cstate="print"/>
          <a:srcRect l="7282" b="9999"/>
          <a:stretch>
            <a:fillRect/>
          </a:stretch>
        </p:blipFill>
        <p:spPr bwMode="auto">
          <a:xfrm>
            <a:off x="6643702" y="3500438"/>
            <a:ext cx="1924035" cy="249320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4" descr="Как вырастить кристалл медного купороса"/>
          <p:cNvPicPr>
            <a:picLocks noChangeAspect="1" noChangeArrowheads="1"/>
          </p:cNvPicPr>
          <p:nvPr/>
        </p:nvPicPr>
        <p:blipFill>
          <a:blip r:embed="rId6" cstate="print"/>
          <a:srcRect r="18181"/>
          <a:stretch>
            <a:fillRect/>
          </a:stretch>
        </p:blipFill>
        <p:spPr bwMode="auto">
          <a:xfrm>
            <a:off x="142844" y="3000372"/>
            <a:ext cx="1928794" cy="1765905"/>
          </a:xfrm>
          <a:prstGeom prst="ellips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Рисунок 36"/>
          <p:cNvPicPr>
            <a:picLocks noChangeAspect="1" noChangeArrowheads="1"/>
          </p:cNvPicPr>
          <p:nvPr/>
        </p:nvPicPr>
        <p:blipFill>
          <a:blip r:embed="rId4" cstate="print"/>
          <a:srcRect l="15016" r="21166"/>
          <a:stretch>
            <a:fillRect/>
          </a:stretch>
        </p:blipFill>
        <p:spPr bwMode="auto">
          <a:xfrm>
            <a:off x="1142976" y="5000636"/>
            <a:ext cx="1214446"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9330" name="Picture 2" descr="D:\23.05.13-домашние документы\Лаб. раб YES\Виртуальные лабораторные YES\Анимашки и картинки\Химия\Кристаллы\медный купорос\crst1.jpg"/>
          <p:cNvPicPr>
            <a:picLocks noChangeAspect="1" noChangeArrowheads="1"/>
          </p:cNvPicPr>
          <p:nvPr/>
        </p:nvPicPr>
        <p:blipFill>
          <a:blip r:embed="rId5" cstate="print"/>
          <a:srcRect l="1331" t="5000" r="71527"/>
          <a:stretch>
            <a:fillRect/>
          </a:stretch>
        </p:blipFill>
        <p:spPr bwMode="auto">
          <a:xfrm>
            <a:off x="5429256" y="5072074"/>
            <a:ext cx="981337" cy="15716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9332" name="Picture 4" descr="D:\23.05.13-домашние документы\Лаб. раб YES\Виртуальные лабораторные YES\Анимашки и картинки\Химия\Кристаллы\медный купорос\1270037022_p1080330.jpg"/>
          <p:cNvPicPr>
            <a:picLocks noChangeAspect="1" noChangeArrowheads="1"/>
          </p:cNvPicPr>
          <p:nvPr/>
        </p:nvPicPr>
        <p:blipFill>
          <a:blip r:embed="rId6" cstate="print"/>
          <a:srcRect r="14773"/>
          <a:stretch>
            <a:fillRect/>
          </a:stretch>
        </p:blipFill>
        <p:spPr bwMode="auto">
          <a:xfrm>
            <a:off x="3367296" y="5143512"/>
            <a:ext cx="1704770" cy="150019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42844" y="-24"/>
            <a:ext cx="8858312" cy="503676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Через 2–3 дня на нити образуются кристаллы. Можно попытаться вырастить один крупный кристалл. Для этого выньте нить, снимите с неё все кристаллики, кроме одного – самого крупного и имеющего правильную форму. Раствор вновь нагрейте до растворения всех выпавших кристалликов. Добавьте к раствору новую порцию соли. Как и в первый раз, соль прибавляйте до тех пор, пока она не перестанет растворяться. Повторно погрузите в раствор нить с кристаллом.</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Операцию повторяйте до получения крупного кристалла. Выращенный кристалл поместите в прозрачный сосуд и плотно закройте его.</a:t>
            </a:r>
            <a:endParaRPr lang="ru-RU" sz="27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8306" name="Picture 2" descr="лаборатория"/>
          <p:cNvPicPr>
            <a:picLocks noChangeAspect="1" noChangeArrowheads="1"/>
          </p:cNvPicPr>
          <p:nvPr/>
        </p:nvPicPr>
        <p:blipFill>
          <a:blip r:embed="rId3" cstate="print"/>
          <a:srcRect/>
          <a:stretch>
            <a:fillRect/>
          </a:stretch>
        </p:blipFill>
        <p:spPr bwMode="auto">
          <a:xfrm>
            <a:off x="63855" y="4786322"/>
            <a:ext cx="2650757" cy="200026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3" descr="кирпич"/>
          <p:cNvPicPr>
            <a:picLocks noChangeAspect="1" noChangeArrowheads="1"/>
          </p:cNvPicPr>
          <p:nvPr/>
        </p:nvPicPr>
        <p:blipFill>
          <a:blip r:embed="rId4" cstate="print"/>
          <a:srcRect l="12903" t="10985" r="6452" b="8457"/>
          <a:stretch>
            <a:fillRect/>
          </a:stretch>
        </p:blipFill>
        <p:spPr bwMode="auto">
          <a:xfrm>
            <a:off x="3428992" y="3000372"/>
            <a:ext cx="1552153" cy="136589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2" descr="кирпич1"/>
          <p:cNvPicPr>
            <a:picLocks noChangeAspect="1" noChangeArrowheads="1"/>
          </p:cNvPicPr>
          <p:nvPr/>
        </p:nvPicPr>
        <p:blipFill>
          <a:blip r:embed="rId5" cstate="print"/>
          <a:srcRect l="10000" t="13333" r="6667" b="12613"/>
          <a:stretch>
            <a:fillRect/>
          </a:stretch>
        </p:blipFill>
        <p:spPr bwMode="auto">
          <a:xfrm>
            <a:off x="5441164" y="2928935"/>
            <a:ext cx="1488290" cy="142875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 descr="бетон"/>
          <p:cNvPicPr>
            <a:picLocks noChangeAspect="1" noChangeArrowheads="1"/>
          </p:cNvPicPr>
          <p:nvPr/>
        </p:nvPicPr>
        <p:blipFill>
          <a:blip r:embed="rId6" cstate="print"/>
          <a:srcRect l="8571" t="30463" r="11429" b="6042"/>
          <a:stretch>
            <a:fillRect/>
          </a:stretch>
        </p:blipFill>
        <p:spPr bwMode="auto">
          <a:xfrm>
            <a:off x="7286644" y="2928934"/>
            <a:ext cx="1714512" cy="14083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2571736" y="4333727"/>
            <a:ext cx="6572264" cy="143962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fontAlgn="base">
              <a:lnSpc>
                <a:spcPct val="85000"/>
              </a:lnSpc>
              <a:spcBef>
                <a:spcPct val="0"/>
              </a:spcBef>
              <a:spcAft>
                <a:spcPct val="0"/>
              </a:spcAft>
            </a:pPr>
            <a:r>
              <a:rPr lang="ru-RU" sz="25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                а                   б                   в</a:t>
            </a:r>
            <a:endParaRPr lang="ru-RU" sz="2500" b="1" dirty="0" smtClean="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endParaRPr>
          </a:p>
          <a:p>
            <a:pPr lvl="0" algn="ctr" eaLnBrk="0" fontAlgn="base" hangingPunct="0">
              <a:lnSpc>
                <a:spcPct val="85000"/>
              </a:lnSpc>
              <a:spcBef>
                <a:spcPct val="0"/>
              </a:spcBef>
              <a:spcAft>
                <a:spcPct val="0"/>
              </a:spcAft>
            </a:pP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Внешний вид исходных изучаемых образцов: а – красного кирпича; </a:t>
            </a:r>
          </a:p>
          <a:p>
            <a:pPr lvl="0" algn="ctr" eaLnBrk="0" fontAlgn="base" hangingPunct="0">
              <a:lnSpc>
                <a:spcPct val="85000"/>
              </a:lnSpc>
              <a:spcBef>
                <a:spcPct val="0"/>
              </a:spcBef>
              <a:spcAft>
                <a:spcPct val="0"/>
              </a:spcAft>
            </a:pP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в – белого кирпича; г – кусочек бетона</a:t>
            </a:r>
            <a:endParaRPr lang="ru-RU" sz="2600" b="1" dirty="0">
              <a:ln w="11430">
                <a:solidFill>
                  <a:sysClr val="windowText" lastClr="000000"/>
                </a:solidFill>
              </a:ln>
              <a:effectLst>
                <a:outerShdw blurRad="50800" dist="39000" dir="5460000" algn="tl">
                  <a:srgbClr val="000000">
                    <a:alpha val="38000"/>
                  </a:srgbClr>
                </a:outerShdw>
              </a:effectLst>
            </a:endParaRPr>
          </a:p>
        </p:txBody>
      </p:sp>
      <p:sp>
        <p:nvSpPr>
          <p:cNvPr id="13" name="Прямоугольник 12"/>
          <p:cNvSpPr/>
          <p:nvPr/>
        </p:nvSpPr>
        <p:spPr>
          <a:xfrm>
            <a:off x="285720" y="284915"/>
            <a:ext cx="8643998" cy="2564548"/>
          </a:xfrm>
          <a:prstGeom prst="rect">
            <a:avLst/>
          </a:prstGeom>
        </p:spPr>
        <p:txBody>
          <a:bodyPr wrap="square">
            <a:spAutoFit/>
          </a:bodyPr>
          <a:lstStyle/>
          <a:p>
            <a:pPr indent="450000" algn="just">
              <a:lnSpc>
                <a:spcPct val="85000"/>
              </a:lnSpc>
            </a:pPr>
            <a:r>
              <a:rPr lang="ru-RU" sz="2700" b="1" dirty="0" smtClean="0">
                <a:latin typeface="Arial" pitchFamily="34" charset="0"/>
                <a:ea typeface="Times New Roman" pitchFamily="18" charset="0"/>
                <a:cs typeface="Arial" pitchFamily="34" charset="0"/>
              </a:rPr>
              <a:t>Сравните свои результаты с работой, проделанной  студентами </a:t>
            </a:r>
            <a:r>
              <a:rPr lang="x-none" sz="2700" b="1" smtClean="0">
                <a:latin typeface="Arial" pitchFamily="34" charset="0"/>
                <a:cs typeface="Arial" pitchFamily="34" charset="0"/>
              </a:rPr>
              <a:t>ФГБОУ ВПО «</a:t>
            </a:r>
            <a:r>
              <a:rPr lang="ru-RU" sz="2700" b="1" dirty="0" err="1" smtClean="0">
                <a:latin typeface="Arial" pitchFamily="34" charset="0"/>
                <a:cs typeface="Arial" pitchFamily="34" charset="0"/>
              </a:rPr>
              <a:t>КубГТУ</a:t>
            </a:r>
            <a:r>
              <a:rPr lang="x-none" sz="2700" b="1" cap="all" smtClean="0">
                <a:latin typeface="Arial" pitchFamily="34" charset="0"/>
                <a:cs typeface="Arial" pitchFamily="34" charset="0"/>
              </a:rPr>
              <a:t>»</a:t>
            </a:r>
            <a:r>
              <a:rPr lang="ru-RU" sz="2700" b="1" cap="all" dirty="0" smtClean="0">
                <a:latin typeface="Arial" pitchFamily="34" charset="0"/>
                <a:cs typeface="Arial" pitchFamily="34" charset="0"/>
              </a:rPr>
              <a:t> </a:t>
            </a:r>
            <a:r>
              <a:rPr lang="ru-RU" sz="2700" b="1" dirty="0" smtClean="0">
                <a:latin typeface="Arial" pitchFamily="34" charset="0"/>
                <a:cs typeface="Arial" pitchFamily="34" charset="0"/>
              </a:rPr>
              <a:t>Новороссийского политехнического института </a:t>
            </a:r>
            <a:r>
              <a:rPr lang="ru-RU" sz="2700" b="1" dirty="0" err="1" smtClean="0">
                <a:latin typeface="Arial" pitchFamily="34" charset="0"/>
                <a:ea typeface="Times New Roman" pitchFamily="18" charset="0"/>
                <a:cs typeface="Arial" pitchFamily="34" charset="0"/>
              </a:rPr>
              <a:t>Тукмаковой</a:t>
            </a:r>
            <a:r>
              <a:rPr lang="ru-RU" sz="2700" b="1" dirty="0" smtClean="0">
                <a:latin typeface="Arial" pitchFamily="34" charset="0"/>
                <a:ea typeface="Times New Roman" pitchFamily="18" charset="0"/>
                <a:cs typeface="Arial" pitchFamily="34" charset="0"/>
              </a:rPr>
              <a:t> Анастасией и Филиппенко Анной в </a:t>
            </a:r>
            <a:r>
              <a:rPr lang="ru-RU" sz="2700" b="1" dirty="0" smtClean="0">
                <a:latin typeface="Arial" pitchFamily="34" charset="0"/>
                <a:cs typeface="Arial" pitchFamily="34" charset="0"/>
              </a:rPr>
              <a:t>2012 году. Тема работы была посвящена изучению </a:t>
            </a:r>
            <a:r>
              <a:rPr lang="ru-RU" sz="2700" b="1" dirty="0" err="1" smtClean="0">
                <a:latin typeface="Arial" pitchFamily="34" charset="0"/>
                <a:cs typeface="Arial" pitchFamily="34" charset="0"/>
              </a:rPr>
              <a:t>высолообразваний</a:t>
            </a:r>
            <a:r>
              <a:rPr lang="ru-RU" sz="2700" b="1" dirty="0" smtClean="0">
                <a:latin typeface="Arial" pitchFamily="34" charset="0"/>
                <a:cs typeface="Arial" pitchFamily="34" charset="0"/>
              </a:rPr>
              <a:t>, появляющихся во время эксплуатации зданий и сооружений.</a:t>
            </a:r>
          </a:p>
        </p:txBody>
      </p:sp>
    </p:spTree>
  </p:cSld>
  <p:clrMapOvr>
    <a:masterClrMapping/>
  </p:clrMapOvr>
  <p:transition>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327120"/>
            <a:ext cx="8858312" cy="4173450"/>
          </a:xfrm>
          <a:prstGeom prst="rect">
            <a:avLst/>
          </a:prstGeom>
        </p:spPr>
        <p:txBody>
          <a:bodyPr wrap="square">
            <a:spAutoFit/>
          </a:bodyPr>
          <a:lstStyle/>
          <a:p>
            <a:pPr lvl="0" indent="45000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В стаканы одинакового объема налили пересыщенный раствор сульфата меди (</a:t>
            </a:r>
            <a:r>
              <a:rPr lang="en-US" sz="2600" b="1" dirty="0" smtClean="0">
                <a:latin typeface="Arial" pitchFamily="34" charset="0"/>
                <a:ea typeface="Times New Roman" pitchFamily="18" charset="0"/>
                <a:cs typeface="Arial" pitchFamily="34" charset="0"/>
              </a:rPr>
              <a:t>II</a:t>
            </a:r>
            <a:r>
              <a:rPr lang="ru-RU" sz="2600" b="1" dirty="0" smtClean="0">
                <a:latin typeface="Arial" pitchFamily="34" charset="0"/>
                <a:ea typeface="Times New Roman" pitchFamily="18" charset="0"/>
                <a:cs typeface="Arial" pitchFamily="34" charset="0"/>
              </a:rPr>
              <a:t>): </a:t>
            </a:r>
            <a:r>
              <a:rPr lang="en-US" sz="2600" b="1" dirty="0" smtClean="0">
                <a:latin typeface="Arial" pitchFamily="34" charset="0"/>
                <a:ea typeface="Times New Roman" pitchFamily="18" charset="0"/>
                <a:cs typeface="Arial" pitchFamily="34" charset="0"/>
              </a:rPr>
              <a:t>I</a:t>
            </a:r>
            <a:r>
              <a:rPr lang="ru-RU" sz="2600" b="1" dirty="0" smtClean="0">
                <a:latin typeface="Arial" pitchFamily="34" charset="0"/>
                <a:ea typeface="Times New Roman" pitchFamily="18" charset="0"/>
                <a:cs typeface="Arial" pitchFamily="34" charset="0"/>
              </a:rPr>
              <a:t> – в раствор соли опустили подвешенную на тонкий стержень белую нитку, с привязанным кристаллом; </a:t>
            </a:r>
            <a:r>
              <a:rPr lang="en-US" sz="2600" b="1" dirty="0" smtClean="0">
                <a:latin typeface="Arial" pitchFamily="34" charset="0"/>
                <a:ea typeface="Times New Roman" pitchFamily="18" charset="0"/>
                <a:cs typeface="Arial" pitchFamily="34" charset="0"/>
              </a:rPr>
              <a:t>II</a:t>
            </a:r>
            <a:r>
              <a:rPr lang="ru-RU" sz="2600" b="1" dirty="0" smtClean="0">
                <a:latin typeface="Arial" pitchFamily="34" charset="0"/>
                <a:ea typeface="Times New Roman" pitchFamily="18" charset="0"/>
                <a:cs typeface="Arial" pitchFamily="34" charset="0"/>
              </a:rPr>
              <a:t> – в раствор соли опустили кусочек белого кирпича; </a:t>
            </a:r>
            <a:r>
              <a:rPr lang="en-US" sz="2600" b="1" dirty="0" smtClean="0">
                <a:latin typeface="Arial" pitchFamily="34" charset="0"/>
                <a:ea typeface="Times New Roman" pitchFamily="18" charset="0"/>
                <a:cs typeface="Arial" pitchFamily="34" charset="0"/>
              </a:rPr>
              <a:t>III</a:t>
            </a:r>
            <a:r>
              <a:rPr lang="ru-RU" sz="2600" b="1" dirty="0" smtClean="0">
                <a:latin typeface="Arial" pitchFamily="34" charset="0"/>
                <a:ea typeface="Times New Roman" pitchFamily="18" charset="0"/>
                <a:cs typeface="Arial" pitchFamily="34" charset="0"/>
              </a:rPr>
              <a:t> – в раствор соли опустили кусочек красного кирпича; </a:t>
            </a:r>
            <a:r>
              <a:rPr lang="en-US" sz="2600" b="1" dirty="0" smtClean="0">
                <a:latin typeface="Arial" pitchFamily="34" charset="0"/>
                <a:ea typeface="Times New Roman" pitchFamily="18" charset="0"/>
                <a:cs typeface="Arial" pitchFamily="34" charset="0"/>
              </a:rPr>
              <a:t>IV</a:t>
            </a:r>
            <a:r>
              <a:rPr lang="ru-RU" sz="2600" b="1" dirty="0" smtClean="0">
                <a:latin typeface="Arial" pitchFamily="34" charset="0"/>
                <a:ea typeface="Times New Roman" pitchFamily="18" charset="0"/>
                <a:cs typeface="Arial" pitchFamily="34" charset="0"/>
              </a:rPr>
              <a:t> – в раствор соли опустили кусочек бетона; </a:t>
            </a:r>
            <a:r>
              <a:rPr lang="en-US" sz="2600" b="1" dirty="0" smtClean="0">
                <a:latin typeface="Arial" pitchFamily="34" charset="0"/>
                <a:ea typeface="Times New Roman" pitchFamily="18" charset="0"/>
                <a:cs typeface="Arial" pitchFamily="34" charset="0"/>
              </a:rPr>
              <a:t>V</a:t>
            </a:r>
            <a:r>
              <a:rPr lang="ru-RU" sz="2600" b="1" dirty="0" smtClean="0">
                <a:latin typeface="Arial" pitchFamily="34" charset="0"/>
                <a:ea typeface="Times New Roman" pitchFamily="18" charset="0"/>
                <a:cs typeface="Arial" pitchFamily="34" charset="0"/>
              </a:rPr>
              <a:t> – раствор соли без образцов и подвешенных кристаллов.</a:t>
            </a:r>
          </a:p>
          <a:p>
            <a:pPr indent="45000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За исследуемыми образцами наблюдали </a:t>
            </a:r>
            <a:r>
              <a:rPr lang="ru-RU" sz="2600" b="1" dirty="0" smtClean="0">
                <a:solidFill>
                  <a:srgbClr val="000000"/>
                </a:solidFill>
                <a:latin typeface="Arial" pitchFamily="34" charset="0"/>
                <a:ea typeface="Times New Roman" pitchFamily="18" charset="0"/>
                <a:cs typeface="Arial" pitchFamily="34" charset="0"/>
              </a:rPr>
              <a:t>2 недели</a:t>
            </a:r>
            <a:r>
              <a:rPr lang="ru-RU" sz="2600" b="1" dirty="0" smtClean="0">
                <a:latin typeface="Arial" pitchFamily="34" charset="0"/>
                <a:ea typeface="Times New Roman" pitchFamily="18" charset="0"/>
                <a:cs typeface="Arial" pitchFamily="34" charset="0"/>
              </a:rPr>
              <a:t>. Существенные изменения в росте кристаллов наблюдаются только первые 5 дней. </a:t>
            </a:r>
            <a:endParaRPr lang="ru-RU" sz="2600" b="1" dirty="0" smtClean="0">
              <a:latin typeface="Arial" pitchFamily="34" charset="0"/>
              <a:cs typeface="Arial" pitchFamily="34" charset="0"/>
            </a:endParaRPr>
          </a:p>
        </p:txBody>
      </p:sp>
      <p:pic>
        <p:nvPicPr>
          <p:cNvPr id="8" name="Рисунок 27" descr="купорос1"/>
          <p:cNvPicPr>
            <a:picLocks noChangeAspect="1" noChangeArrowheads="1"/>
          </p:cNvPicPr>
          <p:nvPr/>
        </p:nvPicPr>
        <p:blipFill>
          <a:blip r:embed="rId4" cstate="print"/>
          <a:srcRect t="3425" b="4109"/>
          <a:stretch>
            <a:fillRect/>
          </a:stretch>
        </p:blipFill>
        <p:spPr bwMode="auto">
          <a:xfrm>
            <a:off x="3500430" y="4643446"/>
            <a:ext cx="1704975"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t="3528" b="1213"/>
          <a:stretch>
            <a:fillRect/>
          </a:stretch>
        </p:blipFill>
        <p:spPr bwMode="auto">
          <a:xfrm>
            <a:off x="357158" y="3214686"/>
            <a:ext cx="1785950"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Рисунок 35"/>
          <p:cNvPicPr>
            <a:picLocks noChangeAspect="1" noChangeArrowheads="1"/>
          </p:cNvPicPr>
          <p:nvPr/>
        </p:nvPicPr>
        <p:blipFill>
          <a:blip r:embed="rId4" cstate="print"/>
          <a:srcRect l="23809" t="26496" r="19048" b="20511"/>
          <a:stretch>
            <a:fillRect/>
          </a:stretch>
        </p:blipFill>
        <p:spPr bwMode="auto">
          <a:xfrm>
            <a:off x="2714612" y="3286124"/>
            <a:ext cx="1500198" cy="150019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Рисунок 34"/>
          <p:cNvPicPr>
            <a:picLocks noChangeAspect="1" noChangeArrowheads="1"/>
          </p:cNvPicPr>
          <p:nvPr/>
        </p:nvPicPr>
        <p:blipFill>
          <a:blip r:embed="rId5" cstate="print"/>
          <a:srcRect l="24444" t="28822" r="20000" b="22910"/>
          <a:stretch>
            <a:fillRect/>
          </a:stretch>
        </p:blipFill>
        <p:spPr bwMode="auto">
          <a:xfrm>
            <a:off x="4572000" y="3286124"/>
            <a:ext cx="1488291" cy="142876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
          <p:cNvPicPr>
            <a:picLocks noChangeAspect="1" noChangeArrowheads="1"/>
          </p:cNvPicPr>
          <p:nvPr/>
        </p:nvPicPr>
        <p:blipFill>
          <a:blip r:embed="rId6" cstate="print"/>
          <a:srcRect l="31746" t="29762" r="23809" b="32540"/>
          <a:stretch>
            <a:fillRect/>
          </a:stretch>
        </p:blipFill>
        <p:spPr bwMode="auto">
          <a:xfrm>
            <a:off x="6500826" y="3429000"/>
            <a:ext cx="2000264" cy="135732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61515"/>
            <a:ext cx="8858312" cy="3153171"/>
          </a:xfrm>
          <a:prstGeom prst="rect">
            <a:avLst/>
          </a:prstGeom>
        </p:spPr>
        <p:txBody>
          <a:bodyPr wrap="square">
            <a:spAutoFit/>
          </a:bodyPr>
          <a:lstStyle/>
          <a:p>
            <a:pPr indent="450000" algn="just" fontAlgn="base">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За это время самые большие кристаллы выросли в стакане с нитью, опущенной в раствор медного купороса, общий размер кристалла составил 8 см, причем отдельные его части состоят из кристаллов 0,5–1,5 см. В стакане без образцов выросли кристаллики размером 0,5 – 1,0 см,  на красном кирпиче – 1–1,5 см, на бетоне – 0,5–1,0 см, на белом кирпиче – 0,5–1,5 см, причем сам образец приобрел зеленую окраску. </a:t>
            </a:r>
            <a:endParaRPr lang="ru-RU" sz="2600" b="1" dirty="0" smtClean="0">
              <a:latin typeface="Arial" pitchFamily="34" charset="0"/>
              <a:cs typeface="Arial" pitchFamily="34" charset="0"/>
            </a:endParaRPr>
          </a:p>
        </p:txBody>
      </p:sp>
      <p:sp>
        <p:nvSpPr>
          <p:cNvPr id="13" name="Прямоугольник 12"/>
          <p:cNvSpPr/>
          <p:nvPr/>
        </p:nvSpPr>
        <p:spPr>
          <a:xfrm>
            <a:off x="285720" y="4857760"/>
            <a:ext cx="8501122" cy="1727396"/>
          </a:xfrm>
          <a:prstGeom prst="rect">
            <a:avLst/>
          </a:prstGeom>
        </p:spPr>
        <p:txBody>
          <a:bodyPr wrap="square">
            <a:spAutoFit/>
          </a:bodyPr>
          <a:lstStyle/>
          <a:p>
            <a:pPr lvl="0" fontAlgn="base">
              <a:lnSpc>
                <a:spcPct val="85000"/>
              </a:lnSpc>
              <a:spcBef>
                <a:spcPct val="0"/>
              </a:spcBef>
              <a:spcAft>
                <a:spcPct val="0"/>
              </a:spcAft>
            </a:pPr>
            <a:r>
              <a:rPr lang="ru-RU" sz="2500" b="1" dirty="0" smtClean="0">
                <a:latin typeface="Arial" pitchFamily="34" charset="0"/>
                <a:ea typeface="Times New Roman" pitchFamily="18" charset="0"/>
                <a:cs typeface="Arial" pitchFamily="34" charset="0"/>
              </a:rPr>
              <a:t>        а                      б                     в                     г</a:t>
            </a:r>
            <a:endParaRPr lang="ru-RU" sz="2500" b="1" dirty="0" smtClean="0">
              <a:latin typeface="Arial" pitchFamily="34" charset="0"/>
              <a:cs typeface="Arial" pitchFamily="34" charset="0"/>
            </a:endParaRPr>
          </a:p>
          <a:p>
            <a:pPr algn="ctr" eaLnBrk="0" fontAlgn="base" hangingPunct="0">
              <a:lnSpc>
                <a:spcPct val="85000"/>
              </a:lnSpc>
              <a:spcBef>
                <a:spcPct val="0"/>
              </a:spcBef>
              <a:spcAft>
                <a:spcPct val="0"/>
              </a:spcAft>
            </a:pPr>
            <a:r>
              <a:rPr lang="ru-RU" sz="2500" b="1" dirty="0" smtClean="0">
                <a:latin typeface="Arial" pitchFamily="34" charset="0"/>
                <a:ea typeface="Times New Roman" pitchFamily="18" charset="0"/>
                <a:cs typeface="Arial" pitchFamily="34" charset="0"/>
              </a:rPr>
              <a:t>Внешний вид кристаллов, выросших в растворе сульфата меди: а – на белой нити; б – на красном кирпиче; в – на белом кирпиче; г – на кусочке бетона.</a:t>
            </a:r>
            <a:endParaRPr lang="ru-RU" sz="2500" b="1" dirty="0"/>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287525" y="2339471"/>
            <a:ext cx="2520764" cy="1089529"/>
          </a:xfrm>
          <a:prstGeom prst="rect">
            <a:avLst/>
          </a:prstGeom>
          <a:noFill/>
          <a:ln w="9525">
            <a:noFill/>
            <a:miter lim="800000"/>
            <a:headEnd/>
            <a:tailEnd/>
          </a:ln>
        </p:spPr>
        <p:txBody>
          <a:bodyPr wrap="square">
            <a:spAutoFit/>
          </a:bodyPr>
          <a:lstStyle/>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6502" name="Rectangle 6"/>
          <p:cNvSpPr>
            <a:spLocks noChangeArrowheads="1"/>
          </p:cNvSpPr>
          <p:nvPr/>
        </p:nvSpPr>
        <p:spPr bwMode="auto">
          <a:xfrm>
            <a:off x="0" y="2152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503" name="Rectangle 7"/>
          <p:cNvSpPr>
            <a:spLocks noChangeArrowheads="1"/>
          </p:cNvSpPr>
          <p:nvPr/>
        </p:nvSpPr>
        <p:spPr bwMode="auto">
          <a:xfrm>
            <a:off x="0" y="3857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222540" y="224767"/>
            <a:ext cx="8741948" cy="3022366"/>
          </a:xfrm>
          <a:prstGeom prst="rect">
            <a:avLst/>
          </a:prstGeom>
        </p:spPr>
        <p:txBody>
          <a:bodyPr wrap="square">
            <a:spAutoFit/>
          </a:bodyPr>
          <a:lstStyle/>
          <a:p>
            <a:pPr indent="450850" algn="just">
              <a:lnSpc>
                <a:spcPct val="85000"/>
              </a:lnSpc>
            </a:pPr>
            <a:r>
              <a:rPr lang="ru-RU" sz="2800" b="1" dirty="0" smtClean="0">
                <a:ln>
                  <a:solidFill>
                    <a:sysClr val="windowText" lastClr="000000"/>
                  </a:solidFill>
                </a:ln>
                <a:latin typeface="Arial" pitchFamily="34" charset="0"/>
                <a:ea typeface="Times New Roman" pitchFamily="18" charset="0"/>
                <a:cs typeface="Arial" pitchFamily="34" charset="0"/>
              </a:rPr>
              <a:t>Вырастите дома </a:t>
            </a: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кристаллы</a:t>
            </a:r>
            <a:r>
              <a:rPr lang="ru-RU" sz="2800" b="1" dirty="0" smtClean="0">
                <a:latin typeface="Arial" pitchFamily="34" charset="0"/>
                <a:ea typeface="Times New Roman" pitchFamily="18" charset="0"/>
                <a:cs typeface="Arial" pitchFamily="34" charset="0"/>
              </a:rPr>
              <a:t> из медного купороса, соли (</a:t>
            </a:r>
            <a:r>
              <a:rPr lang="en-US" sz="2800" b="1" dirty="0" err="1" smtClean="0">
                <a:latin typeface="Arial" pitchFamily="34" charset="0"/>
                <a:ea typeface="Times New Roman" pitchFamily="18" charset="0"/>
                <a:cs typeface="Arial" pitchFamily="34" charset="0"/>
              </a:rPr>
              <a:t>NaCl</a:t>
            </a:r>
            <a:r>
              <a:rPr lang="ru-RU" sz="2800" b="1" dirty="0" smtClean="0">
                <a:latin typeface="Arial" pitchFamily="34" charset="0"/>
                <a:ea typeface="Times New Roman" pitchFamily="18" charset="0"/>
                <a:cs typeface="Arial" pitchFamily="34" charset="0"/>
              </a:rPr>
              <a:t> или любой другой), сахара, лимонной кислоты, … принесите кристаллы в небольшой пластиковой коробочке. </a:t>
            </a:r>
            <a:r>
              <a:rPr lang="ru-RU" sz="2800" b="1" u="sng" dirty="0" smtClean="0">
                <a:ln>
                  <a:solidFill>
                    <a:sysClr val="windowText" lastClr="000000"/>
                  </a:solidFill>
                </a:ln>
                <a:solidFill>
                  <a:srgbClr val="FF0000"/>
                </a:solidFill>
                <a:latin typeface="Arial" pitchFamily="34" charset="0"/>
                <a:ea typeface="Times New Roman" pitchFamily="18" charset="0"/>
                <a:cs typeface="Arial" pitchFamily="34" charset="0"/>
              </a:rPr>
              <a:t>Не</a:t>
            </a:r>
            <a:r>
              <a:rPr lang="ru-RU" sz="2800" b="1" u="sng" dirty="0" smtClean="0">
                <a:latin typeface="Arial" pitchFamily="34" charset="0"/>
                <a:ea typeface="Times New Roman" pitchFamily="18" charset="0"/>
                <a:cs typeface="Arial" pitchFamily="34" charset="0"/>
              </a:rPr>
              <a:t> забудьте написать фамилию и номер группы</a:t>
            </a:r>
            <a:r>
              <a:rPr lang="ru-RU" sz="2800" b="1" dirty="0" smtClean="0">
                <a:latin typeface="Arial" pitchFamily="34" charset="0"/>
                <a:ea typeface="Times New Roman" pitchFamily="18" charset="0"/>
                <a:cs typeface="Arial" pitchFamily="34" charset="0"/>
              </a:rPr>
              <a:t>. </a:t>
            </a:r>
          </a:p>
          <a:p>
            <a:pPr indent="450850" algn="just">
              <a:lnSpc>
                <a:spcPct val="85000"/>
              </a:lnSpc>
            </a:pP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Все</a:t>
            </a:r>
            <a:r>
              <a:rPr lang="ru-RU" sz="2800" b="1" dirty="0" smtClean="0">
                <a:latin typeface="Arial" pitchFamily="34" charset="0"/>
                <a:ea typeface="Times New Roman" pitchFamily="18" charset="0"/>
                <a:cs typeface="Arial" pitchFamily="34" charset="0"/>
              </a:rPr>
              <a:t> </a:t>
            </a:r>
            <a:r>
              <a:rPr lang="ru-RU" sz="2800" b="1" dirty="0" smtClean="0">
                <a:ln>
                  <a:solidFill>
                    <a:sysClr val="windowText" lastClr="000000"/>
                  </a:solidFill>
                </a:ln>
                <a:latin typeface="Arial" pitchFamily="34" charset="0"/>
                <a:ea typeface="Times New Roman" pitchFamily="18" charset="0"/>
                <a:cs typeface="Arial" pitchFamily="34" charset="0"/>
              </a:rPr>
              <a:t>этапы работы </a:t>
            </a:r>
            <a:r>
              <a:rPr lang="ru-RU" sz="2800" b="1" u="sng" dirty="0" smtClean="0">
                <a:latin typeface="Arial" pitchFamily="34" charset="0"/>
                <a:ea typeface="Times New Roman" pitchFamily="18" charset="0"/>
                <a:cs typeface="Arial" pitchFamily="34" charset="0"/>
              </a:rPr>
              <a:t>фотографируйте</a:t>
            </a:r>
            <a:r>
              <a:rPr lang="ru-RU" sz="2800" b="1" dirty="0" smtClean="0">
                <a:latin typeface="Arial" pitchFamily="34" charset="0"/>
                <a:ea typeface="Times New Roman" pitchFamily="18" charset="0"/>
                <a:cs typeface="Arial" pitchFamily="34" charset="0"/>
              </a:rPr>
              <a:t> и оформите в виде </a:t>
            </a:r>
            <a:r>
              <a:rPr lang="ru-RU" sz="2800" b="1" u="sng" dirty="0" smtClean="0">
                <a:latin typeface="Arial" pitchFamily="34" charset="0"/>
                <a:ea typeface="Times New Roman" pitchFamily="18" charset="0"/>
                <a:cs typeface="Arial" pitchFamily="34" charset="0"/>
              </a:rPr>
              <a:t>презентации</a:t>
            </a:r>
            <a:r>
              <a:rPr lang="ru-RU" sz="2800" b="1" dirty="0" smtClean="0">
                <a:latin typeface="Arial" pitchFamily="34" charset="0"/>
                <a:ea typeface="Times New Roman" pitchFamily="18" charset="0"/>
                <a:cs typeface="Arial" pitchFamily="34" charset="0"/>
              </a:rPr>
              <a:t> с обложкой: </a:t>
            </a:r>
            <a:endParaRPr lang="ru-RU"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11067"/>
            <a:ext cx="4762861" cy="357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028" y="3864672"/>
            <a:ext cx="4111204" cy="2742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5359492" y="3363379"/>
            <a:ext cx="3392275" cy="461665"/>
          </a:xfrm>
          <a:prstGeom prst="rect">
            <a:avLst/>
          </a:prstGeom>
        </p:spPr>
        <p:txBody>
          <a:bodyPr wrap="none">
            <a:spAutoFit/>
          </a:bodyPr>
          <a:lstStyle/>
          <a:p>
            <a:r>
              <a:rPr lang="ru-RU" sz="2400" b="1" dirty="0" smtClean="0">
                <a:ln>
                  <a:solidFill>
                    <a:sysClr val="windowText" lastClr="000000"/>
                  </a:solidFill>
                </a:ln>
                <a:solidFill>
                  <a:srgbClr val="C00000"/>
                </a:solidFill>
                <a:latin typeface="Arial Black" pitchFamily="34" charset="0"/>
                <a:ea typeface="Times New Roman" pitchFamily="18" charset="0"/>
                <a:cs typeface="Arial" pitchFamily="34" charset="0"/>
              </a:rPr>
              <a:t>Последний слайд:</a:t>
            </a:r>
            <a:endParaRPr lang="ru-RU" sz="2400" dirty="0">
              <a:ln>
                <a:solidFill>
                  <a:sysClr val="windowText" lastClr="000000"/>
                </a:solidFill>
              </a:ln>
              <a:solidFill>
                <a:srgbClr val="C00000"/>
              </a:solidFill>
              <a:latin typeface="Arial Black" pitchFamily="34" charset="0"/>
            </a:endParaRPr>
          </a:p>
        </p:txBody>
      </p:sp>
    </p:spTree>
    <p:extLst>
      <p:ext uri="{BB962C8B-B14F-4D97-AF65-F5344CB8AC3E}">
        <p14:creationId xmlns:p14="http://schemas.microsoft.com/office/powerpoint/2010/main" val="208124611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65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6502" name="Rectangle 6"/>
          <p:cNvSpPr>
            <a:spLocks noChangeArrowheads="1"/>
          </p:cNvSpPr>
          <p:nvPr/>
        </p:nvSpPr>
        <p:spPr bwMode="auto">
          <a:xfrm>
            <a:off x="0" y="2152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503" name="Rectangle 7"/>
          <p:cNvSpPr>
            <a:spLocks noChangeArrowheads="1"/>
          </p:cNvSpPr>
          <p:nvPr/>
        </p:nvSpPr>
        <p:spPr bwMode="auto">
          <a:xfrm>
            <a:off x="0" y="3857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9" name="Прямоугольник 18"/>
          <p:cNvSpPr/>
          <p:nvPr/>
        </p:nvSpPr>
        <p:spPr>
          <a:xfrm>
            <a:off x="0" y="116632"/>
            <a:ext cx="9144000" cy="187493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3400" b="1" dirty="0" smtClean="0">
                <a:ln w="11430">
                  <a:solidFill>
                    <a:srgbClr val="C00000"/>
                  </a:solidFill>
                </a:ln>
                <a:solidFill>
                  <a:srgbClr val="3366FF"/>
                </a:solidFill>
                <a:effectLst>
                  <a:outerShdw blurRad="50800" dist="39000" dir="5460000" algn="tl">
                    <a:srgbClr val="000000">
                      <a:alpha val="38000"/>
                    </a:srgbClr>
                  </a:outerShdw>
                </a:effectLst>
                <a:latin typeface="Arial Black" pitchFamily="34" charset="0"/>
                <a:ea typeface="Times New Roman" pitchFamily="18" charset="0"/>
                <a:cs typeface="Times New Roman" pitchFamily="18" charset="0"/>
              </a:rPr>
              <a:t>Массовая доля растворённого вещества в растворе. Понятие массовой доли растворённого вещества</a:t>
            </a:r>
            <a:endParaRPr lang="ru-RU" sz="3400" b="1" dirty="0">
              <a:ln w="11430">
                <a:solidFill>
                  <a:srgbClr val="C00000"/>
                </a:solidFill>
              </a:ln>
              <a:solidFill>
                <a:srgbClr val="3366FF"/>
              </a:solidFill>
              <a:effectLst>
                <a:outerShdw blurRad="50800" dist="39000" dir="5460000" algn="tl">
                  <a:srgbClr val="000000">
                    <a:alpha val="38000"/>
                  </a:srgbClr>
                </a:outerShdw>
              </a:effectLst>
              <a:latin typeface="Arial Black" pitchFamily="34" charset="0"/>
            </a:endParaRPr>
          </a:p>
        </p:txBody>
      </p:sp>
      <p:sp>
        <p:nvSpPr>
          <p:cNvPr id="20" name="Прямоугольник 19"/>
          <p:cNvSpPr/>
          <p:nvPr/>
        </p:nvSpPr>
        <p:spPr>
          <a:xfrm>
            <a:off x="214282" y="2101929"/>
            <a:ext cx="8786874" cy="2839239"/>
          </a:xfrm>
          <a:prstGeom prst="rect">
            <a:avLst/>
          </a:prstGeom>
        </p:spPr>
        <p:txBody>
          <a:bodyPr wrap="square">
            <a:spAutoFit/>
          </a:bodyPr>
          <a:lstStyle/>
          <a:p>
            <a:pPr lvl="0" indent="450850" algn="just" fontAlgn="base">
              <a:lnSpc>
                <a:spcPct val="85000"/>
              </a:lnSpc>
              <a:spcBef>
                <a:spcPct val="0"/>
              </a:spcBef>
              <a:spcAft>
                <a:spcPct val="0"/>
              </a:spcAft>
            </a:pPr>
            <a:r>
              <a:rPr lang="ru-RU" sz="3000" b="1" u="sng" dirty="0" smtClean="0">
                <a:latin typeface="Arial" pitchFamily="34" charset="0"/>
                <a:ea typeface="Times New Roman" pitchFamily="18" charset="0"/>
                <a:cs typeface="Arial" pitchFamily="34" charset="0"/>
              </a:rPr>
              <a:t>Состав</a:t>
            </a:r>
            <a:r>
              <a:rPr lang="ru-RU" sz="3000" b="1" dirty="0" smtClean="0">
                <a:latin typeface="Arial" pitchFamily="34" charset="0"/>
                <a:ea typeface="Times New Roman" pitchFamily="18" charset="0"/>
                <a:cs typeface="Arial" pitchFamily="34" charset="0"/>
              </a:rPr>
              <a:t> </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a:t>
            </a:r>
            <a:r>
              <a:rPr lang="ru-RU" sz="3000" b="1" dirty="0" smtClean="0">
                <a:latin typeface="Arial" pitchFamily="34" charset="0"/>
                <a:ea typeface="Times New Roman" pitchFamily="18" charset="0"/>
                <a:cs typeface="Arial" pitchFamily="34" charset="0"/>
              </a:rPr>
              <a:t> может быть выражен как качественно, так и количественно. </a:t>
            </a:r>
            <a:r>
              <a:rPr lang="ru-RU" sz="3000" b="1" u="sng" dirty="0" smtClean="0">
                <a:latin typeface="Arial" pitchFamily="34" charset="0"/>
                <a:ea typeface="Times New Roman" pitchFamily="18" charset="0"/>
                <a:cs typeface="Arial" pitchFamily="34" charset="0"/>
              </a:rPr>
              <a:t>Для</a:t>
            </a:r>
            <a:r>
              <a:rPr lang="ru-RU" sz="3000" b="1" dirty="0" smtClean="0">
                <a:latin typeface="Arial" pitchFamily="34" charset="0"/>
                <a:ea typeface="Times New Roman" pitchFamily="18" charset="0"/>
                <a:cs typeface="Arial" pitchFamily="34" charset="0"/>
              </a:rPr>
              <a:t> </a:t>
            </a:r>
            <a:r>
              <a:rPr lang="ru-RU" sz="3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качественной характеристики</a:t>
            </a:r>
            <a:r>
              <a:rPr lang="ru-RU" sz="3000" b="1" dirty="0" smtClean="0">
                <a:latin typeface="Arial" pitchFamily="34" charset="0"/>
                <a:ea typeface="Times New Roman" pitchFamily="18" charset="0"/>
                <a:cs typeface="Arial" pitchFamily="34" charset="0"/>
              </a:rPr>
              <a:t> растворов </a:t>
            </a:r>
            <a:r>
              <a:rPr lang="ru-RU" sz="3000" b="1" u="sng" dirty="0" smtClean="0">
                <a:latin typeface="Arial" pitchFamily="34" charset="0"/>
                <a:ea typeface="Times New Roman" pitchFamily="18" charset="0"/>
                <a:cs typeface="Arial" pitchFamily="34" charset="0"/>
              </a:rPr>
              <a:t>используют</a:t>
            </a:r>
            <a:r>
              <a:rPr lang="ru-RU" sz="3000" b="1" dirty="0" smtClean="0">
                <a:latin typeface="Arial" pitchFamily="34" charset="0"/>
                <a:ea typeface="Times New Roman" pitchFamily="18" charset="0"/>
                <a:cs typeface="Arial" pitchFamily="34" charset="0"/>
              </a:rPr>
              <a:t> понятия </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разбавленный</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latin typeface="Arial" pitchFamily="34" charset="0"/>
                <a:ea typeface="Times New Roman" pitchFamily="18" charset="0"/>
                <a:cs typeface="Arial" pitchFamily="34" charset="0"/>
              </a:rPr>
              <a:t>(содержит мало растворённого вещества) и </a:t>
            </a: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концентрированный</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a:t>
            </a:r>
            <a:r>
              <a:rPr lang="ru-RU" sz="3000" b="1" i="1" dirty="0" smtClean="0">
                <a:latin typeface="Arial" pitchFamily="34" charset="0"/>
                <a:ea typeface="Times New Roman" pitchFamily="18" charset="0"/>
                <a:cs typeface="Arial" pitchFamily="34" charset="0"/>
              </a:rPr>
              <a:t> </a:t>
            </a:r>
            <a:r>
              <a:rPr lang="ru-RU" sz="3000" b="1" dirty="0" smtClean="0">
                <a:latin typeface="Arial" pitchFamily="34" charset="0"/>
                <a:ea typeface="Times New Roman" pitchFamily="18" charset="0"/>
                <a:cs typeface="Arial" pitchFamily="34" charset="0"/>
              </a:rPr>
              <a:t>(содержит много растворённого вещества). </a:t>
            </a:r>
          </a:p>
        </p:txBody>
      </p:sp>
      <p:pic>
        <p:nvPicPr>
          <p:cNvPr id="17413" name="Picture 5"/>
          <p:cNvPicPr>
            <a:picLocks noChangeAspect="1" noChangeArrowheads="1"/>
          </p:cNvPicPr>
          <p:nvPr/>
        </p:nvPicPr>
        <p:blipFill>
          <a:blip r:embed="rId4" cstate="print"/>
          <a:srcRect/>
          <a:stretch>
            <a:fillRect/>
          </a:stretch>
        </p:blipFill>
        <p:spPr bwMode="auto">
          <a:xfrm>
            <a:off x="2285984" y="5085603"/>
            <a:ext cx="4295776" cy="1439741"/>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650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6502" name="Rectangle 6"/>
          <p:cNvSpPr>
            <a:spLocks noChangeArrowheads="1"/>
          </p:cNvSpPr>
          <p:nvPr/>
        </p:nvSpPr>
        <p:spPr bwMode="auto">
          <a:xfrm>
            <a:off x="0" y="21526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6503" name="Rectangle 7"/>
          <p:cNvSpPr>
            <a:spLocks noChangeArrowheads="1"/>
          </p:cNvSpPr>
          <p:nvPr/>
        </p:nvSpPr>
        <p:spPr bwMode="auto">
          <a:xfrm>
            <a:off x="0" y="3857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Прямоугольник 19"/>
          <p:cNvSpPr/>
          <p:nvPr/>
        </p:nvSpPr>
        <p:spPr>
          <a:xfrm>
            <a:off x="214282" y="285728"/>
            <a:ext cx="8786874" cy="397724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Такая качественная оценка условна, так как для растворов различных веществ эти понятия имеют свои ограничения. Например, для серной кислоты концентрированным считают раствор, содержащий 98 % 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SO</a:t>
            </a:r>
            <a:r>
              <a:rPr lang="ru-RU" sz="2700" b="1" baseline="-30000" dirty="0" smtClean="0">
                <a:latin typeface="Arial" pitchFamily="34" charset="0"/>
                <a:ea typeface="Times New Roman" pitchFamily="18" charset="0"/>
                <a:cs typeface="Arial" pitchFamily="34" charset="0"/>
              </a:rPr>
              <a:t>4</a:t>
            </a:r>
            <a:r>
              <a:rPr lang="ru-RU" sz="2700" b="1" dirty="0" smtClean="0">
                <a:latin typeface="Arial" pitchFamily="34" charset="0"/>
                <a:ea typeface="Times New Roman" pitchFamily="18" charset="0"/>
                <a:cs typeface="Arial" pitchFamily="34" charset="0"/>
              </a:rPr>
              <a:t>, в то же время для </a:t>
            </a:r>
            <a:r>
              <a:rPr lang="ru-RU" sz="2700" b="1" dirty="0" err="1" smtClean="0">
                <a:latin typeface="Arial" pitchFamily="34" charset="0"/>
                <a:ea typeface="Times New Roman" pitchFamily="18" charset="0"/>
                <a:cs typeface="Arial" pitchFamily="34" charset="0"/>
              </a:rPr>
              <a:t>хлороводородной</a:t>
            </a:r>
            <a:r>
              <a:rPr lang="ru-RU" sz="2700" b="1" dirty="0" smtClean="0">
                <a:latin typeface="Arial" pitchFamily="34" charset="0"/>
                <a:ea typeface="Times New Roman" pitchFamily="18" charset="0"/>
                <a:cs typeface="Arial" pitchFamily="34" charset="0"/>
              </a:rPr>
              <a:t> (соляной) кислоты концентрированным является раствор, содержащий 38 %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Для точной количественной оценки</a:t>
            </a:r>
            <a:r>
              <a:rPr lang="ru-RU" sz="2700" b="1" dirty="0" smtClean="0">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состава</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растворов </a:t>
            </a:r>
            <a:r>
              <a:rPr lang="ru-RU" sz="2700" b="1" u="sng" dirty="0" smtClean="0">
                <a:latin typeface="Arial" pitchFamily="34" charset="0"/>
                <a:ea typeface="Times New Roman" pitchFamily="18" charset="0"/>
                <a:cs typeface="Arial" pitchFamily="34" charset="0"/>
              </a:rPr>
              <a:t>используют</a:t>
            </a:r>
            <a:r>
              <a:rPr lang="ru-RU" sz="2700" b="1" dirty="0" smtClean="0">
                <a:latin typeface="Arial" pitchFamily="34" charset="0"/>
                <a:ea typeface="Times New Roman" pitchFamily="18" charset="0"/>
                <a:cs typeface="Arial" pitchFamily="34" charset="0"/>
              </a:rPr>
              <a:t> понятие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массовая доля растворённого вещества</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pic>
        <p:nvPicPr>
          <p:cNvPr id="111621" name="Picture 5" descr="D:\23.05.13-домашние документы\Виртуальные лекции 2015\Химия\сложные в-ва\кислоты\Серная кислота\33.png"/>
          <p:cNvPicPr>
            <a:picLocks noChangeAspect="1" noChangeArrowheads="1"/>
          </p:cNvPicPr>
          <p:nvPr/>
        </p:nvPicPr>
        <p:blipFill>
          <a:blip r:embed="rId4" cstate="print"/>
          <a:srcRect l="14953" r="21962"/>
          <a:stretch>
            <a:fillRect/>
          </a:stretch>
        </p:blipFill>
        <p:spPr bwMode="auto">
          <a:xfrm>
            <a:off x="886956" y="4291009"/>
            <a:ext cx="1895089" cy="235270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1622" name="Picture 6" descr="D:\23.05.13-домашние документы\Виртуальные лекции 2015\Химия\сложные в-ва\кислоты\Соляная кислота\image002.jpg"/>
          <p:cNvPicPr>
            <a:picLocks noChangeAspect="1" noChangeArrowheads="1"/>
          </p:cNvPicPr>
          <p:nvPr/>
        </p:nvPicPr>
        <p:blipFill>
          <a:blip r:embed="rId5" cstate="print"/>
          <a:srcRect l="22168" r="15763"/>
          <a:stretch>
            <a:fillRect/>
          </a:stretch>
        </p:blipFill>
        <p:spPr bwMode="auto">
          <a:xfrm>
            <a:off x="4179076" y="4286256"/>
            <a:ext cx="1964559" cy="235745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285728"/>
            <a:ext cx="8786874" cy="1191095"/>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Массовая доля растворённого вещества  </a:t>
            </a:r>
            <a:r>
              <a:rPr lang="ru-RU" sz="2800" b="1" dirty="0" smtClean="0">
                <a:latin typeface="Arial" pitchFamily="34" charset="0"/>
                <a:ea typeface="Times New Roman" pitchFamily="18" charset="0"/>
                <a:cs typeface="Arial" pitchFamily="34" charset="0"/>
              </a:rPr>
              <a:t>– это отношение массы растворённого вещества к общей массе раствора:</a:t>
            </a:r>
            <a:endParaRPr lang="ru-RU" sz="2800" b="1" dirty="0" smtClean="0">
              <a:latin typeface="Arial" pitchFamily="34" charset="0"/>
              <a:cs typeface="Arial" pitchFamily="34" charset="0"/>
            </a:endParaRPr>
          </a:p>
        </p:txBody>
      </p:sp>
      <p:sp>
        <p:nvSpPr>
          <p:cNvPr id="16385" name="Rectangle 1"/>
          <p:cNvSpPr>
            <a:spLocks noChangeArrowheads="1"/>
          </p:cNvSpPr>
          <p:nvPr/>
        </p:nvSpPr>
        <p:spPr bwMode="auto">
          <a:xfrm>
            <a:off x="214282" y="2174303"/>
            <a:ext cx="8786874" cy="2656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258888" lvl="0" indent="-1258888" algn="just" fontAlgn="base">
              <a:lnSpc>
                <a:spcPct val="85000"/>
              </a:lnSpc>
              <a:spcBef>
                <a:spcPct val="0"/>
              </a:spcBef>
              <a:spcAft>
                <a:spcPct val="0"/>
              </a:spcAf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где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массовая доля растворённого вещества, выраженная в долях единицы; </a:t>
            </a:r>
          </a:p>
          <a:p>
            <a:pPr marL="4303713" lvl="0" indent="-3679825" algn="just" fontAlgn="base">
              <a:lnSpc>
                <a:spcPct val="85000"/>
              </a:lnSpc>
              <a:spcBef>
                <a:spcPct val="0"/>
              </a:spcBef>
              <a:spcAft>
                <a:spcPct val="0"/>
              </a:spcAft>
            </a:pPr>
            <a:r>
              <a:rPr lang="en-US" sz="2800" b="1" dirty="0" smtClean="0">
                <a:latin typeface="Arial" pitchFamily="34" charset="0"/>
                <a:ea typeface="Times New Roman" pitchFamily="18" charset="0"/>
                <a:cs typeface="Arial" pitchFamily="34" charset="0"/>
                <a:sym typeface="Symbol" pitchFamily="18" charset="2"/>
              </a:rPr>
              <a:t>m</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(вещества) – масса растворённого вещества, г; </a:t>
            </a:r>
          </a:p>
          <a:p>
            <a:pPr marL="1258888" lvl="0" indent="-635000" algn="just" fontAlgn="base">
              <a:lnSpc>
                <a:spcPct val="85000"/>
              </a:lnSpc>
              <a:spcBef>
                <a:spcPct val="0"/>
              </a:spcBef>
              <a:spcAft>
                <a:spcPct val="0"/>
              </a:spcAft>
            </a:pP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m</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(раствора) – масса раствора, г.</a:t>
            </a:r>
            <a:endParaRPr kumimoji="0" lang="ru-RU" sz="2800" b="1" i="0" u="none" strike="noStrike" cap="none" normalizeH="0" baseline="0" dirty="0" smtClean="0">
              <a:ln>
                <a:noFill/>
              </a:ln>
              <a:solidFill>
                <a:schemeClr val="tx1"/>
              </a:solidFill>
              <a:effectLst/>
              <a:latin typeface="Arial" pitchFamily="34" charset="0"/>
              <a:cs typeface="Arial" pitchFamily="34" charset="0"/>
              <a:sym typeface="Symbol" pitchFamily="18" charset="2"/>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Массовую долю можно выражать и в процентах:</a:t>
            </a:r>
          </a:p>
        </p:txBody>
      </p:sp>
      <p:pic>
        <p:nvPicPr>
          <p:cNvPr id="11" name="Picture 2" descr="http://ximijakatja.ucoz.ru/17/ob4_copy.jpg"/>
          <p:cNvPicPr>
            <a:picLocks noChangeAspect="1" noChangeArrowheads="1"/>
          </p:cNvPicPr>
          <p:nvPr/>
        </p:nvPicPr>
        <p:blipFill>
          <a:blip r:embed="rId4" cstate="print"/>
          <a:srcRect l="59502" t="47390" r="8671" b="25824"/>
          <a:stretch>
            <a:fillRect/>
          </a:stretch>
        </p:blipFill>
        <p:spPr bwMode="auto">
          <a:xfrm>
            <a:off x="142844" y="5429264"/>
            <a:ext cx="2275026" cy="128588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Рисунок 12"/>
          <p:cNvPicPr/>
          <p:nvPr/>
        </p:nvPicPr>
        <p:blipFill>
          <a:blip r:embed="rId5" cstate="print"/>
          <a:srcRect/>
          <a:stretch>
            <a:fillRect/>
          </a:stretch>
        </p:blipFill>
        <p:spPr bwMode="auto">
          <a:xfrm>
            <a:off x="2786050" y="1428736"/>
            <a:ext cx="4529134" cy="714380"/>
          </a:xfrm>
          <a:prstGeom prst="roundRect">
            <a:avLst/>
          </a:prstGeom>
          <a:noFill/>
          <a:ln w="38100">
            <a:solidFill>
              <a:srgbClr val="990000"/>
            </a:solidFill>
            <a:miter lim="800000"/>
            <a:headEnd/>
            <a:tailEnd/>
          </a:ln>
          <a:scene3d>
            <a:camera prst="orthographicFront"/>
            <a:lightRig rig="threePt" dir="t"/>
          </a:scene3d>
          <a:sp3d>
            <a:bevelT/>
          </a:sp3d>
        </p:spPr>
      </p:pic>
      <p:pic>
        <p:nvPicPr>
          <p:cNvPr id="32769" name="Picture 1"/>
          <p:cNvPicPr>
            <a:picLocks noChangeAspect="1" noChangeArrowheads="1"/>
          </p:cNvPicPr>
          <p:nvPr/>
        </p:nvPicPr>
        <p:blipFill>
          <a:blip r:embed="rId6" cstate="print"/>
          <a:srcRect/>
          <a:stretch>
            <a:fillRect/>
          </a:stretch>
        </p:blipFill>
        <p:spPr bwMode="auto">
          <a:xfrm>
            <a:off x="2500298" y="4643446"/>
            <a:ext cx="5800716" cy="857633"/>
          </a:xfrm>
          <a:prstGeom prst="roundRect">
            <a:avLst/>
          </a:prstGeom>
          <a:noFill/>
          <a:ln w="38100">
            <a:solidFill>
              <a:srgbClr val="990000"/>
            </a:solidFill>
            <a:miter lim="800000"/>
            <a:headEnd/>
            <a:tailEnd/>
          </a:ln>
          <a:effectLst/>
          <a:scene3d>
            <a:camera prst="orthographicFront"/>
            <a:lightRig rig="threePt" dir="t"/>
          </a:scene3d>
          <a:sp3d>
            <a:bevelT/>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96964"/>
            <a:ext cx="8786874" cy="2917722"/>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Если массовая доля растворённого вещества, например хлорида натрия, в воде равна 0,05, или 5 %, то это означает, что в 100 г раствора хлорида натрия содержится 5 г соли и 95 г воды.</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Вам известно, что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состоит из</a:t>
            </a:r>
            <a:r>
              <a:rPr lang="ru-RU" sz="2700" b="1" dirty="0" smtClean="0">
                <a:latin typeface="Arial" pitchFamily="34" charset="0"/>
                <a:ea typeface="Times New Roman" pitchFamily="18" charset="0"/>
                <a:cs typeface="Arial" pitchFamily="34" charset="0"/>
              </a:rPr>
              <a:t> </a:t>
            </a:r>
            <a:r>
              <a:rPr lang="ru-RU"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растворённого вещества</a:t>
            </a:r>
            <a:r>
              <a:rPr lang="ru-RU" sz="2700" b="1" dirty="0" smtClean="0">
                <a:latin typeface="Arial" pitchFamily="34" charset="0"/>
                <a:ea typeface="Times New Roman" pitchFamily="18" charset="0"/>
                <a:cs typeface="Arial" pitchFamily="34" charset="0"/>
              </a:rPr>
              <a:t> и </a:t>
            </a:r>
            <a:r>
              <a:rPr lang="ru-RU" sz="27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растворителя</a:t>
            </a:r>
            <a:r>
              <a:rPr lang="ru-RU" sz="2700" b="1" dirty="0" smtClean="0">
                <a:latin typeface="Arial" pitchFamily="34" charset="0"/>
                <a:ea typeface="Times New Roman" pitchFamily="18" charset="0"/>
                <a:cs typeface="Arial" pitchFamily="34" charset="0"/>
              </a:rPr>
              <a:t>, поэтому массу раствора определяют по формуле.</a:t>
            </a:r>
            <a:endParaRPr lang="ru-RU" sz="2700" b="1" dirty="0" smtClean="0">
              <a:latin typeface="Arial" pitchFamily="34" charset="0"/>
              <a:cs typeface="Arial" pitchFamily="34" charset="0"/>
            </a:endParaRPr>
          </a:p>
        </p:txBody>
      </p:sp>
      <p:pic>
        <p:nvPicPr>
          <p:cNvPr id="18" name="Picture 12" descr="пишу 1"/>
          <p:cNvPicPr>
            <a:picLocks noChangeAspect="1" noChangeArrowheads="1" noCrop="1"/>
          </p:cNvPicPr>
          <p:nvPr/>
        </p:nvPicPr>
        <p:blipFill>
          <a:blip r:embed="rId3" cstate="print"/>
          <a:srcRect/>
          <a:stretch>
            <a:fillRect/>
          </a:stretch>
        </p:blipFill>
        <p:spPr bwMode="auto">
          <a:xfrm>
            <a:off x="8566183" y="5000636"/>
            <a:ext cx="649287" cy="1295400"/>
          </a:xfrm>
          <a:prstGeom prst="rect">
            <a:avLst/>
          </a:prstGeom>
          <a:noFill/>
          <a:ln w="9525">
            <a:noFill/>
            <a:miter lim="800000"/>
            <a:headEnd/>
            <a:tailEnd/>
          </a:ln>
        </p:spPr>
      </p:pic>
      <p:pic>
        <p:nvPicPr>
          <p:cNvPr id="19" name="Picture 4" descr="Reviewdetector Вопросы по чистке медных монет"/>
          <p:cNvPicPr>
            <a:picLocks noChangeAspect="1" noChangeArrowheads="1"/>
          </p:cNvPicPr>
          <p:nvPr/>
        </p:nvPicPr>
        <p:blipFill>
          <a:blip r:embed="rId4" cstate="print"/>
          <a:srcRect l="49000" t="29948" r="16000"/>
          <a:stretch>
            <a:fillRect/>
          </a:stretch>
        </p:blipFill>
        <p:spPr bwMode="auto">
          <a:xfrm>
            <a:off x="357158" y="4357694"/>
            <a:ext cx="1439097" cy="22120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507" name="Picture 3" descr="D:\23.05.13-домашние документы\Виртуальные лекции 2015\Химия\Вещества\соль\PR20110920115651.JPG"/>
          <p:cNvPicPr>
            <a:picLocks noChangeAspect="1" noChangeArrowheads="1"/>
          </p:cNvPicPr>
          <p:nvPr/>
        </p:nvPicPr>
        <p:blipFill>
          <a:blip r:embed="rId5" cstate="print"/>
          <a:srcRect t="16666" r="14062" b="8333"/>
          <a:stretch>
            <a:fillRect/>
          </a:stretch>
        </p:blipFill>
        <p:spPr bwMode="auto">
          <a:xfrm>
            <a:off x="2285984" y="4500570"/>
            <a:ext cx="3036107" cy="198727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1745" name="Picture 1"/>
          <p:cNvPicPr>
            <a:picLocks noChangeAspect="1" noChangeArrowheads="1"/>
          </p:cNvPicPr>
          <p:nvPr/>
        </p:nvPicPr>
        <p:blipFill>
          <a:blip r:embed="rId6" cstate="print"/>
          <a:srcRect/>
          <a:stretch>
            <a:fillRect/>
          </a:stretch>
        </p:blipFill>
        <p:spPr bwMode="auto">
          <a:xfrm>
            <a:off x="2357422" y="3071810"/>
            <a:ext cx="5786430" cy="827781"/>
          </a:xfrm>
          <a:prstGeom prst="roundRect">
            <a:avLst/>
          </a:prstGeom>
          <a:noFill/>
          <a:ln w="38100">
            <a:solidFill>
              <a:srgbClr val="990000"/>
            </a:solidFill>
            <a:miter lim="800000"/>
            <a:headEnd/>
            <a:tailEnd/>
          </a:ln>
          <a:effectLst/>
          <a:scene3d>
            <a:camera prst="orthographicFront"/>
            <a:lightRig rig="threePt" dir="t"/>
          </a:scene3d>
          <a:sp3d>
            <a:bevelT/>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14282" y="-24"/>
            <a:ext cx="8715436" cy="2211375"/>
          </a:xfrm>
          <a:prstGeom prst="rect">
            <a:avLst/>
          </a:prstGeom>
        </p:spPr>
        <p:txBody>
          <a:bodyPr wrap="square">
            <a:spAutoFit/>
          </a:bodyPr>
          <a:lstStyle/>
          <a:p>
            <a:pPr lvl="0" indent="450850" algn="just" fontAlgn="base">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Массу</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можно выразить через</a:t>
            </a:r>
            <a:r>
              <a:rPr lang="ru-RU" sz="2700" b="1" dirty="0" smtClean="0">
                <a:latin typeface="Arial" pitchFamily="34" charset="0"/>
                <a:ea typeface="Times New Roman" pitchFamily="18" charset="0"/>
                <a:cs typeface="Arial" pitchFamily="34" charset="0"/>
              </a:rPr>
              <a:t> объём раствора и его плотность:</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a:t>
            </a:r>
            <a:r>
              <a:rPr lang="ru-RU"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 = </a:t>
            </a:r>
            <a:r>
              <a:rPr lang="en-US"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 </a:t>
            </a:r>
            <a:r>
              <a:rPr lang="ru-RU"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Symbol" pitchFamily="18" charset="2"/>
              </a:rPr>
              <a:t>где </a:t>
            </a:r>
            <a:r>
              <a:rPr lang="en-US" sz="2700" b="1" dirty="0" smtClean="0">
                <a:latin typeface="Arial" pitchFamily="34" charset="0"/>
                <a:ea typeface="Times New Roman" pitchFamily="18" charset="0"/>
                <a:cs typeface="Arial" pitchFamily="34" charset="0"/>
                <a:sym typeface="Symbol" pitchFamily="18" charset="2"/>
              </a:rPr>
              <a:t>V </a:t>
            </a:r>
            <a:r>
              <a:rPr lang="ru-RU" sz="2700" b="1" dirty="0" smtClean="0">
                <a:latin typeface="Arial" pitchFamily="34" charset="0"/>
                <a:ea typeface="Times New Roman" pitchFamily="18" charset="0"/>
                <a:cs typeface="Arial" pitchFamily="34" charset="0"/>
                <a:sym typeface="Symbol" pitchFamily="18" charset="2"/>
              </a:rPr>
              <a:t>– объём раствора, см</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 (мл); </a:t>
            </a:r>
          </a:p>
          <a:p>
            <a:pPr marL="2328863" lvl="0" indent="-170180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Symbol" pitchFamily="18" charset="2"/>
              </a:rPr>
              <a:t></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ро</a:t>
            </a:r>
            <a:r>
              <a:rPr lang="ru-RU" sz="2700" b="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sym typeface="Symbol" pitchFamily="18" charset="2"/>
              </a:rPr>
              <a:t>– плотность раствора (отношение его массы к объёму), г/см</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 (г/мл).</a:t>
            </a:r>
          </a:p>
        </p:txBody>
      </p:sp>
      <p:pic>
        <p:nvPicPr>
          <p:cNvPr id="20482" name="Picture 2" descr="D:\23.05.13-домашние документы\Виртуальные лекции 2015\Химия\Растворы\dilutions.jpg"/>
          <p:cNvPicPr>
            <a:picLocks noChangeAspect="1" noChangeArrowheads="1"/>
          </p:cNvPicPr>
          <p:nvPr/>
        </p:nvPicPr>
        <p:blipFill>
          <a:blip r:embed="rId4" cstate="print"/>
          <a:srcRect/>
          <a:stretch>
            <a:fillRect/>
          </a:stretch>
        </p:blipFill>
        <p:spPr bwMode="auto">
          <a:xfrm>
            <a:off x="3571868" y="5095900"/>
            <a:ext cx="1690686" cy="16906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71406" y="2928934"/>
            <a:ext cx="8715436" cy="2564548"/>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Водные растворы с различной массовой долей растворённого вещества имеют разную плотность при данной температуре. Зависимость между плотностью раствора и содержанием в нём наиболее часто применяемых кислот, растворимых оснований и поваренной соли дана в справочной таблице.</a:t>
            </a:r>
            <a:endParaRPr lang="ru-RU" sz="2700" b="1" dirty="0">
              <a:latin typeface="Arial" pitchFamily="34" charset="0"/>
              <a:cs typeface="Arial" pitchFamily="34" charset="0"/>
            </a:endParaRPr>
          </a:p>
        </p:txBody>
      </p:sp>
      <p:pic>
        <p:nvPicPr>
          <p:cNvPr id="30721" name="Picture 1"/>
          <p:cNvPicPr>
            <a:picLocks noChangeAspect="1" noChangeArrowheads="1"/>
          </p:cNvPicPr>
          <p:nvPr/>
        </p:nvPicPr>
        <p:blipFill>
          <a:blip r:embed="rId5" cstate="print"/>
          <a:srcRect/>
          <a:stretch>
            <a:fillRect/>
          </a:stretch>
        </p:blipFill>
        <p:spPr bwMode="auto">
          <a:xfrm>
            <a:off x="2714612" y="2214554"/>
            <a:ext cx="3871900" cy="697464"/>
          </a:xfrm>
          <a:prstGeom prst="roundRect">
            <a:avLst/>
          </a:prstGeom>
          <a:noFill/>
          <a:ln w="38100">
            <a:solidFill>
              <a:srgbClr val="990000"/>
            </a:solidFill>
            <a:miter lim="800000"/>
            <a:headEnd/>
            <a:tailEnd/>
          </a:ln>
          <a:effectLst/>
          <a:scene3d>
            <a:camera prst="orthographicFront"/>
            <a:lightRig rig="threePt" dir="t"/>
          </a:scene3d>
          <a:sp3d>
            <a:bevelT/>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42844" y="0"/>
            <a:ext cx="8858312" cy="929485"/>
          </a:xfrm>
          <a:prstGeom prst="rect">
            <a:avLst/>
          </a:prstGeom>
        </p:spPr>
        <p:txBody>
          <a:bodyPr wrap="square">
            <a:spAutoFit/>
          </a:bodyPr>
          <a:lstStyle/>
          <a:p>
            <a:pPr lvl="0" algn="ctr" fontAlgn="base">
              <a:lnSpc>
                <a:spcPct val="85000"/>
              </a:lnSpc>
              <a:spcBef>
                <a:spcPct val="0"/>
              </a:spcBef>
              <a:spcAft>
                <a:spcPct val="0"/>
              </a:spcAft>
            </a:pPr>
            <a:r>
              <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ea typeface="Times New Roman" pitchFamily="18" charset="0"/>
                <a:cs typeface="Arial" pitchFamily="34" charset="0"/>
              </a:rPr>
              <a:t>Плотность растворов некоторых веществ с различной массовой долей при 20 °С</a:t>
            </a:r>
            <a:endParaRPr lang="ru-RU" sz="32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graphicFrame>
        <p:nvGraphicFramePr>
          <p:cNvPr id="11" name="Таблица 10"/>
          <p:cNvGraphicFramePr>
            <a:graphicFrameLocks noGrp="1"/>
          </p:cNvGraphicFramePr>
          <p:nvPr/>
        </p:nvGraphicFramePr>
        <p:xfrm>
          <a:off x="142844" y="1004285"/>
          <a:ext cx="8858310" cy="5660898"/>
        </p:xfrm>
        <a:graphic>
          <a:graphicData uri="http://schemas.openxmlformats.org/drawingml/2006/table">
            <a:tbl>
              <a:tblPr>
                <a:effectLst>
                  <a:innerShdw blurRad="63500" dist="50800" dir="18900000">
                    <a:prstClr val="black">
                      <a:alpha val="50000"/>
                    </a:prstClr>
                  </a:innerShdw>
                </a:effectLst>
                <a:tableStyleId>{35758FB7-9AC5-4552-8A53-C91805E547FA}</a:tableStyleId>
              </a:tblPr>
              <a:tblGrid>
                <a:gridCol w="2060667"/>
                <a:gridCol w="1069667"/>
                <a:gridCol w="1069667"/>
                <a:gridCol w="1069667"/>
                <a:gridCol w="1069667"/>
                <a:gridCol w="1069667"/>
                <a:gridCol w="1449308"/>
              </a:tblGrid>
              <a:tr h="250210">
                <a:tc rowSpan="2">
                  <a:txBody>
                    <a:bodyPr/>
                    <a:lstStyle/>
                    <a:p>
                      <a:pPr algn="ctr">
                        <a:lnSpc>
                          <a:spcPct val="85000"/>
                        </a:lnSpc>
                        <a:spcAft>
                          <a:spcPts val="0"/>
                        </a:spcAft>
                      </a:pPr>
                      <a:r>
                        <a:rPr lang="ru-RU" sz="1900" b="1" dirty="0"/>
                        <a:t>Массовая доля</a:t>
                      </a:r>
                    </a:p>
                    <a:p>
                      <a:pPr algn="ctr">
                        <a:lnSpc>
                          <a:spcPct val="85000"/>
                        </a:lnSpc>
                        <a:spcAft>
                          <a:spcPts val="0"/>
                        </a:spcAft>
                      </a:pPr>
                      <a:r>
                        <a:rPr lang="ru-RU" sz="1900" b="1" dirty="0"/>
                        <a:t>растворенного вещества, %</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gridSpan="6">
                  <a:txBody>
                    <a:bodyPr/>
                    <a:lstStyle/>
                    <a:p>
                      <a:pPr algn="ctr">
                        <a:lnSpc>
                          <a:spcPct val="85000"/>
                        </a:lnSpc>
                        <a:spcAft>
                          <a:spcPts val="0"/>
                        </a:spcAft>
                      </a:pPr>
                      <a:r>
                        <a:rPr lang="ru-RU" sz="1900" b="1" dirty="0"/>
                        <a:t>Плотность раствора, г/см</a:t>
                      </a:r>
                      <a:r>
                        <a:rPr lang="ru-RU" sz="1900" b="1" baseline="30000" dirty="0"/>
                        <a:t>3</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70514">
                <a:tc vMerge="1">
                  <a:txBody>
                    <a:bodyPr/>
                    <a:lstStyle/>
                    <a:p>
                      <a:endParaRPr lang="ru-RU"/>
                    </a:p>
                  </a:txBody>
                  <a:tcPr/>
                </a:tc>
                <a:tc>
                  <a:txBody>
                    <a:bodyPr/>
                    <a:lstStyle/>
                    <a:p>
                      <a:pPr algn="ctr">
                        <a:lnSpc>
                          <a:spcPct val="85000"/>
                        </a:lnSpc>
                        <a:spcAft>
                          <a:spcPts val="0"/>
                        </a:spcAft>
                      </a:pPr>
                      <a:r>
                        <a:rPr lang="ru-RU" sz="1900" b="1" dirty="0"/>
                        <a:t>Н</a:t>
                      </a:r>
                      <a:r>
                        <a:rPr lang="ru-RU" sz="1900" b="1" baseline="-25000" dirty="0"/>
                        <a:t>2</a:t>
                      </a:r>
                      <a:r>
                        <a:rPr lang="en-US" sz="1900" b="1" dirty="0"/>
                        <a:t>SO</a:t>
                      </a:r>
                      <a:r>
                        <a:rPr lang="ru-RU" sz="1900" b="1" baseline="-25000" dirty="0"/>
                        <a:t>4</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Н</a:t>
                      </a:r>
                      <a:r>
                        <a:rPr lang="en-US" sz="1900" b="1" dirty="0"/>
                        <a:t>NO</a:t>
                      </a:r>
                      <a:r>
                        <a:rPr lang="ru-RU" sz="1900" b="1" baseline="-25000" dirty="0"/>
                        <a:t>3</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НС</a:t>
                      </a:r>
                      <a:r>
                        <a:rPr lang="en-US" sz="1900" b="1" dirty="0"/>
                        <a:t>l</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en-US" sz="1900" b="1" dirty="0"/>
                        <a:t>Na</a:t>
                      </a:r>
                      <a:r>
                        <a:rPr lang="ru-RU" sz="1900" b="1" dirty="0"/>
                        <a:t>ОН</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en-US" sz="1900" b="1" dirty="0" err="1"/>
                        <a:t>NaCl</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СН</a:t>
                      </a:r>
                      <a:r>
                        <a:rPr lang="ru-RU" sz="1900" b="1" baseline="-25000" dirty="0"/>
                        <a:t>3</a:t>
                      </a:r>
                      <a:r>
                        <a:rPr lang="ru-RU" sz="1900" b="1" dirty="0"/>
                        <a:t>СООН</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98551">
                <a:tc>
                  <a:txBody>
                    <a:bodyPr/>
                    <a:lstStyle/>
                    <a:p>
                      <a:pPr algn="ctr">
                        <a:lnSpc>
                          <a:spcPct val="85000"/>
                        </a:lnSpc>
                        <a:spcAft>
                          <a:spcPts val="0"/>
                        </a:spcAft>
                      </a:pPr>
                      <a:r>
                        <a:rPr lang="ru-RU" sz="1900" b="1" dirty="0"/>
                        <a:t>4</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1,025</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1,020</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1,018</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1,043</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1,027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1,004</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1,052</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1,043</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1,038</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1,087</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1,056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1,010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4743">
                <a:tc>
                  <a:txBody>
                    <a:bodyPr/>
                    <a:lstStyle/>
                    <a:p>
                      <a:pPr algn="ctr">
                        <a:lnSpc>
                          <a:spcPct val="85000"/>
                        </a:lnSpc>
                        <a:spcAft>
                          <a:spcPts val="0"/>
                        </a:spcAft>
                      </a:pPr>
                      <a:r>
                        <a:rPr lang="ru-RU" sz="1900" b="1"/>
                        <a:t>12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1,080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1,066</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1,057</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1,131</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1,086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1,015</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16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1,109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1,090</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1,078</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1,175</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1,116</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1,021</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20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1,139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1,115</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1,098</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1,219</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1,148</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1,026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24</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1,170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1,140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1,119</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1,263</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1,180</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1,031</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6989">
                <a:tc>
                  <a:txBody>
                    <a:bodyPr/>
                    <a:lstStyle/>
                    <a:p>
                      <a:pPr algn="ctr">
                        <a:lnSpc>
                          <a:spcPct val="85000"/>
                        </a:lnSpc>
                        <a:spcAft>
                          <a:spcPts val="0"/>
                        </a:spcAft>
                      </a:pPr>
                      <a:r>
                        <a:rPr lang="ru-RU" sz="1900" b="1"/>
                        <a:t>28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1,202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1,167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1,139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1,306</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1,036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32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1,235</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1,193</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1,159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1,379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1,039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36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1,268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1,221</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1,179</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1,390</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1,044</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40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1,303</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1,246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1,430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1,049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4743">
                <a:tc>
                  <a:txBody>
                    <a:bodyPr/>
                    <a:lstStyle/>
                    <a:p>
                      <a:pPr algn="ctr">
                        <a:lnSpc>
                          <a:spcPct val="85000"/>
                        </a:lnSpc>
                        <a:spcAft>
                          <a:spcPts val="0"/>
                        </a:spcAft>
                      </a:pPr>
                      <a:r>
                        <a:rPr lang="ru-RU" sz="1900" b="1"/>
                        <a:t>44</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1,338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1,272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1,469</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1,052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4743">
                <a:tc>
                  <a:txBody>
                    <a:bodyPr/>
                    <a:lstStyle/>
                    <a:p>
                      <a:pPr algn="ctr">
                        <a:lnSpc>
                          <a:spcPct val="85000"/>
                        </a:lnSpc>
                        <a:spcAft>
                          <a:spcPts val="0"/>
                        </a:spcAft>
                      </a:pPr>
                      <a:r>
                        <a:rPr lang="ru-RU" sz="1900" b="1"/>
                        <a:t>48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1,376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1,298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1,507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1,056</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52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1,415</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1,322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1,560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1,059</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56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1,456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1,345</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1,601</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1,062</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60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1,498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1,367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1,643</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dirty="0"/>
                        <a:t>1,064</a:t>
                      </a: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64</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1,542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1,387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96305">
                <a:tc>
                  <a:txBody>
                    <a:bodyPr/>
                    <a:lstStyle/>
                    <a:p>
                      <a:pPr algn="ctr">
                        <a:lnSpc>
                          <a:spcPct val="85000"/>
                        </a:lnSpc>
                        <a:spcAft>
                          <a:spcPts val="0"/>
                        </a:spcAft>
                      </a:pPr>
                      <a:r>
                        <a:rPr lang="ru-RU" sz="1900" b="1"/>
                        <a:t>68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1,587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1,405</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8785">
                <a:tc>
                  <a:txBody>
                    <a:bodyPr/>
                    <a:lstStyle/>
                    <a:p>
                      <a:pPr algn="ctr">
                        <a:lnSpc>
                          <a:spcPct val="85000"/>
                        </a:lnSpc>
                        <a:spcAft>
                          <a:spcPts val="0"/>
                        </a:spcAft>
                      </a:pPr>
                      <a:r>
                        <a:rPr lang="ru-RU" sz="1900" b="1"/>
                        <a:t>72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1,634</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1,422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73575">
                <a:tc>
                  <a:txBody>
                    <a:bodyPr/>
                    <a:lstStyle/>
                    <a:p>
                      <a:pPr algn="ctr">
                        <a:lnSpc>
                          <a:spcPct val="85000"/>
                        </a:lnSpc>
                        <a:spcAft>
                          <a:spcPts val="0"/>
                        </a:spcAft>
                      </a:pPr>
                      <a:r>
                        <a:rPr lang="ru-RU" sz="1900" b="1"/>
                        <a:t>76</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1,681</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1,438</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r h="185524">
                <a:tc>
                  <a:txBody>
                    <a:bodyPr/>
                    <a:lstStyle/>
                    <a:p>
                      <a:pPr algn="ctr">
                        <a:lnSpc>
                          <a:spcPct val="85000"/>
                        </a:lnSpc>
                        <a:spcAft>
                          <a:spcPts val="0"/>
                        </a:spcAft>
                      </a:pPr>
                      <a:r>
                        <a:rPr lang="ru-RU" sz="1900" b="1"/>
                        <a:t>80</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1,727</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r>
                        <a:rPr lang="ru-RU" sz="1900" b="1"/>
                        <a:t>1,452</a:t>
                      </a:r>
                      <a:endParaRPr lang="ru-RU" sz="1900" b="1">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c>
                  <a:txBody>
                    <a:bodyPr/>
                    <a:lstStyle/>
                    <a:p>
                      <a:pPr algn="ctr">
                        <a:lnSpc>
                          <a:spcPct val="85000"/>
                        </a:lnSpc>
                        <a:spcAft>
                          <a:spcPts val="0"/>
                        </a:spcAft>
                      </a:pPr>
                      <a:endParaRPr lang="ru-RU" sz="1900" b="1" dirty="0">
                        <a:solidFill>
                          <a:schemeClr val="accent2">
                            <a:lumMod val="50000"/>
                          </a:schemeClr>
                        </a:solidFill>
                        <a:latin typeface="Arial" pitchFamily="34" charset="0"/>
                        <a:ea typeface="Times New Roman"/>
                        <a:cs typeface="Arial" pitchFamily="34" charset="0"/>
                      </a:endParaRPr>
                    </a:p>
                  </a:txBody>
                  <a:tcPr marL="17968" marR="1796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E7F9FF"/>
                    </a:solidFill>
                  </a:tcPr>
                </a:tc>
              </a:tr>
            </a:tbl>
          </a:graphicData>
        </a:graphic>
      </p:graphicFrame>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Прямоугольник 14"/>
          <p:cNvSpPr/>
          <p:nvPr/>
        </p:nvSpPr>
        <p:spPr>
          <a:xfrm>
            <a:off x="71406" y="6072206"/>
            <a:ext cx="1571636" cy="720197"/>
          </a:xfrm>
          <a:prstGeom prst="rect">
            <a:avLst/>
          </a:prstGeom>
        </p:spPr>
        <p:txBody>
          <a:bodyPr wrap="square">
            <a:spAutoFit/>
          </a:bodyPr>
          <a:lstStyle/>
          <a:p>
            <a:pPr algn="ctr">
              <a:lnSpc>
                <a:spcPct val="85000"/>
              </a:lnSpc>
            </a:pPr>
            <a:r>
              <a:rPr lang="ru-RU" sz="2400" b="1" dirty="0" smtClean="0">
                <a:solidFill>
                  <a:schemeClr val="accent6">
                    <a:lumMod val="50000"/>
                  </a:schemeClr>
                </a:solidFill>
                <a:latin typeface="Arial" pitchFamily="34" charset="0"/>
                <a:ea typeface="Times New Roman" pitchFamily="18" charset="0"/>
                <a:cs typeface="Arial" pitchFamily="34" charset="0"/>
              </a:rPr>
              <a:t>Мерный цилиндр</a:t>
            </a:r>
            <a:endParaRPr lang="ru-RU" sz="2400" dirty="0"/>
          </a:p>
        </p:txBody>
      </p:sp>
      <p:sp>
        <p:nvSpPr>
          <p:cNvPr id="17" name="Прямоугольник 16"/>
          <p:cNvSpPr/>
          <p:nvPr/>
        </p:nvSpPr>
        <p:spPr>
          <a:xfrm>
            <a:off x="2857488" y="6000768"/>
            <a:ext cx="2031262" cy="461665"/>
          </a:xfrm>
          <a:prstGeom prst="rect">
            <a:avLst/>
          </a:prstGeom>
        </p:spPr>
        <p:txBody>
          <a:bodyPr wrap="none">
            <a:spAutoFit/>
          </a:bodyPr>
          <a:lstStyle/>
          <a:p>
            <a:pPr algn="ctr"/>
            <a:r>
              <a:rPr lang="ru-RU" sz="2400" b="1" dirty="0" smtClean="0">
                <a:solidFill>
                  <a:schemeClr val="accent6">
                    <a:lumMod val="50000"/>
                  </a:schemeClr>
                </a:solidFill>
                <a:latin typeface="Arial" pitchFamily="34" charset="0"/>
                <a:ea typeface="Times New Roman" pitchFamily="18" charset="0"/>
                <a:cs typeface="Arial" pitchFamily="34" charset="0"/>
              </a:rPr>
              <a:t>Ареометры </a:t>
            </a:r>
            <a:endParaRPr lang="ru-RU" sz="2400" dirty="0"/>
          </a:p>
        </p:txBody>
      </p:sp>
      <p:pic>
        <p:nvPicPr>
          <p:cNvPr id="63494" name="Picture 6" descr="D:\23.05.13-домашние документы\Виртуальные лекции 28.07.11\Химия\измерение плотности\0_c94bf_7757f3cf_XL.jpg"/>
          <p:cNvPicPr>
            <a:picLocks noChangeAspect="1" noChangeArrowheads="1"/>
          </p:cNvPicPr>
          <p:nvPr/>
        </p:nvPicPr>
        <p:blipFill>
          <a:blip r:embed="rId3" cstate="print"/>
          <a:srcRect l="13298" t="8511" r="22872" b="4255"/>
          <a:stretch>
            <a:fillRect/>
          </a:stretch>
        </p:blipFill>
        <p:spPr bwMode="auto">
          <a:xfrm>
            <a:off x="5572132" y="3429000"/>
            <a:ext cx="1714512" cy="292895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Прямоугольник 21"/>
          <p:cNvSpPr/>
          <p:nvPr/>
        </p:nvSpPr>
        <p:spPr>
          <a:xfrm>
            <a:off x="0" y="2786058"/>
            <a:ext cx="2000232" cy="32147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Picture 2"/>
          <p:cNvPicPr>
            <a:picLocks noChangeAspect="1" noChangeArrowheads="1"/>
          </p:cNvPicPr>
          <p:nvPr/>
        </p:nvPicPr>
        <p:blipFill>
          <a:blip r:embed="rId4" cstate="print"/>
          <a:srcRect/>
          <a:stretch>
            <a:fillRect/>
          </a:stretch>
        </p:blipFill>
        <p:spPr bwMode="auto">
          <a:xfrm>
            <a:off x="1048808" y="3571876"/>
            <a:ext cx="665672" cy="2357454"/>
          </a:xfrm>
          <a:prstGeom prst="rect">
            <a:avLst/>
          </a:prstGeom>
          <a:noFill/>
          <a:ln w="9525">
            <a:noFill/>
            <a:miter lim="800000"/>
            <a:headEnd/>
            <a:tailEnd/>
          </a:ln>
          <a:effectLst/>
        </p:spPr>
      </p:pic>
      <p:pic>
        <p:nvPicPr>
          <p:cNvPr id="226308" name="Picture 4"/>
          <p:cNvPicPr>
            <a:picLocks noChangeAspect="1" noChangeArrowheads="1"/>
          </p:cNvPicPr>
          <p:nvPr/>
        </p:nvPicPr>
        <p:blipFill>
          <a:blip r:embed="rId5" cstate="print"/>
          <a:srcRect/>
          <a:stretch>
            <a:fillRect/>
          </a:stretch>
        </p:blipFill>
        <p:spPr bwMode="auto">
          <a:xfrm>
            <a:off x="500034" y="2857496"/>
            <a:ext cx="1331681" cy="3071834"/>
          </a:xfrm>
          <a:prstGeom prst="rect">
            <a:avLst/>
          </a:prstGeom>
          <a:noFill/>
          <a:ln w="9525">
            <a:noFill/>
            <a:miter lim="800000"/>
            <a:headEnd/>
            <a:tailEnd/>
          </a:ln>
          <a:effectLst/>
        </p:spPr>
      </p:pic>
      <p:pic>
        <p:nvPicPr>
          <p:cNvPr id="29" name="Picture 7"/>
          <p:cNvPicPr>
            <a:picLocks noChangeAspect="1" noChangeArrowheads="1"/>
          </p:cNvPicPr>
          <p:nvPr/>
        </p:nvPicPr>
        <p:blipFill>
          <a:blip r:embed="rId6" cstate="print"/>
          <a:srcRect/>
          <a:stretch>
            <a:fillRect/>
          </a:stretch>
        </p:blipFill>
        <p:spPr bwMode="auto">
          <a:xfrm flipH="1">
            <a:off x="1285852" y="2571744"/>
            <a:ext cx="142877" cy="1562095"/>
          </a:xfrm>
          <a:prstGeom prst="rect">
            <a:avLst/>
          </a:prstGeom>
          <a:noFill/>
          <a:ln w="9525">
            <a:noFill/>
            <a:miter lim="800000"/>
            <a:headEnd/>
            <a:tailEnd/>
          </a:ln>
          <a:effectLst/>
        </p:spPr>
      </p:pic>
      <p:sp>
        <p:nvSpPr>
          <p:cNvPr id="16" name="Прямоугольник 15"/>
          <p:cNvSpPr/>
          <p:nvPr/>
        </p:nvSpPr>
        <p:spPr>
          <a:xfrm>
            <a:off x="142844" y="-24"/>
            <a:ext cx="8858312" cy="2564548"/>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Плотность</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растворов</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определяют</a:t>
            </a:r>
            <a:r>
              <a:rPr lang="ru-RU" sz="2700" b="1" dirty="0" smtClean="0">
                <a:latin typeface="Arial" pitchFamily="34" charset="0"/>
                <a:ea typeface="Times New Roman" pitchFamily="18" charset="0"/>
                <a:cs typeface="Arial" pitchFamily="34" charset="0"/>
              </a:rPr>
              <a:t> </a:t>
            </a:r>
            <a:r>
              <a:rPr lang="ru-RU" sz="2700" b="1" i="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ареометром</a:t>
            </a:r>
            <a:r>
              <a:rPr lang="ru-RU" sz="2700" b="1" dirty="0" smtClean="0">
                <a:latin typeface="Arial" pitchFamily="34" charset="0"/>
                <a:ea typeface="Times New Roman" pitchFamily="18" charset="0"/>
                <a:cs typeface="Arial" pitchFamily="34" charset="0"/>
              </a:rPr>
              <a:t>,</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который представляет собой поплавок с грузом внизу и делениями в верхней части. Для определения плотности исследуемый раствор наливают в стеклянный цилиндр и плавно опускают в него ареометр так, чтобы он не касался стенок сосуда. </a:t>
            </a:r>
            <a:endParaRPr lang="ru-RU" sz="2700" b="1" dirty="0" smtClean="0">
              <a:latin typeface="Arial" pitchFamily="34" charset="0"/>
              <a:cs typeface="Arial" pitchFamily="34" charset="0"/>
            </a:endParaRP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p:cNvPicPr>
            <a:picLocks noChangeAspect="1" noChangeArrowheads="1"/>
          </p:cNvPicPr>
          <p:nvPr/>
        </p:nvPicPr>
        <p:blipFill>
          <a:blip r:embed="rId8" cstate="print"/>
          <a:srcRect/>
          <a:stretch>
            <a:fillRect/>
          </a:stretch>
        </p:blipFill>
        <p:spPr bwMode="auto">
          <a:xfrm>
            <a:off x="2714612" y="3071810"/>
            <a:ext cx="2159703" cy="278608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2630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26308"/>
                                        </p:tgtEl>
                                        <p:attrNameLst>
                                          <p:attrName>style.visibility</p:attrName>
                                        </p:attrNameLst>
                                      </p:cBhvr>
                                      <p:to>
                                        <p:strVal val="visible"/>
                                      </p:to>
                                    </p:set>
                                  </p:childTnLst>
                                </p:cTn>
                              </p:par>
                            </p:childTnLst>
                          </p:cTn>
                        </p:par>
                        <p:par>
                          <p:cTn id="10" fill="hold">
                            <p:stCondLst>
                              <p:cond delay="0"/>
                            </p:stCondLst>
                            <p:childTnLst>
                              <p:par>
                                <p:cTn id="11" presetID="10" presetClass="exit" presetSubtype="0" fill="hold" nodeType="afterEffect">
                                  <p:stCondLst>
                                    <p:cond delay="0"/>
                                  </p:stCondLst>
                                  <p:childTnLst>
                                    <p:animEffect transition="out" filter="fade">
                                      <p:cBhvr>
                                        <p:cTn id="12" dur="5000"/>
                                        <p:tgtEl>
                                          <p:spTgt spid="226308"/>
                                        </p:tgtEl>
                                      </p:cBhvr>
                                    </p:animEffect>
                                    <p:set>
                                      <p:cBhvr>
                                        <p:cTn id="13" dur="1" fill="hold">
                                          <p:stCondLst>
                                            <p:cond delay="4999"/>
                                          </p:stCondLst>
                                        </p:cTn>
                                        <p:tgtEl>
                                          <p:spTgt spid="226308"/>
                                        </p:tgtEl>
                                        <p:attrNameLst>
                                          <p:attrName>style.visibility</p:attrName>
                                        </p:attrNameLst>
                                      </p:cBhvr>
                                      <p:to>
                                        <p:strVal val="hidden"/>
                                      </p:to>
                                    </p:set>
                                  </p:childTnLst>
                                </p:cTn>
                              </p:par>
                            </p:childTnLst>
                          </p:cTn>
                        </p:par>
                        <p:par>
                          <p:cTn id="14" fill="hold">
                            <p:stCondLst>
                              <p:cond delay="5000"/>
                            </p:stCondLst>
                            <p:childTnLst>
                              <p:par>
                                <p:cTn id="15" presetID="1"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p:stCondLst>
                              <p:cond delay="5000"/>
                            </p:stCondLst>
                            <p:childTnLst>
                              <p:par>
                                <p:cTn id="18" presetID="42" presetClass="path" presetSubtype="0" accel="50000" decel="50000" fill="hold" nodeType="afterEffect">
                                  <p:stCondLst>
                                    <p:cond delay="0"/>
                                  </p:stCondLst>
                                  <p:childTnLst>
                                    <p:animMotion origin="layout" path="M 0.00503 -0.11482 L 0.00503 0.1162 " pathEditMode="relative" rAng="0" ptsTypes="AA">
                                      <p:cBhvr>
                                        <p:cTn id="19" dur="2000" fill="hold"/>
                                        <p:tgtEl>
                                          <p:spTgt spid="29"/>
                                        </p:tgtEl>
                                        <p:attrNameLst>
                                          <p:attrName>ppt_x</p:attrName>
                                          <p:attrName>ppt_y</p:attrName>
                                        </p:attrNameLst>
                                      </p:cBhvr>
                                      <p:rCtr x="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63844" name="Picture 4" descr="Как пользоваться ареометром"/>
          <p:cNvPicPr>
            <a:picLocks noChangeAspect="1" noChangeArrowheads="1"/>
          </p:cNvPicPr>
          <p:nvPr/>
        </p:nvPicPr>
        <p:blipFill>
          <a:blip r:embed="rId3" cstate="print"/>
          <a:srcRect/>
          <a:stretch>
            <a:fillRect/>
          </a:stretch>
        </p:blipFill>
        <p:spPr bwMode="auto">
          <a:xfrm>
            <a:off x="4429124" y="2786058"/>
            <a:ext cx="2787464" cy="300039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3850" name="Picture 10" descr="http://www.beermachines.ru/upload/iblock/a5b/a5b4a694558e132a3e7f574c85098a2f.gif"/>
          <p:cNvPicPr>
            <a:picLocks noChangeAspect="1" noChangeArrowheads="1"/>
          </p:cNvPicPr>
          <p:nvPr/>
        </p:nvPicPr>
        <p:blipFill>
          <a:blip r:embed="rId4" cstate="print"/>
          <a:srcRect/>
          <a:stretch>
            <a:fillRect/>
          </a:stretch>
        </p:blipFill>
        <p:spPr bwMode="auto">
          <a:xfrm>
            <a:off x="1071538" y="3143248"/>
            <a:ext cx="2333628" cy="233362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142844" y="304997"/>
            <a:ext cx="8858312"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Показания ареометра отмечают по нижнему краю мениска жидкости. Затем по </a:t>
            </a:r>
            <a:r>
              <a:rPr lang="ru-RU" sz="2700" b="1" dirty="0" smtClean="0">
                <a:latin typeface="Arial" pitchFamily="34" charset="0"/>
                <a:cs typeface="Arial" pitchFamily="34" charset="0"/>
              </a:rPr>
              <a:t>справочной таблице </a:t>
            </a:r>
            <a:r>
              <a:rPr lang="ru-RU" sz="2700" b="1" dirty="0" smtClean="0">
                <a:latin typeface="Arial" pitchFamily="34" charset="0"/>
                <a:ea typeface="Times New Roman" pitchFamily="18" charset="0"/>
                <a:cs typeface="Arial" pitchFamily="34" charset="0"/>
              </a:rPr>
              <a:t>находят массовую долю растворённого вещества. Подробнее с ареометрами мы познакомимся на практических занятиях.</a:t>
            </a:r>
            <a:endParaRPr lang="ru-RU" sz="2700" b="1" dirty="0" smtClean="0">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428596" y="1656262"/>
            <a:ext cx="4143404" cy="4487382"/>
          </a:xfrm>
          <a:prstGeom prst="rect">
            <a:avLst/>
          </a:prstGeom>
        </p:spPr>
        <p:txBody>
          <a:bodyPr wrap="square">
            <a:spAutoFit/>
          </a:bodyPr>
          <a:lstStyle/>
          <a:p>
            <a:pPr lvl="0" indent="361950" algn="just" fontAlgn="base">
              <a:lnSpc>
                <a:spcPct val="85000"/>
              </a:lnSpc>
              <a:spcBef>
                <a:spcPct val="0"/>
              </a:spcBef>
              <a:spcAft>
                <a:spcPct val="0"/>
              </a:spcAft>
            </a:pPr>
            <a:r>
              <a:rPr lang="ru-RU" sz="2400" b="1" u="sng" dirty="0" smtClean="0">
                <a:latin typeface="Arial" pitchFamily="34" charset="0"/>
                <a:ea typeface="Times New Roman" pitchFamily="18" charset="0"/>
                <a:cs typeface="Arial" pitchFamily="34" charset="0"/>
              </a:rPr>
              <a:t>Состав</a:t>
            </a:r>
            <a:r>
              <a:rPr lang="ru-RU" sz="2400" b="1" dirty="0" smtClean="0">
                <a:latin typeface="Arial" pitchFamily="34" charset="0"/>
                <a:ea typeface="Times New Roman" pitchFamily="18" charset="0"/>
                <a:cs typeface="Arial" pitchFamily="34" charset="0"/>
              </a:rPr>
              <a:t>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a:t>
            </a:r>
            <a:r>
              <a:rPr lang="ru-RU" sz="2400" b="1" dirty="0" smtClean="0">
                <a:latin typeface="Arial" pitchFamily="34" charset="0"/>
                <a:ea typeface="Times New Roman" pitchFamily="18" charset="0"/>
                <a:cs typeface="Arial" pitchFamily="34" charset="0"/>
              </a:rPr>
              <a:t> может быть выражен как качественно, так и количественно. </a:t>
            </a:r>
            <a:r>
              <a:rPr lang="ru-RU" sz="2400" b="1" u="sng" dirty="0" smtClean="0">
                <a:latin typeface="Arial" pitchFamily="34" charset="0"/>
                <a:ea typeface="Times New Roman" pitchFamily="18" charset="0"/>
                <a:cs typeface="Arial" pitchFamily="34" charset="0"/>
              </a:rPr>
              <a:t>Для</a:t>
            </a:r>
            <a:r>
              <a:rPr lang="ru-RU" sz="2400" b="1" dirty="0" smtClean="0">
                <a:latin typeface="Arial" pitchFamily="34" charset="0"/>
                <a:ea typeface="Times New Roman" pitchFamily="18" charset="0"/>
                <a:cs typeface="Arial" pitchFamily="34" charset="0"/>
              </a:rPr>
              <a:t> </a:t>
            </a:r>
            <a:r>
              <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качественной характеристики</a:t>
            </a:r>
            <a:r>
              <a:rPr lang="ru-RU" sz="2400" b="1" dirty="0" smtClean="0">
                <a:latin typeface="Arial" pitchFamily="34" charset="0"/>
                <a:ea typeface="Times New Roman" pitchFamily="18" charset="0"/>
                <a:cs typeface="Arial" pitchFamily="34" charset="0"/>
              </a:rPr>
              <a:t> растворов </a:t>
            </a:r>
            <a:r>
              <a:rPr lang="ru-RU" sz="2400" b="1" u="sng" dirty="0" smtClean="0">
                <a:latin typeface="Arial" pitchFamily="34" charset="0"/>
                <a:ea typeface="Times New Roman" pitchFamily="18" charset="0"/>
                <a:cs typeface="Arial" pitchFamily="34" charset="0"/>
              </a:rPr>
              <a:t>используют</a:t>
            </a:r>
            <a:r>
              <a:rPr lang="ru-RU" sz="2400" b="1" dirty="0" smtClean="0">
                <a:latin typeface="Arial" pitchFamily="34" charset="0"/>
                <a:ea typeface="Times New Roman" pitchFamily="18" charset="0"/>
                <a:cs typeface="Arial" pitchFamily="34" charset="0"/>
              </a:rPr>
              <a:t> понятия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разбавленный</a:t>
            </a:r>
            <a:r>
              <a:rPr lang="ru-RU" sz="24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a:t>
            </a:r>
            <a:r>
              <a:rPr lang="ru-RU" sz="24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latin typeface="Arial" pitchFamily="34" charset="0"/>
                <a:ea typeface="Times New Roman" pitchFamily="18" charset="0"/>
                <a:cs typeface="Arial" pitchFamily="34" charset="0"/>
              </a:rPr>
              <a:t>(содержит мало растворённого вещества) и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концентрированный</a:t>
            </a:r>
            <a:r>
              <a:rPr lang="ru-RU" sz="24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a:t>
            </a:r>
            <a:r>
              <a:rPr lang="ru-RU" sz="2400" b="1" i="1" dirty="0" smtClean="0">
                <a:solidFill>
                  <a:srgbClr val="180DA3"/>
                </a:solidFill>
                <a:latin typeface="Arial" pitchFamily="34" charset="0"/>
                <a:ea typeface="Times New Roman" pitchFamily="18" charset="0"/>
                <a:cs typeface="Arial" pitchFamily="34" charset="0"/>
              </a:rPr>
              <a:t> </a:t>
            </a:r>
            <a:r>
              <a:rPr lang="ru-RU" sz="2400" b="1" dirty="0" smtClean="0">
                <a:latin typeface="Arial" pitchFamily="34" charset="0"/>
                <a:ea typeface="Times New Roman" pitchFamily="18" charset="0"/>
                <a:cs typeface="Arial" pitchFamily="34" charset="0"/>
              </a:rPr>
              <a:t>(содержит много растворённого вещества). </a:t>
            </a:r>
          </a:p>
        </p:txBody>
      </p:sp>
      <p:sp>
        <p:nvSpPr>
          <p:cNvPr id="12" name="Прямоугольник 11"/>
          <p:cNvSpPr/>
          <p:nvPr/>
        </p:nvSpPr>
        <p:spPr>
          <a:xfrm>
            <a:off x="4786314" y="1513386"/>
            <a:ext cx="3857652" cy="4487382"/>
          </a:xfrm>
          <a:prstGeom prst="rect">
            <a:avLst/>
          </a:prstGeom>
        </p:spPr>
        <p:txBody>
          <a:bodyPr wrap="square">
            <a:spAutoFit/>
          </a:bodyPr>
          <a:lstStyle/>
          <a:p>
            <a:pPr indent="360000" algn="just">
              <a:lnSpc>
                <a:spcPct val="85000"/>
              </a:lnSpc>
            </a:pPr>
            <a:r>
              <a:rPr lang="ru-RU" sz="2400" b="1" u="sng" dirty="0" smtClean="0">
                <a:latin typeface="Arial" pitchFamily="34" charset="0"/>
                <a:ea typeface="Times New Roman" pitchFamily="18" charset="0"/>
                <a:cs typeface="Arial" pitchFamily="34" charset="0"/>
              </a:rPr>
              <a:t>Для точной количественной оценки</a:t>
            </a:r>
            <a:r>
              <a:rPr lang="ru-RU" sz="2400" b="1" dirty="0" smtClean="0">
                <a:latin typeface="Arial" pitchFamily="34" charset="0"/>
                <a:ea typeface="Times New Roman" pitchFamily="18" charset="0"/>
                <a:cs typeface="Arial" pitchFamily="34" charset="0"/>
              </a:rPr>
              <a:t> </a:t>
            </a:r>
            <a:r>
              <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состава</a:t>
            </a:r>
            <a:r>
              <a:rPr lang="ru-RU" sz="24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растворов </a:t>
            </a:r>
            <a:r>
              <a:rPr lang="ru-RU" sz="2400" b="1" u="sng" dirty="0" smtClean="0">
                <a:latin typeface="Arial" pitchFamily="34" charset="0"/>
                <a:ea typeface="Times New Roman" pitchFamily="18" charset="0"/>
                <a:cs typeface="Arial" pitchFamily="34" charset="0"/>
              </a:rPr>
              <a:t>используют</a:t>
            </a:r>
            <a:r>
              <a:rPr lang="ru-RU" sz="2400" b="1" dirty="0" smtClean="0">
                <a:latin typeface="Arial" pitchFamily="34" charset="0"/>
                <a:ea typeface="Times New Roman" pitchFamily="18" charset="0"/>
                <a:cs typeface="Arial" pitchFamily="34" charset="0"/>
              </a:rPr>
              <a:t> понятие «</a:t>
            </a:r>
            <a:r>
              <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массовая доля растворённого вещества</a:t>
            </a:r>
            <a:r>
              <a:rPr lang="ru-RU" sz="2400" b="1" dirty="0" smtClean="0">
                <a:latin typeface="Arial" pitchFamily="34" charset="0"/>
                <a:ea typeface="Times New Roman" pitchFamily="18" charset="0"/>
                <a:cs typeface="Arial" pitchFamily="34" charset="0"/>
              </a:rPr>
              <a:t>».</a:t>
            </a:r>
          </a:p>
          <a:p>
            <a:pPr lvl="0" indent="360000" algn="just">
              <a:lnSpc>
                <a:spcPct val="85000"/>
              </a:lnSpc>
            </a:pPr>
            <a:r>
              <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Массовая доля растворённого вещества  </a:t>
            </a:r>
            <a:r>
              <a:rPr lang="ru-RU" sz="2400" b="1" dirty="0" smtClean="0">
                <a:latin typeface="Arial" pitchFamily="34" charset="0"/>
                <a:ea typeface="Times New Roman" pitchFamily="18" charset="0"/>
                <a:cs typeface="Arial" pitchFamily="34" charset="0"/>
              </a:rPr>
              <a:t>– это отношение массы растворённого вещества к общей массе раствора:</a:t>
            </a:r>
            <a:endParaRPr lang="ru-RU" sz="2400"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214290"/>
            <a:ext cx="4310073" cy="454006"/>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71438" y="1075697"/>
            <a:ext cx="8929718" cy="4683590"/>
          </a:xfrm>
          <a:prstGeom prst="rect">
            <a:avLst/>
          </a:prstGeom>
        </p:spPr>
        <p:txBody>
          <a:bodyPr wrap="square">
            <a:spAutoFit/>
          </a:bodyPr>
          <a:lstStyle/>
          <a:p>
            <a:pPr marL="266700" indent="-266700" algn="just">
              <a:lnSpc>
                <a:spcPct val="85000"/>
              </a:lnSpc>
              <a:buClr>
                <a:srgbClr val="C00000"/>
              </a:buClr>
            </a:pPr>
            <a:r>
              <a:rPr lang="ru-RU" sz="2700" b="1" dirty="0" smtClean="0">
                <a:ln w="1905"/>
                <a:solidFill>
                  <a:schemeClr val="accent6">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700" b="1" dirty="0" smtClean="0">
              <a:ln w="1905"/>
              <a:solidFill>
                <a:schemeClr val="accent6">
                  <a:lumMod val="50000"/>
                </a:schemeClr>
              </a:solidFill>
              <a:latin typeface="Arial" pitchFamily="34" charset="0"/>
              <a:cs typeface="Arial" pitchFamily="34" charset="0"/>
            </a:endParaRPr>
          </a:p>
          <a:p>
            <a:pPr lvl="0" algn="just">
              <a:lnSpc>
                <a:spcPct val="85000"/>
              </a:lnSpc>
            </a:pPr>
            <a:r>
              <a:rPr lang="ru-RU" sz="2700" b="1" dirty="0">
                <a:solidFill>
                  <a:schemeClr val="accent6">
                    <a:lumMod val="50000"/>
                  </a:schemeClr>
                </a:solidFill>
                <a:latin typeface="Arial" pitchFamily="34" charset="0"/>
                <a:cs typeface="Arial" pitchFamily="34" charset="0"/>
                <a:hlinkClick r:id="rId5" action="ppaction://hlinksldjump"/>
              </a:rPr>
              <a:t>Вода</a:t>
            </a:r>
            <a:r>
              <a:rPr lang="ru-RU" sz="2700" b="1" dirty="0" smtClean="0">
                <a:solidFill>
                  <a:schemeClr val="accent6">
                    <a:lumMod val="50000"/>
                  </a:schemeClr>
                </a:solidFill>
                <a:latin typeface="Arial" pitchFamily="34" charset="0"/>
                <a:cs typeface="Arial" pitchFamily="34" charset="0"/>
                <a:hlinkClick r:id="rId5" action="ppaction://hlinksldjump"/>
              </a:rPr>
              <a:t>, растворы. Электролитическая диссоциация.</a:t>
            </a:r>
            <a:r>
              <a:rPr lang="ru-RU"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hlinkClick r:id="rId6" action="ppaction://hlinksldjump"/>
              </a:rPr>
              <a:t>Понятие о растворах. Процесс растворения. Кристаллогидраты.</a:t>
            </a:r>
            <a:r>
              <a:rPr lang="ru-RU"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hlinkClick r:id="rId7" action="ppaction://hlinksldjump"/>
              </a:rPr>
              <a:t>Массовая доля растворённого вещества в растворе. Понятие массовой доли растворённого вещества.</a:t>
            </a:r>
            <a:r>
              <a:rPr lang="ru-RU"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hlinkClick r:id="rId8" action="ppaction://hlinksldjump"/>
              </a:rPr>
              <a:t>Справочная таблица «Плотность растворов некоторых веществ с различной массовой долей при 20 °С».</a:t>
            </a:r>
            <a:r>
              <a:rPr lang="ru-RU"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cs typeface="Arial" pitchFamily="34" charset="0"/>
                <a:hlinkClick r:id="rId9" action="ppaction://hlinksldjump"/>
              </a:rPr>
              <a:t>Определение массовой доли растворённого вещества.</a:t>
            </a:r>
            <a:r>
              <a:rPr lang="ru-RU" sz="2700" b="1" dirty="0" smtClean="0">
                <a:solidFill>
                  <a:schemeClr val="accent6">
                    <a:lumMod val="50000"/>
                  </a:schemeClr>
                </a:solidFill>
                <a:latin typeface="Arial" pitchFamily="34" charset="0"/>
                <a:cs typeface="Arial" pitchFamily="34" charset="0"/>
              </a:rPr>
              <a:t> </a:t>
            </a:r>
            <a:r>
              <a:rPr lang="ru-RU" sz="2700" b="1" dirty="0" smtClean="0">
                <a:solidFill>
                  <a:schemeClr val="accent6">
                    <a:lumMod val="50000"/>
                  </a:schemeClr>
                </a:solidFill>
                <a:latin typeface="Arial" pitchFamily="34" charset="0"/>
                <a:ea typeface="Times New Roman" pitchFamily="18" charset="0"/>
                <a:cs typeface="Arial" pitchFamily="34" charset="0"/>
                <a:hlinkClick r:id="rId10" action="ppaction://hlinksldjump"/>
              </a:rPr>
              <a:t>Определение масс вещества и воды, необходимых для приготовления заданной массы раствора.</a:t>
            </a:r>
            <a:r>
              <a:rPr lang="ru-RU" sz="2700" b="1" dirty="0" smtClean="0">
                <a:solidFill>
                  <a:schemeClr val="accent6">
                    <a:lumMod val="50000"/>
                  </a:schemeClr>
                </a:solidFill>
                <a:latin typeface="Arial" pitchFamily="34" charset="0"/>
                <a:ea typeface="Times New Roman" pitchFamily="18" charset="0"/>
                <a:cs typeface="Arial" pitchFamily="34" charset="0"/>
              </a:rPr>
              <a:t> </a:t>
            </a:r>
            <a:r>
              <a:rPr lang="ru-RU" sz="2700" b="1" dirty="0" smtClean="0">
                <a:solidFill>
                  <a:schemeClr val="accent6">
                    <a:lumMod val="50000"/>
                  </a:schemeClr>
                </a:solidFill>
                <a:latin typeface="Arial" pitchFamily="34" charset="0"/>
                <a:ea typeface="Times New Roman" pitchFamily="18" charset="0"/>
                <a:cs typeface="Arial" pitchFamily="34" charset="0"/>
                <a:hlinkClick r:id="rId11" action="ppaction://hlinksldjump"/>
              </a:rPr>
              <a:t>Электролитическая диссоциация. Электролиты и </a:t>
            </a:r>
            <a:r>
              <a:rPr lang="ru-RU" sz="2700" b="1" dirty="0" err="1" smtClean="0">
                <a:solidFill>
                  <a:schemeClr val="accent6">
                    <a:lumMod val="50000"/>
                  </a:schemeClr>
                </a:solidFill>
                <a:latin typeface="Arial" pitchFamily="34" charset="0"/>
                <a:ea typeface="Times New Roman" pitchFamily="18" charset="0"/>
                <a:cs typeface="Arial" pitchFamily="34" charset="0"/>
                <a:hlinkClick r:id="rId11" action="ppaction://hlinksldjump"/>
              </a:rPr>
              <a:t>неэлектролиты</a:t>
            </a:r>
            <a:r>
              <a:rPr lang="ru-RU" sz="2700" b="1" dirty="0" smtClean="0">
                <a:solidFill>
                  <a:schemeClr val="accent6">
                    <a:lumMod val="50000"/>
                  </a:schemeClr>
                </a:solidFill>
                <a:latin typeface="Arial" pitchFamily="34" charset="0"/>
                <a:ea typeface="Times New Roman" pitchFamily="18" charset="0"/>
                <a:cs typeface="Arial" pitchFamily="34" charset="0"/>
                <a:hlinkClick r:id="rId11" action="ppaction://hlinksldjump"/>
              </a:rPr>
              <a:t>.</a:t>
            </a:r>
            <a:r>
              <a:rPr lang="ru-RU" sz="2700" b="1" dirty="0" smtClean="0">
                <a:solidFill>
                  <a:schemeClr val="accent6">
                    <a:lumMod val="50000"/>
                  </a:schemeClr>
                </a:solidFill>
                <a:latin typeface="Arial" pitchFamily="34" charset="0"/>
                <a:ea typeface="Times New Roman" pitchFamily="18" charset="0"/>
                <a:cs typeface="Arial" pitchFamily="34" charset="0"/>
              </a:rPr>
              <a:t> </a:t>
            </a:r>
            <a:endParaRPr lang="ru-RU" sz="2700" b="1" dirty="0" smtClean="0">
              <a:solidFill>
                <a:schemeClr val="accent6">
                  <a:lumMod val="50000"/>
                </a:schemeClr>
              </a:solidFill>
              <a:latin typeface="Arial" pitchFamily="34" charset="0"/>
              <a:cs typeface="Arial"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1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95621"/>
                                        </p:tgtEl>
                                        <p:attrNameLst>
                                          <p:attrName>style.visibility</p:attrName>
                                        </p:attrNameLst>
                                      </p:cBhvr>
                                      <p:to>
                                        <p:strVal val="visible"/>
                                      </p:to>
                                    </p:set>
                                    <p:anim calcmode="lin" valueType="num">
                                      <p:cBhvr>
                                        <p:cTn id="7" dur="500" fill="hold"/>
                                        <p:tgtEl>
                                          <p:spTgt spid="495621"/>
                                        </p:tgtEl>
                                        <p:attrNameLst>
                                          <p:attrName>ppt_w</p:attrName>
                                        </p:attrNameLst>
                                      </p:cBhvr>
                                      <p:tavLst>
                                        <p:tav tm="0">
                                          <p:val>
                                            <p:fltVal val="0"/>
                                          </p:val>
                                        </p:tav>
                                        <p:tav tm="100000">
                                          <p:val>
                                            <p:strVal val="#ppt_w"/>
                                          </p:val>
                                        </p:tav>
                                      </p:tavLst>
                                    </p:anim>
                                    <p:anim calcmode="lin" valueType="num">
                                      <p:cBhvr>
                                        <p:cTn id="8" dur="500" fill="hold"/>
                                        <p:tgtEl>
                                          <p:spTgt spid="495621"/>
                                        </p:tgtEl>
                                        <p:attrNameLst>
                                          <p:attrName>ppt_h</p:attrName>
                                        </p:attrNameLst>
                                      </p:cBhvr>
                                      <p:tavLst>
                                        <p:tav tm="0">
                                          <p:val>
                                            <p:fltVal val="0"/>
                                          </p:val>
                                        </p:tav>
                                        <p:tav tm="100000">
                                          <p:val>
                                            <p:strVal val="#ppt_h"/>
                                          </p:val>
                                        </p:tav>
                                      </p:tavLst>
                                    </p:anim>
                                    <p:animEffect transition="in" filter="fade">
                                      <p:cBhvr>
                                        <p:cTn id="9" dur="500"/>
                                        <p:tgtEl>
                                          <p:spTgt spid="495621"/>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95624"/>
                                        </p:tgtEl>
                                        <p:attrNameLst>
                                          <p:attrName>style.visibility</p:attrName>
                                        </p:attrNameLst>
                                      </p:cBhvr>
                                      <p:to>
                                        <p:strVal val="visible"/>
                                      </p:to>
                                    </p:set>
                                    <p:anim calcmode="lin" valueType="num">
                                      <p:cBhvr>
                                        <p:cTn id="13" dur="500" fill="hold"/>
                                        <p:tgtEl>
                                          <p:spTgt spid="495624"/>
                                        </p:tgtEl>
                                        <p:attrNameLst>
                                          <p:attrName>ppt_w</p:attrName>
                                        </p:attrNameLst>
                                      </p:cBhvr>
                                      <p:tavLst>
                                        <p:tav tm="0">
                                          <p:val>
                                            <p:fltVal val="0"/>
                                          </p:val>
                                        </p:tav>
                                        <p:tav tm="100000">
                                          <p:val>
                                            <p:strVal val="#ppt_w"/>
                                          </p:val>
                                        </p:tav>
                                      </p:tavLst>
                                    </p:anim>
                                    <p:anim calcmode="lin" valueType="num">
                                      <p:cBhvr>
                                        <p:cTn id="14" dur="500" fill="hold"/>
                                        <p:tgtEl>
                                          <p:spTgt spid="495624"/>
                                        </p:tgtEl>
                                        <p:attrNameLst>
                                          <p:attrName>ppt_h</p:attrName>
                                        </p:attrNameLst>
                                      </p:cBhvr>
                                      <p:tavLst>
                                        <p:tav tm="0">
                                          <p:val>
                                            <p:fltVal val="0"/>
                                          </p:val>
                                        </p:tav>
                                        <p:tav tm="100000">
                                          <p:val>
                                            <p:strVal val="#ppt_h"/>
                                          </p:val>
                                        </p:tav>
                                      </p:tavLst>
                                    </p:anim>
                                    <p:animEffect transition="in" filter="fade">
                                      <p:cBhvr>
                                        <p:cTn id="15" dur="500"/>
                                        <p:tgtEl>
                                          <p:spTgt spid="49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Рисунок 9"/>
          <p:cNvPicPr/>
          <p:nvPr/>
        </p:nvPicPr>
        <p:blipFill>
          <a:blip r:embed="rId5" cstate="print"/>
          <a:srcRect/>
          <a:stretch>
            <a:fillRect/>
          </a:stretch>
        </p:blipFill>
        <p:spPr bwMode="auto">
          <a:xfrm>
            <a:off x="571472" y="1643050"/>
            <a:ext cx="3761760" cy="571504"/>
          </a:xfrm>
          <a:prstGeom prst="roundRect">
            <a:avLst/>
          </a:prstGeom>
          <a:noFill/>
          <a:ln w="38100">
            <a:solidFill>
              <a:srgbClr val="C00000"/>
            </a:solidFill>
            <a:miter lim="800000"/>
            <a:headEnd/>
            <a:tailEnd/>
          </a:ln>
          <a:scene3d>
            <a:camera prst="orthographicFront"/>
            <a:lightRig rig="threePt" dir="t"/>
          </a:scene3d>
          <a:sp3d>
            <a:bevelT/>
          </a:sp3d>
        </p:spPr>
      </p:pic>
      <p:sp>
        <p:nvSpPr>
          <p:cNvPr id="12" name="Прямоугольник 11"/>
          <p:cNvSpPr/>
          <p:nvPr/>
        </p:nvSpPr>
        <p:spPr>
          <a:xfrm>
            <a:off x="500034" y="2285992"/>
            <a:ext cx="4000528" cy="3859518"/>
          </a:xfrm>
          <a:prstGeom prst="rect">
            <a:avLst/>
          </a:prstGeom>
        </p:spPr>
        <p:txBody>
          <a:bodyPr wrap="square">
            <a:spAutoFit/>
          </a:bodyPr>
          <a:lstStyle/>
          <a:p>
            <a:pPr lvl="0" algn="just" fontAlgn="base">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где </a:t>
            </a:r>
            <a:r>
              <a:rPr lang="ru-RU" sz="2400" b="1" dirty="0" smtClean="0">
                <a:latin typeface="Arial" pitchFamily="34" charset="0"/>
                <a:ea typeface="Times New Roman" pitchFamily="18" charset="0"/>
                <a:cs typeface="Arial" pitchFamily="34" charset="0"/>
                <a:sym typeface="Symbol" pitchFamily="18" charset="2"/>
              </a:rPr>
              <a:t></a:t>
            </a:r>
            <a:r>
              <a:rPr lang="ru-RU" sz="2400" b="1" dirty="0" smtClean="0">
                <a:latin typeface="Arial" pitchFamily="34" charset="0"/>
                <a:ea typeface="Times New Roman" pitchFamily="18" charset="0"/>
                <a:cs typeface="Arial" pitchFamily="34" charset="0"/>
              </a:rPr>
              <a:t> – </a:t>
            </a:r>
            <a:r>
              <a:rPr lang="ru-RU" sz="2400" b="1" dirty="0" smtClean="0">
                <a:latin typeface="Arial" pitchFamily="34" charset="0"/>
                <a:ea typeface="Times New Roman" pitchFamily="18" charset="0"/>
                <a:cs typeface="Arial" pitchFamily="34" charset="0"/>
                <a:sym typeface="Symbol" pitchFamily="18" charset="2"/>
              </a:rPr>
              <a:t>массовая доля растворённого вещества, выраженная в долях единицы; </a:t>
            </a:r>
          </a:p>
          <a:p>
            <a:pPr lvl="0" algn="just" fontAlgn="base">
              <a:lnSpc>
                <a:spcPct val="85000"/>
              </a:lnSpc>
              <a:spcBef>
                <a:spcPct val="0"/>
              </a:spcBef>
              <a:spcAft>
                <a:spcPct val="0"/>
              </a:spcAft>
            </a:pPr>
            <a:r>
              <a:rPr lang="en-US" sz="2400" b="1" dirty="0" smtClean="0">
                <a:latin typeface="Arial" pitchFamily="34" charset="0"/>
                <a:ea typeface="Times New Roman" pitchFamily="18" charset="0"/>
                <a:cs typeface="Arial" pitchFamily="34" charset="0"/>
                <a:sym typeface="Symbol" pitchFamily="18" charset="2"/>
              </a:rPr>
              <a:t>m</a:t>
            </a:r>
            <a:r>
              <a:rPr lang="ru-RU" sz="2400" b="1" dirty="0" smtClean="0">
                <a:latin typeface="Arial" pitchFamily="34" charset="0"/>
                <a:ea typeface="Times New Roman" pitchFamily="18" charset="0"/>
                <a:cs typeface="Arial" pitchFamily="34" charset="0"/>
                <a:sym typeface="Symbol" pitchFamily="18" charset="2"/>
              </a:rPr>
              <a:t>(вещества) – масса растворённого вещества, г; </a:t>
            </a:r>
          </a:p>
          <a:p>
            <a:pPr lvl="0" algn="just" fontAlgn="base">
              <a:lnSpc>
                <a:spcPct val="85000"/>
              </a:lnSpc>
              <a:spcBef>
                <a:spcPct val="0"/>
              </a:spcBef>
              <a:spcAft>
                <a:spcPct val="0"/>
              </a:spcAft>
            </a:pPr>
            <a:r>
              <a:rPr lang="en-US" sz="2400" b="1" dirty="0" smtClean="0">
                <a:latin typeface="Arial" pitchFamily="34" charset="0"/>
                <a:ea typeface="Times New Roman" pitchFamily="18" charset="0"/>
                <a:cs typeface="Arial" pitchFamily="34" charset="0"/>
                <a:sym typeface="Symbol" pitchFamily="18" charset="2"/>
              </a:rPr>
              <a:t>m</a:t>
            </a:r>
            <a:r>
              <a:rPr lang="ru-RU" sz="2400" b="1" dirty="0" smtClean="0">
                <a:latin typeface="Arial" pitchFamily="34" charset="0"/>
                <a:ea typeface="Times New Roman" pitchFamily="18" charset="0"/>
                <a:cs typeface="Arial" pitchFamily="34" charset="0"/>
                <a:sym typeface="Symbol" pitchFamily="18" charset="2"/>
              </a:rPr>
              <a:t>(раствора) – масса раствора, г.</a:t>
            </a:r>
            <a:endParaRPr lang="ru-RU" sz="2400" b="1" dirty="0" smtClean="0">
              <a:latin typeface="Arial" pitchFamily="34" charset="0"/>
              <a:cs typeface="Arial" pitchFamily="34" charset="0"/>
              <a:sym typeface="Symbol" pitchFamily="18" charset="2"/>
            </a:endParaRPr>
          </a:p>
          <a:p>
            <a:pPr lvl="0" indent="36195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sym typeface="Symbol" pitchFamily="18" charset="2"/>
              </a:rPr>
              <a:t>Массовую долю можно выражать и в процентах:</a:t>
            </a:r>
          </a:p>
        </p:txBody>
      </p:sp>
      <p:pic>
        <p:nvPicPr>
          <p:cNvPr id="13" name="Рисунок 12"/>
          <p:cNvPicPr/>
          <p:nvPr/>
        </p:nvPicPr>
        <p:blipFill>
          <a:blip r:embed="rId6" cstate="print"/>
          <a:srcRect/>
          <a:stretch>
            <a:fillRect/>
          </a:stretch>
        </p:blipFill>
        <p:spPr bwMode="auto">
          <a:xfrm>
            <a:off x="4742541" y="1571612"/>
            <a:ext cx="3901425" cy="571504"/>
          </a:xfrm>
          <a:prstGeom prst="roundRect">
            <a:avLst/>
          </a:prstGeom>
          <a:noFill/>
          <a:ln w="38100">
            <a:solidFill>
              <a:srgbClr val="C00000"/>
            </a:solidFill>
            <a:miter lim="800000"/>
            <a:headEnd/>
            <a:tailEnd/>
          </a:ln>
          <a:scene3d>
            <a:camera prst="orthographicFront"/>
            <a:lightRig rig="threePt" dir="t"/>
          </a:scene3d>
          <a:sp3d>
            <a:bevelT/>
          </a:sp3d>
        </p:spPr>
      </p:pic>
      <p:sp>
        <p:nvSpPr>
          <p:cNvPr id="15" name="Прямоугольник 14"/>
          <p:cNvSpPr/>
          <p:nvPr/>
        </p:nvSpPr>
        <p:spPr>
          <a:xfrm>
            <a:off x="4714876" y="2285992"/>
            <a:ext cx="4071966" cy="3270895"/>
          </a:xfrm>
          <a:prstGeom prst="rect">
            <a:avLst/>
          </a:prstGeom>
        </p:spPr>
        <p:txBody>
          <a:bodyPr wrap="square">
            <a:spAutoFit/>
          </a:bodyPr>
          <a:lstStyle/>
          <a:p>
            <a:pPr lvl="0" indent="361950" algn="just" fontAlgn="base">
              <a:lnSpc>
                <a:spcPct val="85000"/>
              </a:lnSpc>
              <a:spcBef>
                <a:spcPct val="0"/>
              </a:spcBef>
              <a:spcAft>
                <a:spcPct val="0"/>
              </a:spcAft>
            </a:pPr>
            <a:r>
              <a:rPr lang="ru-RU" sz="2400" b="1" u="sng" dirty="0" smtClean="0">
                <a:latin typeface="Arial" pitchFamily="34" charset="0"/>
                <a:ea typeface="Times New Roman" pitchFamily="18" charset="0"/>
                <a:cs typeface="Arial" pitchFamily="34" charset="0"/>
              </a:rPr>
              <a:t>Массу</a:t>
            </a:r>
            <a:r>
              <a:rPr lang="ru-RU" sz="2400" b="1" dirty="0" smtClean="0">
                <a:latin typeface="Arial" pitchFamily="34" charset="0"/>
                <a:ea typeface="Times New Roman" pitchFamily="18" charset="0"/>
                <a:cs typeface="Arial" pitchFamily="34" charset="0"/>
              </a:rPr>
              <a:t> </a:t>
            </a:r>
            <a:r>
              <a:rPr lang="ru-RU" sz="24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a:t>
            </a:r>
            <a:r>
              <a:rPr lang="ru-RU" sz="2400" b="1" dirty="0" smtClean="0">
                <a:latin typeface="Arial" pitchFamily="34" charset="0"/>
                <a:ea typeface="Times New Roman" pitchFamily="18" charset="0"/>
                <a:cs typeface="Arial" pitchFamily="34" charset="0"/>
              </a:rPr>
              <a:t> </a:t>
            </a:r>
            <a:r>
              <a:rPr lang="ru-RU" sz="2400" b="1" u="sng" dirty="0" smtClean="0">
                <a:latin typeface="Arial" pitchFamily="34" charset="0"/>
                <a:ea typeface="Times New Roman" pitchFamily="18" charset="0"/>
                <a:cs typeface="Arial" pitchFamily="34" charset="0"/>
              </a:rPr>
              <a:t>можно выразить через</a:t>
            </a:r>
            <a:r>
              <a:rPr lang="ru-RU" sz="2400" b="1" dirty="0" smtClean="0">
                <a:latin typeface="Arial" pitchFamily="34" charset="0"/>
                <a:ea typeface="Times New Roman" pitchFamily="18" charset="0"/>
                <a:cs typeface="Arial" pitchFamily="34" charset="0"/>
              </a:rPr>
              <a:t> объём раствора и его плотность:</a:t>
            </a:r>
            <a:endParaRPr lang="ru-RU" sz="24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24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a:t>
            </a:r>
            <a:r>
              <a:rPr lang="ru-RU" sz="24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 = </a:t>
            </a:r>
            <a:r>
              <a:rPr lang="en-US" sz="24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 </a:t>
            </a:r>
            <a:r>
              <a:rPr lang="ru-RU" sz="24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400" b="1" dirty="0" smtClean="0">
                <a:latin typeface="Arial" pitchFamily="34" charset="0"/>
                <a:ea typeface="Times New Roman" pitchFamily="18" charset="0"/>
                <a:cs typeface="Arial" pitchFamily="34" charset="0"/>
              </a:rPr>
              <a:t>,</a:t>
            </a:r>
            <a:endParaRPr lang="ru-RU" sz="24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sym typeface="Symbol" pitchFamily="18" charset="2"/>
              </a:rPr>
              <a:t>где </a:t>
            </a:r>
            <a:r>
              <a:rPr lang="en-US" sz="2400" b="1" dirty="0" smtClean="0">
                <a:latin typeface="Arial" pitchFamily="34" charset="0"/>
                <a:ea typeface="Times New Roman" pitchFamily="18" charset="0"/>
                <a:cs typeface="Arial" pitchFamily="34" charset="0"/>
                <a:sym typeface="Symbol" pitchFamily="18" charset="2"/>
              </a:rPr>
              <a:t>V </a:t>
            </a:r>
            <a:r>
              <a:rPr lang="ru-RU" sz="2400" b="1" dirty="0" smtClean="0">
                <a:latin typeface="Arial" pitchFamily="34" charset="0"/>
                <a:ea typeface="Times New Roman" pitchFamily="18" charset="0"/>
                <a:cs typeface="Arial" pitchFamily="34" charset="0"/>
                <a:sym typeface="Symbol" pitchFamily="18" charset="2"/>
              </a:rPr>
              <a:t>– объём раствора, см</a:t>
            </a:r>
            <a:r>
              <a:rPr lang="ru-RU" sz="2400" b="1" baseline="30000" dirty="0" smtClean="0">
                <a:latin typeface="Arial" pitchFamily="34" charset="0"/>
                <a:ea typeface="Times New Roman" pitchFamily="18" charset="0"/>
                <a:cs typeface="Arial" pitchFamily="34" charset="0"/>
                <a:sym typeface="Symbol" pitchFamily="18" charset="2"/>
              </a:rPr>
              <a:t>3</a:t>
            </a:r>
            <a:r>
              <a:rPr lang="ru-RU" sz="2400" b="1" dirty="0" smtClean="0">
                <a:latin typeface="Arial" pitchFamily="34" charset="0"/>
                <a:ea typeface="Times New Roman" pitchFamily="18" charset="0"/>
                <a:cs typeface="Arial" pitchFamily="34" charset="0"/>
                <a:sym typeface="Symbol" pitchFamily="18" charset="2"/>
              </a:rPr>
              <a:t> (мл); </a:t>
            </a:r>
            <a:r>
              <a:rPr lang="ru-RU" sz="2400" b="1" dirty="0" smtClean="0">
                <a:latin typeface="Arial" pitchFamily="34" charset="0"/>
                <a:ea typeface="Times New Roman" pitchFamily="18" charset="0"/>
                <a:cs typeface="Arial" pitchFamily="34" charset="0"/>
              </a:rPr>
              <a:t> («</a:t>
            </a:r>
            <a:r>
              <a:rPr lang="ru-RU" sz="2400" b="1" dirty="0" err="1" smtClean="0">
                <a:latin typeface="Arial" pitchFamily="34" charset="0"/>
                <a:ea typeface="Times New Roman" pitchFamily="18" charset="0"/>
                <a:cs typeface="Arial" pitchFamily="34" charset="0"/>
              </a:rPr>
              <a:t>ро</a:t>
            </a:r>
            <a:r>
              <a:rPr lang="ru-RU" sz="2400" b="1" dirty="0" smtClean="0">
                <a:latin typeface="Arial" pitchFamily="34" charset="0"/>
                <a:ea typeface="Times New Roman" pitchFamily="18" charset="0"/>
                <a:cs typeface="Arial" pitchFamily="34" charset="0"/>
              </a:rPr>
              <a:t>») </a:t>
            </a:r>
            <a:r>
              <a:rPr lang="ru-RU" sz="2400" b="1" dirty="0" smtClean="0">
                <a:latin typeface="Arial" pitchFamily="34" charset="0"/>
                <a:ea typeface="Times New Roman" pitchFamily="18" charset="0"/>
                <a:cs typeface="Arial" pitchFamily="34" charset="0"/>
                <a:sym typeface="Symbol" pitchFamily="18" charset="2"/>
              </a:rPr>
              <a:t>– плотность раствора (отношение его массы к объёму), г/см</a:t>
            </a:r>
            <a:r>
              <a:rPr lang="ru-RU" sz="2400" b="1" baseline="30000" dirty="0" smtClean="0">
                <a:latin typeface="Arial" pitchFamily="34" charset="0"/>
                <a:ea typeface="Times New Roman" pitchFamily="18" charset="0"/>
                <a:cs typeface="Arial" pitchFamily="34" charset="0"/>
                <a:sym typeface="Symbol" pitchFamily="18" charset="2"/>
              </a:rPr>
              <a:t>3</a:t>
            </a:r>
            <a:r>
              <a:rPr lang="ru-RU" sz="2400" b="1" dirty="0" smtClean="0">
                <a:latin typeface="Arial" pitchFamily="34" charset="0"/>
                <a:ea typeface="Times New Roman" pitchFamily="18" charset="0"/>
                <a:cs typeface="Arial" pitchFamily="34" charset="0"/>
                <a:sym typeface="Symbol" pitchFamily="18" charset="2"/>
              </a:rPr>
              <a:t> (г/мл</a:t>
            </a:r>
            <a:r>
              <a:rPr lang="ru-RU" sz="2700" b="1" dirty="0" smtClean="0">
                <a:latin typeface="Arial" pitchFamily="34" charset="0"/>
                <a:ea typeface="Times New Roman" pitchFamily="18" charset="0"/>
                <a:cs typeface="Arial" pitchFamily="34" charset="0"/>
                <a:sym typeface="Symbol" pitchFamily="18" charset="2"/>
              </a:rPr>
              <a:t>).</a:t>
            </a:r>
          </a:p>
        </p:txBody>
      </p:sp>
      <p:pic>
        <p:nvPicPr>
          <p:cNvPr id="16" name="Рисунок 15"/>
          <p:cNvPicPr/>
          <p:nvPr/>
        </p:nvPicPr>
        <p:blipFill>
          <a:blip r:embed="rId7" cstate="print"/>
          <a:srcRect/>
          <a:stretch>
            <a:fillRect/>
          </a:stretch>
        </p:blipFill>
        <p:spPr bwMode="auto">
          <a:xfrm>
            <a:off x="5214942" y="5643578"/>
            <a:ext cx="3071812" cy="571504"/>
          </a:xfrm>
          <a:prstGeom prst="roundRect">
            <a:avLst/>
          </a:prstGeom>
          <a:noFill/>
          <a:ln w="38100">
            <a:solidFill>
              <a:srgbClr val="C00000"/>
            </a:solidFill>
            <a:miter lim="800000"/>
            <a:headEnd/>
            <a:tailEnd/>
          </a:ln>
          <a:scene3d>
            <a:camera prst="orthographicFront"/>
            <a:lightRig rig="threePt" dir="t"/>
          </a:scene3d>
          <a:sp3d>
            <a:bevelT/>
          </a:sp3d>
        </p:spPr>
      </p:pic>
    </p:spTree>
  </p:cSld>
  <p:clrMapOvr>
    <a:masterClrMapping/>
  </p:clrMapOvr>
  <p:transition>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142844" y="1142984"/>
            <a:ext cx="8786874" cy="1151854"/>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 1.</a:t>
            </a:r>
            <a:r>
              <a:rPr lang="ru-RU" sz="2700" b="1" dirty="0" smtClean="0">
                <a:latin typeface="Arial" pitchFamily="34" charset="0"/>
                <a:ea typeface="Times New Roman" pitchFamily="18" charset="0"/>
                <a:cs typeface="Arial" pitchFamily="34" charset="0"/>
              </a:rPr>
              <a:t> Поваренную соль массой 5 г растворили в 45 г воды. Определите массовую долю (%) соли в растворе.</a:t>
            </a:r>
            <a:endParaRPr lang="ru-RU" sz="2700" b="1" dirty="0" smtClean="0">
              <a:latin typeface="Arial" pitchFamily="34" charset="0"/>
              <a:cs typeface="Arial" pitchFamily="34" charset="0"/>
            </a:endParaRPr>
          </a:p>
        </p:txBody>
      </p:sp>
      <p:graphicFrame>
        <p:nvGraphicFramePr>
          <p:cNvPr id="12" name="Таблица 11"/>
          <p:cNvGraphicFramePr>
            <a:graphicFrameLocks noGrp="1"/>
          </p:cNvGraphicFramePr>
          <p:nvPr/>
        </p:nvGraphicFramePr>
        <p:xfrm>
          <a:off x="214282" y="2571744"/>
          <a:ext cx="8786874" cy="1748790"/>
        </p:xfrm>
        <a:graphic>
          <a:graphicData uri="http://schemas.openxmlformats.org/drawingml/2006/table">
            <a:tbl>
              <a:tblPr/>
              <a:tblGrid>
                <a:gridCol w="2500330"/>
                <a:gridCol w="6286544"/>
              </a:tblGrid>
              <a:tr h="232366">
                <a:tc>
                  <a:txBody>
                    <a:bodyPr/>
                    <a:lstStyle/>
                    <a:p>
                      <a:pPr algn="ctr">
                        <a:lnSpc>
                          <a:spcPct val="85000"/>
                        </a:lnSpc>
                        <a:spcAft>
                          <a:spcPts val="0"/>
                        </a:spcAft>
                      </a:pPr>
                      <a:r>
                        <a:rPr lang="ru-RU" sz="2700" b="1" i="1" dirty="0">
                          <a:latin typeface="Arial" pitchFamily="34" charset="0"/>
                          <a:ea typeface="Times New Roman"/>
                          <a:cs typeface="Arial" pitchFamily="34" charset="0"/>
                        </a:rPr>
                        <a:t>Дано:</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85000"/>
                        </a:lnSpc>
                        <a:spcAft>
                          <a:spcPts val="0"/>
                        </a:spcAft>
                      </a:pPr>
                      <a:r>
                        <a:rPr lang="ru-RU" sz="2700" b="1" i="1">
                          <a:latin typeface="Arial" pitchFamily="34" charset="0"/>
                          <a:ea typeface="Times New Roman"/>
                          <a:cs typeface="Arial" pitchFamily="34" charset="0"/>
                        </a:rPr>
                        <a:t>Решение</a:t>
                      </a:r>
                      <a:endParaRPr lang="ru-RU" sz="2700" b="1">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en-US" sz="2700" b="1" dirty="0" err="1">
                          <a:latin typeface="Arial" pitchFamily="34" charset="0"/>
                          <a:ea typeface="Times New Roman"/>
                          <a:cs typeface="Arial" pitchFamily="34" charset="0"/>
                        </a:rPr>
                        <a:t>NaCl</a:t>
                      </a:r>
                      <a:r>
                        <a:rPr lang="ru-RU" sz="2700" b="1" dirty="0">
                          <a:latin typeface="Arial" pitchFamily="34" charset="0"/>
                          <a:ea typeface="Times New Roman"/>
                          <a:cs typeface="Arial" pitchFamily="34" charset="0"/>
                        </a:rPr>
                        <a:t>) = 5 г</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rowSpan="3">
                  <a:txBody>
                    <a:bodyPr/>
                    <a:lstStyle/>
                    <a:p>
                      <a:pPr indent="291465" algn="just">
                        <a:lnSpc>
                          <a:spcPct val="85000"/>
                        </a:lnSpc>
                        <a:spcAft>
                          <a:spcPts val="0"/>
                        </a:spcAft>
                      </a:pPr>
                      <a:r>
                        <a:rPr lang="ru-RU" sz="2700" b="1" dirty="0">
                          <a:latin typeface="Arial" pitchFamily="34" charset="0"/>
                          <a:ea typeface="Times New Roman"/>
                          <a:cs typeface="Arial" pitchFamily="34" charset="0"/>
                        </a:rPr>
                        <a:t>1. Определим общую массу полученного раствора:</a:t>
                      </a:r>
                    </a:p>
                    <a:p>
                      <a:pPr algn="ctr">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(раствора) = </a:t>
                      </a: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N</a:t>
                      </a:r>
                      <a:r>
                        <a:rPr lang="ru-RU" sz="2700" b="1" dirty="0" err="1">
                          <a:latin typeface="Arial" pitchFamily="34" charset="0"/>
                          <a:ea typeface="Times New Roman"/>
                          <a:cs typeface="Arial" pitchFamily="34" charset="0"/>
                        </a:rPr>
                        <a:t>аС</a:t>
                      </a:r>
                      <a:r>
                        <a:rPr lang="en-US" sz="2700" b="1" dirty="0">
                          <a:latin typeface="Arial" pitchFamily="34" charset="0"/>
                          <a:ea typeface="Times New Roman"/>
                          <a:cs typeface="Arial" pitchFamily="34" charset="0"/>
                        </a:rPr>
                        <a:t>l</a:t>
                      </a:r>
                      <a:r>
                        <a:rPr lang="ru-RU" sz="2700" b="1" dirty="0">
                          <a:latin typeface="Arial" pitchFamily="34" charset="0"/>
                          <a:ea typeface="Times New Roman"/>
                          <a:cs typeface="Arial" pitchFamily="34" charset="0"/>
                        </a:rPr>
                        <a:t>) + </a:t>
                      </a: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a:t>
                      </a:r>
                    </a:p>
                    <a:p>
                      <a:pPr algn="ctr">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(раствора) = 5 г + 45 г = 50 г.</a:t>
                      </a: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 = 45 г</a:t>
                      </a:r>
                    </a:p>
                  </a:txBody>
                  <a:tcPr marL="64947" marR="649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r>
              <a:tr h="464732">
                <a:tc>
                  <a:txBody>
                    <a:bodyPr/>
                    <a:lstStyle/>
                    <a:p>
                      <a:pPr algn="just">
                        <a:lnSpc>
                          <a:spcPct val="85000"/>
                        </a:lnSpc>
                        <a:spcAft>
                          <a:spcPts val="0"/>
                        </a:spcAft>
                      </a:pPr>
                      <a:r>
                        <a:rPr lang="ru-RU" sz="2700" b="1" i="1" dirty="0">
                          <a:latin typeface="Arial" pitchFamily="34" charset="0"/>
                          <a:ea typeface="Times New Roman"/>
                          <a:cs typeface="Arial" pitchFamily="34" charset="0"/>
                        </a:rPr>
                        <a:t>Найти</a:t>
                      </a:r>
                      <a:r>
                        <a:rPr lang="ru-RU" sz="2700" b="1" dirty="0">
                          <a:latin typeface="Arial" pitchFamily="34" charset="0"/>
                          <a:ea typeface="Times New Roman"/>
                          <a:cs typeface="Arial" pitchFamily="34" charset="0"/>
                        </a:rPr>
                        <a:t>:</a:t>
                      </a:r>
                    </a:p>
                    <a:p>
                      <a:pPr algn="just">
                        <a:lnSpc>
                          <a:spcPct val="85000"/>
                        </a:lnSpc>
                        <a:spcAft>
                          <a:spcPts val="0"/>
                        </a:spcAft>
                      </a:pPr>
                      <a:r>
                        <a:rPr lang="en-US" sz="2700" b="1" dirty="0">
                          <a:latin typeface="Arial" pitchFamily="34" charset="0"/>
                          <a:ea typeface="Times New Roman"/>
                          <a:cs typeface="Arial" pitchFamily="34" charset="0"/>
                          <a:sym typeface="Symbol"/>
                        </a:rPr>
                        <a:t></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N</a:t>
                      </a:r>
                      <a:r>
                        <a:rPr lang="ru-RU" sz="2700" b="1" dirty="0" err="1">
                          <a:latin typeface="Arial" pitchFamily="34" charset="0"/>
                          <a:ea typeface="Times New Roman"/>
                          <a:cs typeface="Arial" pitchFamily="34" charset="0"/>
                        </a:rPr>
                        <a:t>аС</a:t>
                      </a:r>
                      <a:r>
                        <a:rPr lang="en-US" sz="2700" b="1" dirty="0">
                          <a:latin typeface="Arial" pitchFamily="34" charset="0"/>
                          <a:ea typeface="Times New Roman"/>
                          <a:cs typeface="Arial" pitchFamily="34" charset="0"/>
                        </a:rPr>
                        <a:t>l</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 = ?</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276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27651" name="Picture 3" descr="D:\23.05.13-домашние документы\Виртуальные лекции 2015\Химия\Вещества\соль\eaa71df19dd5.jpg"/>
          <p:cNvPicPr>
            <a:picLocks noChangeAspect="1" noChangeArrowheads="1"/>
          </p:cNvPicPr>
          <p:nvPr/>
        </p:nvPicPr>
        <p:blipFill>
          <a:blip r:embed="rId4" cstate="print"/>
          <a:srcRect l="14843" r="3125"/>
          <a:stretch>
            <a:fillRect/>
          </a:stretch>
        </p:blipFill>
        <p:spPr bwMode="auto">
          <a:xfrm>
            <a:off x="142844" y="4786290"/>
            <a:ext cx="2265949" cy="2071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214282" y="5000636"/>
            <a:ext cx="1003801"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a:cs typeface="Arial" pitchFamily="34" charset="0"/>
              </a:rPr>
              <a:t>N</a:t>
            </a:r>
            <a:r>
              <a:rPr lang="ru-RU" sz="2800" b="1" dirty="0" err="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a:cs typeface="Arial" pitchFamily="34" charset="0"/>
              </a:rPr>
              <a:t>аС</a:t>
            </a:r>
            <a:r>
              <a:rPr lang="en-US"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ea typeface="Times New Roman"/>
                <a:cs typeface="Arial" pitchFamily="34" charset="0"/>
              </a:rPr>
              <a:t>l</a:t>
            </a:r>
            <a:endParaRPr lang="ru-RU"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9" name="Прямоугольник 18"/>
          <p:cNvSpPr/>
          <p:nvPr/>
        </p:nvSpPr>
        <p:spPr>
          <a:xfrm>
            <a:off x="323528" y="0"/>
            <a:ext cx="8568952" cy="10341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Определение массовой доли растворённого вещества</a:t>
            </a:r>
            <a:endParaRPr lang="ru-RU" sz="3600" b="1"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14290"/>
            <a:ext cx="8786874" cy="824841"/>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2. Вычислим массовую долю (%) соли в растворе:</a:t>
            </a:r>
            <a:endParaRPr lang="ru-RU" sz="2800" b="1" dirty="0" smtClean="0">
              <a:latin typeface="Arial" pitchFamily="34" charset="0"/>
              <a:cs typeface="Arial" pitchFamily="34" charset="0"/>
            </a:endParaRPr>
          </a:p>
        </p:txBody>
      </p:sp>
      <p:pic>
        <p:nvPicPr>
          <p:cNvPr id="11" name="Рисунок 10"/>
          <p:cNvPicPr/>
          <p:nvPr/>
        </p:nvPicPr>
        <p:blipFill>
          <a:blip r:embed="rId4" cstate="print"/>
          <a:srcRect/>
          <a:stretch>
            <a:fillRect/>
          </a:stretch>
        </p:blipFill>
        <p:spPr bwMode="auto">
          <a:xfrm>
            <a:off x="2357422" y="1214422"/>
            <a:ext cx="4429156" cy="857256"/>
          </a:xfrm>
          <a:prstGeom prst="roundRect">
            <a:avLst/>
          </a:prstGeom>
          <a:noFill/>
          <a:ln w="38100">
            <a:solidFill>
              <a:srgbClr val="C00000"/>
            </a:solidFill>
            <a:miter lim="800000"/>
            <a:headEnd/>
            <a:tailEnd/>
          </a:ln>
          <a:scene3d>
            <a:camera prst="orthographicFront"/>
            <a:lightRig rig="threePt" dir="t"/>
          </a:scene3d>
          <a:sp3d>
            <a:bevelT/>
          </a:sp3d>
        </p:spPr>
      </p:pic>
      <p:pic>
        <p:nvPicPr>
          <p:cNvPr id="12" name="Рисунок 11"/>
          <p:cNvPicPr/>
          <p:nvPr/>
        </p:nvPicPr>
        <p:blipFill>
          <a:blip r:embed="rId5" cstate="print"/>
          <a:srcRect/>
          <a:stretch>
            <a:fillRect/>
          </a:stretch>
        </p:blipFill>
        <p:spPr bwMode="auto">
          <a:xfrm>
            <a:off x="2428860" y="2285992"/>
            <a:ext cx="4356119" cy="754094"/>
          </a:xfrm>
          <a:prstGeom prst="roundRect">
            <a:avLst/>
          </a:prstGeom>
          <a:noFill/>
          <a:ln w="38100">
            <a:noFill/>
            <a:miter lim="800000"/>
            <a:headEnd/>
            <a:tailEnd/>
          </a:ln>
          <a:scene3d>
            <a:camera prst="orthographicFront"/>
            <a:lightRig rig="threePt" dir="t"/>
          </a:scene3d>
          <a:sp3d>
            <a:bevelT/>
          </a:sp3d>
        </p:spPr>
      </p:pic>
      <p:sp>
        <p:nvSpPr>
          <p:cNvPr id="18" name="Прямоугольник 17"/>
          <p:cNvSpPr/>
          <p:nvPr/>
        </p:nvSpPr>
        <p:spPr>
          <a:xfrm>
            <a:off x="357158" y="3143248"/>
            <a:ext cx="6858048" cy="523220"/>
          </a:xfrm>
          <a:prstGeom prst="rect">
            <a:avLst/>
          </a:prstGeom>
        </p:spPr>
        <p:txBody>
          <a:bodyPr wrap="square">
            <a:spAutoFit/>
          </a:bodyPr>
          <a:lstStyle/>
          <a:p>
            <a:pPr lvl="0" indent="450850" fontAlgn="base">
              <a:spcBef>
                <a:spcPct val="0"/>
              </a:spcBef>
              <a:spcAft>
                <a:spcPct val="0"/>
              </a:spcAft>
            </a:pPr>
            <a:r>
              <a:rPr lang="ru-RU" sz="2800" b="1" i="1" dirty="0" smtClean="0">
                <a:latin typeface="Arial" pitchFamily="34" charset="0"/>
                <a:ea typeface="Times New Roman" pitchFamily="18" charset="0"/>
                <a:cs typeface="Arial" pitchFamily="34" charset="0"/>
              </a:rPr>
              <a:t>Ответ</a:t>
            </a:r>
            <a:r>
              <a:rPr lang="ru-RU" sz="2800" b="1" dirty="0" smtClean="0">
                <a:latin typeface="Arial" pitchFamily="34" charset="0"/>
                <a:ea typeface="Times New Roman" pitchFamily="18" charset="0"/>
                <a:cs typeface="Arial" pitchFamily="34" charset="0"/>
              </a:rPr>
              <a:t>: </a:t>
            </a:r>
            <a:r>
              <a:rPr lang="en-US"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a:t>
            </a:r>
            <a:r>
              <a:rPr lang="en-US" sz="2800" b="1" dirty="0" smtClean="0">
                <a:latin typeface="Arial" pitchFamily="34" charset="0"/>
                <a:ea typeface="Times New Roman" pitchFamily="18" charset="0"/>
                <a:cs typeface="Arial" pitchFamily="34" charset="0"/>
                <a:sym typeface="Symbol" pitchFamily="18" charset="2"/>
              </a:rPr>
              <a:t>N</a:t>
            </a:r>
            <a:r>
              <a:rPr lang="ru-RU" sz="2800" b="1" dirty="0" err="1" smtClean="0">
                <a:latin typeface="Arial" pitchFamily="34" charset="0"/>
                <a:ea typeface="Times New Roman" pitchFamily="18" charset="0"/>
                <a:cs typeface="Arial" pitchFamily="34" charset="0"/>
                <a:sym typeface="Symbol" pitchFamily="18" charset="2"/>
              </a:rPr>
              <a:t>аС</a:t>
            </a:r>
            <a:r>
              <a:rPr lang="en-US" sz="2800" b="1" dirty="0" smtClean="0">
                <a:latin typeface="Arial" pitchFamily="34" charset="0"/>
                <a:ea typeface="Times New Roman" pitchFamily="18" charset="0"/>
                <a:cs typeface="Arial" pitchFamily="34" charset="0"/>
                <a:sym typeface="Symbol" pitchFamily="18" charset="2"/>
              </a:rPr>
              <a:t>l</a:t>
            </a:r>
            <a:r>
              <a:rPr lang="ru-RU" sz="2800" b="1" dirty="0" smtClean="0">
                <a:latin typeface="Arial" pitchFamily="34" charset="0"/>
                <a:ea typeface="Times New Roman" pitchFamily="18" charset="0"/>
                <a:cs typeface="Arial" pitchFamily="34" charset="0"/>
                <a:sym typeface="Symbol" pitchFamily="18" charset="2"/>
              </a:rPr>
              <a:t>) = 10 %.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357166"/>
            <a:ext cx="8786874" cy="4487382"/>
          </a:xfrm>
          <a:prstGeom prst="rect">
            <a:avLst/>
          </a:prstGeom>
        </p:spPr>
        <p:txBody>
          <a:bodyPr wrap="square">
            <a:spAutoFit/>
          </a:bodyPr>
          <a:lstStyle/>
          <a:p>
            <a:pPr marL="265113" lvl="0" indent="-265113" algn="just" fontAlgn="base">
              <a:lnSpc>
                <a:spcPct val="85000"/>
              </a:lnSpc>
              <a:spcBef>
                <a:spcPct val="0"/>
              </a:spcBef>
              <a:spcAft>
                <a:spcPct val="0"/>
              </a:spcAft>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Если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 раствора </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удалить</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часть воды </a:t>
            </a:r>
            <a:r>
              <a:rPr lang="ru-RU" sz="2800" b="1" dirty="0" smtClean="0">
                <a:latin typeface="Arial" pitchFamily="34" charset="0"/>
                <a:ea typeface="Times New Roman" pitchFamily="18" charset="0"/>
                <a:cs typeface="Arial" pitchFamily="34" charset="0"/>
              </a:rPr>
              <a:t>(выпариванием, испарением) или, наоборот,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a:t>
            </a:r>
            <a:r>
              <a:rPr lang="ru-RU" sz="2800" b="1" dirty="0" smtClean="0">
                <a:solidFill>
                  <a:srgbClr val="180DA3"/>
                </a:solidFill>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раствору </a:t>
            </a:r>
            <a:r>
              <a:rPr lang="ru-RU" sz="2800" b="1" u="sng"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добавить</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воду</a:t>
            </a:r>
            <a:r>
              <a:rPr lang="ru-RU" sz="2800" b="1" dirty="0" smtClean="0">
                <a:latin typeface="Arial" pitchFamily="34" charset="0"/>
                <a:ea typeface="Times New Roman" pitchFamily="18" charset="0"/>
                <a:cs typeface="Arial" pitchFamily="34" charset="0"/>
              </a:rPr>
              <a:t>, то изменятся только масса и объём раствора, а масса растворённого вещества в растворе останется неизменной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 2</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latin typeface="Arial" pitchFamily="34" charset="0"/>
                <a:ea typeface="Times New Roman" pitchFamily="18" charset="0"/>
                <a:cs typeface="Arial" pitchFamily="34" charset="0"/>
              </a:rPr>
              <a:t>Если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 раствор </a:t>
            </a:r>
            <a:r>
              <a:rPr lang="ru-RU" sz="28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добавить</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растворённое вещество</a:t>
            </a:r>
            <a:r>
              <a:rPr lang="ru-RU" sz="2800" b="1" dirty="0" smtClean="0">
                <a:latin typeface="Arial" pitchFamily="34" charset="0"/>
                <a:ea typeface="Times New Roman" pitchFamily="18" charset="0"/>
                <a:cs typeface="Arial" pitchFamily="34" charset="0"/>
              </a:rPr>
              <a:t> или из раствора </a:t>
            </a:r>
            <a:r>
              <a:rPr lang="ru-RU" sz="28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удалить</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часть растворённого вещества</a:t>
            </a:r>
            <a:r>
              <a:rPr lang="ru-RU" sz="2800" b="1" dirty="0" smtClean="0">
                <a:latin typeface="Arial" pitchFamily="34" charset="0"/>
                <a:ea typeface="Times New Roman" pitchFamily="18" charset="0"/>
                <a:cs typeface="Arial" pitchFamily="34" charset="0"/>
              </a:rPr>
              <a:t> в виде осадка (при охлаждении), то изменится как масса раствора, так и масса растворённого вещества в растворе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 3</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352337"/>
            <a:ext cx="8715436" cy="1505027"/>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 2.</a:t>
            </a:r>
            <a:r>
              <a:rPr lang="ru-RU" sz="2700" b="1" dirty="0" smtClean="0">
                <a:latin typeface="Arial" pitchFamily="34" charset="0"/>
                <a:ea typeface="Times New Roman" pitchFamily="18" charset="0"/>
                <a:cs typeface="Arial" pitchFamily="34" charset="0"/>
              </a:rPr>
              <a:t> Из раствора массой 500 г с массовой долей нитрата калия 10 % выпариванием удалили 300 г воды. Определите массовую долю (%) соли в оставшемся растворе.</a:t>
            </a:r>
            <a:endParaRPr lang="ru-RU" sz="2700" b="1" dirty="0" smtClean="0">
              <a:latin typeface="Arial" pitchFamily="34" charset="0"/>
              <a:cs typeface="Arial" pitchFamily="34" charset="0"/>
            </a:endParaRPr>
          </a:p>
        </p:txBody>
      </p:sp>
      <p:graphicFrame>
        <p:nvGraphicFramePr>
          <p:cNvPr id="11" name="Таблица 10"/>
          <p:cNvGraphicFramePr>
            <a:graphicFrameLocks noGrp="1"/>
          </p:cNvGraphicFramePr>
          <p:nvPr/>
        </p:nvGraphicFramePr>
        <p:xfrm>
          <a:off x="285720" y="1928802"/>
          <a:ext cx="8643998" cy="3147822"/>
        </p:xfrm>
        <a:graphic>
          <a:graphicData uri="http://schemas.openxmlformats.org/drawingml/2006/table">
            <a:tbl>
              <a:tblPr/>
              <a:tblGrid>
                <a:gridCol w="2857520"/>
                <a:gridCol w="5786478"/>
              </a:tblGrid>
              <a:tr h="232366">
                <a:tc>
                  <a:txBody>
                    <a:bodyPr/>
                    <a:lstStyle/>
                    <a:p>
                      <a:pPr algn="ctr">
                        <a:lnSpc>
                          <a:spcPct val="85000"/>
                        </a:lnSpc>
                        <a:spcAft>
                          <a:spcPts val="0"/>
                        </a:spcAft>
                      </a:pPr>
                      <a:r>
                        <a:rPr lang="ru-RU" sz="2700" b="1" i="1" dirty="0">
                          <a:latin typeface="Arial" pitchFamily="34" charset="0"/>
                          <a:ea typeface="Times New Roman"/>
                          <a:cs typeface="Arial" pitchFamily="34" charset="0"/>
                        </a:rPr>
                        <a:t>Дано:</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85000"/>
                        </a:lnSpc>
                        <a:spcAft>
                          <a:spcPts val="0"/>
                        </a:spcAft>
                      </a:pPr>
                      <a:r>
                        <a:rPr lang="ru-RU" sz="2700" b="1" i="1">
                          <a:latin typeface="Arial" pitchFamily="34" charset="0"/>
                          <a:ea typeface="Times New Roman"/>
                          <a:cs typeface="Arial" pitchFamily="34" charset="0"/>
                        </a:rPr>
                        <a:t>Решение</a:t>
                      </a:r>
                      <a:endParaRPr lang="ru-RU" sz="2700" b="1">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en-US"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(раствора</a:t>
                      </a:r>
                      <a:r>
                        <a:rPr lang="ru-RU" sz="2700" b="1" dirty="0" smtClean="0">
                          <a:latin typeface="Arial" pitchFamily="34" charset="0"/>
                          <a:ea typeface="Times New Roman"/>
                          <a:cs typeface="Arial" pitchFamily="34" charset="0"/>
                        </a:rPr>
                        <a:t>)= =500 </a:t>
                      </a:r>
                      <a:r>
                        <a:rPr lang="ru-RU" sz="2700" b="1" dirty="0">
                          <a:latin typeface="Arial" pitchFamily="34" charset="0"/>
                          <a:ea typeface="Times New Roman"/>
                          <a:cs typeface="Arial" pitchFamily="34" charset="0"/>
                        </a:rPr>
                        <a:t>г</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rowSpan="4">
                  <a:txBody>
                    <a:bodyPr/>
                    <a:lstStyle/>
                    <a:p>
                      <a:pPr indent="291465" algn="just">
                        <a:lnSpc>
                          <a:spcPct val="85000"/>
                        </a:lnSpc>
                        <a:spcAft>
                          <a:spcPts val="0"/>
                        </a:spcAft>
                      </a:pPr>
                      <a:r>
                        <a:rPr lang="ru-RU" sz="2700" b="1" dirty="0">
                          <a:latin typeface="Arial" pitchFamily="34" charset="0"/>
                          <a:ea typeface="Times New Roman"/>
                          <a:cs typeface="Arial" pitchFamily="34" charset="0"/>
                        </a:rPr>
                        <a:t>1. Определим массу раствора после выпаривания (</a:t>
                      </a:r>
                      <a:r>
                        <a:rPr lang="ru-RU" sz="2700" b="1" i="1" dirty="0">
                          <a:latin typeface="Arial" pitchFamily="34" charset="0"/>
                          <a:ea typeface="Times New Roman"/>
                          <a:cs typeface="Arial" pitchFamily="34" charset="0"/>
                        </a:rPr>
                        <a:t>масса раствора изменилась за счёт удаления части воды</a:t>
                      </a:r>
                      <a:r>
                        <a:rPr lang="ru-RU" sz="2700" b="1" dirty="0">
                          <a:latin typeface="Arial" pitchFamily="34" charset="0"/>
                          <a:ea typeface="Times New Roman"/>
                          <a:cs typeface="Arial" pitchFamily="34" charset="0"/>
                        </a:rPr>
                        <a:t>):</a:t>
                      </a:r>
                    </a:p>
                    <a:p>
                      <a:pPr indent="291465" algn="ctr">
                        <a:lnSpc>
                          <a:spcPct val="85000"/>
                        </a:lnSpc>
                        <a:spcAft>
                          <a:spcPts val="0"/>
                        </a:spcAft>
                      </a:pPr>
                      <a:r>
                        <a:rPr lang="ru-RU" sz="2700" b="1" dirty="0">
                          <a:latin typeface="Arial" pitchFamily="34" charset="0"/>
                          <a:ea typeface="Times New Roman"/>
                          <a:cs typeface="Arial" pitchFamily="34" charset="0"/>
                        </a:rPr>
                        <a:t> </a:t>
                      </a: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(раствора) = </a:t>
                      </a: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(раствора) – </a:t>
                      </a:r>
                      <a:r>
                        <a:rPr lang="ru-RU" sz="2700" b="1" dirty="0" smtClean="0">
                          <a:latin typeface="Arial" pitchFamily="34" charset="0"/>
                          <a:ea typeface="Times New Roman"/>
                          <a:cs typeface="Arial" pitchFamily="34" charset="0"/>
                        </a:rPr>
                        <a:t>–</a:t>
                      </a:r>
                      <a:r>
                        <a:rPr lang="en-US" sz="2700" b="1" dirty="0" smtClean="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a:t>
                      </a:r>
                    </a:p>
                    <a:p>
                      <a:pPr indent="291465" algn="ctr">
                        <a:lnSpc>
                          <a:spcPct val="85000"/>
                        </a:lnSpc>
                        <a:spcAft>
                          <a:spcPts val="0"/>
                        </a:spcAft>
                      </a:pP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(раствора) = 500 г – 300 г = </a:t>
                      </a:r>
                      <a:r>
                        <a:rPr lang="ru-RU" sz="2700" b="1" dirty="0" smtClean="0">
                          <a:latin typeface="Arial" pitchFamily="34" charset="0"/>
                          <a:ea typeface="Times New Roman"/>
                          <a:cs typeface="Arial" pitchFamily="34" charset="0"/>
                        </a:rPr>
                        <a:t>=200 </a:t>
                      </a:r>
                      <a:r>
                        <a:rPr lang="ru-RU" sz="2700" b="1" dirty="0">
                          <a:latin typeface="Arial" pitchFamily="34" charset="0"/>
                          <a:ea typeface="Times New Roman"/>
                          <a:cs typeface="Arial" pitchFamily="34" charset="0"/>
                        </a:rPr>
                        <a:t>г.</a:t>
                      </a: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sym typeface="Symbol"/>
                        </a:rPr>
                        <a:t></a:t>
                      </a:r>
                      <a:r>
                        <a:rPr lang="en-US"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KNO</a:t>
                      </a:r>
                      <a:r>
                        <a:rPr lang="en-US" sz="2700" b="1" baseline="-25000" dirty="0">
                          <a:latin typeface="Arial" pitchFamily="34" charset="0"/>
                          <a:ea typeface="Times New Roman"/>
                          <a:cs typeface="Arial" pitchFamily="34" charset="0"/>
                        </a:rPr>
                        <a:t>3</a:t>
                      </a:r>
                      <a:r>
                        <a:rPr lang="ru-RU" sz="2700" b="1" dirty="0">
                          <a:latin typeface="Arial" pitchFamily="34" charset="0"/>
                          <a:ea typeface="Times New Roman"/>
                          <a:cs typeface="Arial" pitchFamily="34" charset="0"/>
                        </a:rPr>
                        <a:t>) = 10 %</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ru-RU"/>
                    </a:p>
                  </a:txBody>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 = </a:t>
                      </a:r>
                      <a:r>
                        <a:rPr lang="en-US" sz="2700" b="1" dirty="0">
                          <a:latin typeface="Arial" pitchFamily="34" charset="0"/>
                          <a:ea typeface="Times New Roman"/>
                          <a:cs typeface="Arial" pitchFamily="34" charset="0"/>
                        </a:rPr>
                        <a:t>300</a:t>
                      </a:r>
                      <a:r>
                        <a:rPr lang="ru-RU" sz="2700" b="1" dirty="0">
                          <a:latin typeface="Arial" pitchFamily="34" charset="0"/>
                          <a:ea typeface="Times New Roman"/>
                          <a:cs typeface="Arial" pitchFamily="34" charset="0"/>
                        </a:rPr>
                        <a:t> г</a:t>
                      </a:r>
                    </a:p>
                  </a:txBody>
                  <a:tcPr marL="64947" marR="649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r>
              <a:tr h="464732">
                <a:tc>
                  <a:txBody>
                    <a:bodyPr/>
                    <a:lstStyle/>
                    <a:p>
                      <a:pPr algn="just">
                        <a:lnSpc>
                          <a:spcPct val="85000"/>
                        </a:lnSpc>
                        <a:spcAft>
                          <a:spcPts val="0"/>
                        </a:spcAft>
                      </a:pPr>
                      <a:r>
                        <a:rPr lang="ru-RU" sz="2700" b="1" i="1" dirty="0">
                          <a:latin typeface="Arial" pitchFamily="34" charset="0"/>
                          <a:ea typeface="Times New Roman"/>
                          <a:cs typeface="Arial" pitchFamily="34" charset="0"/>
                        </a:rPr>
                        <a:t>Найти</a:t>
                      </a:r>
                      <a:r>
                        <a:rPr lang="ru-RU" sz="2700" b="1" dirty="0">
                          <a:latin typeface="Arial" pitchFamily="34" charset="0"/>
                          <a:ea typeface="Times New Roman"/>
                          <a:cs typeface="Arial" pitchFamily="34" charset="0"/>
                        </a:rPr>
                        <a:t>:</a:t>
                      </a:r>
                    </a:p>
                    <a:p>
                      <a:pPr algn="just">
                        <a:lnSpc>
                          <a:spcPct val="85000"/>
                        </a:lnSpc>
                        <a:spcAft>
                          <a:spcPts val="0"/>
                        </a:spcAft>
                      </a:pPr>
                      <a:r>
                        <a:rPr lang="en-US" sz="2700" b="1" dirty="0">
                          <a:latin typeface="Arial" pitchFamily="34" charset="0"/>
                          <a:ea typeface="Times New Roman"/>
                          <a:cs typeface="Arial" pitchFamily="34" charset="0"/>
                          <a:sym typeface="Symbol"/>
                        </a:rPr>
                        <a:t></a:t>
                      </a:r>
                      <a:r>
                        <a:rPr lang="en-US"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KNO</a:t>
                      </a:r>
                      <a:r>
                        <a:rPr lang="en-US" sz="2700" b="1" baseline="-25000" dirty="0">
                          <a:latin typeface="Arial" pitchFamily="34" charset="0"/>
                          <a:ea typeface="Times New Roman"/>
                          <a:cs typeface="Arial" pitchFamily="34" charset="0"/>
                        </a:rPr>
                        <a:t>3</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 = ?</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819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8196" name="Picture 4" descr="Potassium nitrate.jpg"/>
          <p:cNvPicPr>
            <a:picLocks noChangeAspect="1" noChangeArrowheads="1"/>
          </p:cNvPicPr>
          <p:nvPr/>
        </p:nvPicPr>
        <p:blipFill>
          <a:blip r:embed="rId4" cstate="print"/>
          <a:srcRect/>
          <a:stretch>
            <a:fillRect/>
          </a:stretch>
        </p:blipFill>
        <p:spPr bwMode="auto">
          <a:xfrm>
            <a:off x="500034" y="4857760"/>
            <a:ext cx="1905000" cy="1609726"/>
          </a:xfrm>
          <a:prstGeom prst="ellipse">
            <a:avLst/>
          </a:prstGeom>
          <a:noFill/>
          <a:scene3d>
            <a:camera prst="orthographicFront"/>
            <a:lightRig rig="threePt" dir="t"/>
          </a:scene3d>
          <a:sp3d>
            <a:bevelT w="152400" h="50800" prst="softRound"/>
          </a:sp3d>
        </p:spPr>
      </p:pic>
      <p:sp>
        <p:nvSpPr>
          <p:cNvPr id="18" name="Прямоугольник 17"/>
          <p:cNvSpPr/>
          <p:nvPr/>
        </p:nvSpPr>
        <p:spPr>
          <a:xfrm>
            <a:off x="2143108" y="6215082"/>
            <a:ext cx="1116011"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a:cs typeface="Arial" pitchFamily="34" charset="0"/>
              </a:rPr>
              <a:t>KNO</a:t>
            </a:r>
            <a:r>
              <a:rPr lang="en-US" sz="2800" b="1" baseline="-25000"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a:cs typeface="Arial" pitchFamily="34" charset="0"/>
              </a:rPr>
              <a:t>3</a:t>
            </a:r>
            <a:endParaRPr lang="ru-RU" sz="2800" b="1" dirty="0">
              <a:ln w="11430">
                <a:solidFill>
                  <a:sysClr val="windowText" lastClr="000000"/>
                </a:solidFill>
              </a:ln>
              <a:effectLst>
                <a:outerShdw blurRad="50800" dist="39000" dir="5460000" algn="tl">
                  <a:srgbClr val="000000">
                    <a:alpha val="38000"/>
                  </a:srgbClr>
                </a:outerShdw>
              </a:effectLst>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142852"/>
            <a:ext cx="8858312" cy="458587"/>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2. Найдём массу соли в исходном растворе:</a:t>
            </a:r>
            <a:endParaRPr lang="ru-RU" sz="2800" b="1" dirty="0" smtClean="0">
              <a:latin typeface="Arial" pitchFamily="34" charset="0"/>
              <a:cs typeface="Arial" pitchFamily="34" charset="0"/>
            </a:endParaRPr>
          </a:p>
        </p:txBody>
      </p:sp>
      <p:sp>
        <p:nvSpPr>
          <p:cNvPr id="13" name="Прямоугольник 12"/>
          <p:cNvSpPr/>
          <p:nvPr/>
        </p:nvSpPr>
        <p:spPr>
          <a:xfrm>
            <a:off x="285720" y="3880979"/>
            <a:ext cx="8715436" cy="1191095"/>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3. Определим массовую долю соли в оставшемся растворе (</a:t>
            </a:r>
            <a:r>
              <a:rPr lang="ru-RU" sz="2800" b="1" i="1" dirty="0" smtClean="0">
                <a:latin typeface="Arial" pitchFamily="34" charset="0"/>
                <a:ea typeface="Times New Roman" pitchFamily="18" charset="0"/>
                <a:cs typeface="Arial" pitchFamily="34" charset="0"/>
              </a:rPr>
              <a:t>масса соли в растворе не изменилась</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
        <p:nvSpPr>
          <p:cNvPr id="19" name="Прямоугольник 18"/>
          <p:cNvSpPr/>
          <p:nvPr/>
        </p:nvSpPr>
        <p:spPr>
          <a:xfrm>
            <a:off x="500034" y="6049052"/>
            <a:ext cx="5042471" cy="523220"/>
          </a:xfrm>
          <a:prstGeom prst="rect">
            <a:avLst/>
          </a:prstGeom>
        </p:spPr>
        <p:txBody>
          <a:bodyPr wrap="none">
            <a:spAutoFit/>
          </a:bodyPr>
          <a:lstStyle/>
          <a:p>
            <a:pPr lvl="0" indent="450850" fontAlgn="base">
              <a:spcBef>
                <a:spcPct val="0"/>
              </a:spcBef>
              <a:spcAft>
                <a:spcPct val="0"/>
              </a:spcAft>
            </a:pPr>
            <a:r>
              <a:rPr lang="ru-RU" sz="2800" b="1" i="1" dirty="0" smtClean="0">
                <a:latin typeface="Arial" pitchFamily="34" charset="0"/>
                <a:ea typeface="Times New Roman" pitchFamily="18" charset="0"/>
                <a:cs typeface="Arial" pitchFamily="34" charset="0"/>
              </a:rPr>
              <a:t>Ответ: </a:t>
            </a:r>
            <a:r>
              <a:rPr lang="en-US" sz="2800" b="1" dirty="0" smtClean="0">
                <a:latin typeface="Arial" pitchFamily="34" charset="0"/>
                <a:ea typeface="Times New Roman" pitchFamily="18" charset="0"/>
                <a:cs typeface="Arial" pitchFamily="34" charset="0"/>
                <a:sym typeface="Symbol" pitchFamily="18" charset="2"/>
              </a:rPr>
              <a:t></a:t>
            </a:r>
            <a:r>
              <a:rPr lang="en-US"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sym typeface="Symbol" pitchFamily="18" charset="2"/>
              </a:rPr>
              <a:t>(</a:t>
            </a:r>
            <a:r>
              <a:rPr lang="en-US" sz="2800" b="1" dirty="0" smtClean="0">
                <a:latin typeface="Arial" pitchFamily="34" charset="0"/>
                <a:ea typeface="Times New Roman" pitchFamily="18" charset="0"/>
                <a:cs typeface="Arial" pitchFamily="34" charset="0"/>
                <a:sym typeface="Symbol" pitchFamily="18" charset="2"/>
              </a:rPr>
              <a:t>KNO</a:t>
            </a:r>
            <a:r>
              <a:rPr lang="en-US"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a:t>
            </a:r>
            <a:r>
              <a:rPr lang="en-US" sz="2800" b="1"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 25</a:t>
            </a:r>
            <a:r>
              <a:rPr lang="en-US" sz="2800" b="1"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a:t>
            </a:r>
          </a:p>
        </p:txBody>
      </p:sp>
      <p:pic>
        <p:nvPicPr>
          <p:cNvPr id="7172" name="Picture 4"/>
          <p:cNvPicPr>
            <a:picLocks noChangeAspect="1" noChangeArrowheads="1"/>
          </p:cNvPicPr>
          <p:nvPr/>
        </p:nvPicPr>
        <p:blipFill>
          <a:blip r:embed="rId3" cstate="print"/>
          <a:srcRect/>
          <a:stretch>
            <a:fillRect/>
          </a:stretch>
        </p:blipFill>
        <p:spPr bwMode="auto">
          <a:xfrm>
            <a:off x="2643174" y="714356"/>
            <a:ext cx="4724386" cy="836471"/>
          </a:xfrm>
          <a:prstGeom prst="roundRect">
            <a:avLst/>
          </a:prstGeom>
          <a:noFill/>
          <a:ln w="38100">
            <a:solidFill>
              <a:srgbClr val="990000"/>
            </a:solidFill>
            <a:miter lim="800000"/>
            <a:headEnd/>
            <a:tailEnd/>
          </a:ln>
          <a:effectLst/>
          <a:scene3d>
            <a:camera prst="orthographicFront"/>
            <a:lightRig rig="threePt" dir="t"/>
          </a:scene3d>
          <a:sp3d>
            <a:bevelT/>
          </a:sp3d>
        </p:spPr>
      </p:pic>
      <p:pic>
        <p:nvPicPr>
          <p:cNvPr id="7173" name="Picture 5"/>
          <p:cNvPicPr>
            <a:picLocks noChangeAspect="1" noChangeArrowheads="1"/>
          </p:cNvPicPr>
          <p:nvPr/>
        </p:nvPicPr>
        <p:blipFill>
          <a:blip r:embed="rId4" cstate="print"/>
          <a:srcRect/>
          <a:stretch>
            <a:fillRect/>
          </a:stretch>
        </p:blipFill>
        <p:spPr bwMode="auto">
          <a:xfrm>
            <a:off x="2000232" y="2143116"/>
            <a:ext cx="5843577" cy="826135"/>
          </a:xfrm>
          <a:prstGeom prst="roundRect">
            <a:avLst/>
          </a:prstGeom>
          <a:noFill/>
          <a:ln w="38100">
            <a:solidFill>
              <a:srgbClr val="990000"/>
            </a:solidFill>
            <a:miter lim="800000"/>
            <a:headEnd/>
            <a:tailEnd/>
          </a:ln>
          <a:effectLst/>
          <a:scene3d>
            <a:camera prst="orthographicFront"/>
            <a:lightRig rig="threePt" dir="t"/>
          </a:scene3d>
          <a:sp3d>
            <a:bevelT/>
          </a:sp3d>
        </p:spPr>
      </p:pic>
      <p:sp>
        <p:nvSpPr>
          <p:cNvPr id="20" name="Прямоугольник 19"/>
          <p:cNvSpPr/>
          <p:nvPr/>
        </p:nvSpPr>
        <p:spPr>
          <a:xfrm>
            <a:off x="214282" y="1571612"/>
            <a:ext cx="3207801" cy="523220"/>
          </a:xfrm>
          <a:prstGeom prst="rect">
            <a:avLst/>
          </a:prstGeom>
        </p:spPr>
        <p:txBody>
          <a:bodyPr wrap="none">
            <a:spAutoFit/>
          </a:bodyPr>
          <a:lstStyle/>
          <a:p>
            <a:r>
              <a:rPr lang="ru-RU" sz="2800" b="1" dirty="0" smtClean="0">
                <a:latin typeface="Arial" pitchFamily="34" charset="0"/>
                <a:cs typeface="Arial" pitchFamily="34" charset="0"/>
              </a:rPr>
              <a:t>Отсюда следует:</a:t>
            </a:r>
            <a:endParaRPr lang="ru-RU" sz="2800" b="1" dirty="0">
              <a:latin typeface="Arial" pitchFamily="34" charset="0"/>
              <a:cs typeface="Arial" pitchFamily="34" charset="0"/>
            </a:endParaRPr>
          </a:p>
        </p:txBody>
      </p:sp>
      <p:pic>
        <p:nvPicPr>
          <p:cNvPr id="137218" name="Picture 2"/>
          <p:cNvPicPr>
            <a:picLocks noChangeAspect="1" noChangeArrowheads="1"/>
          </p:cNvPicPr>
          <p:nvPr/>
        </p:nvPicPr>
        <p:blipFill>
          <a:blip r:embed="rId5" cstate="print"/>
          <a:srcRect/>
          <a:stretch>
            <a:fillRect/>
          </a:stretch>
        </p:blipFill>
        <p:spPr bwMode="auto">
          <a:xfrm>
            <a:off x="2285984" y="3071810"/>
            <a:ext cx="5191119" cy="757087"/>
          </a:xfrm>
          <a:prstGeom prst="roundRect">
            <a:avLst/>
          </a:prstGeom>
          <a:noFill/>
          <a:ln w="9525">
            <a:noFill/>
            <a:miter lim="800000"/>
            <a:headEnd/>
            <a:tailEnd/>
          </a:ln>
          <a:effectLst/>
          <a:scene3d>
            <a:camera prst="orthographicFront"/>
            <a:lightRig rig="threePt" dir="t"/>
          </a:scene3d>
          <a:sp3d>
            <a:bevelT/>
          </a:sp3d>
        </p:spPr>
      </p:pic>
      <p:pic>
        <p:nvPicPr>
          <p:cNvPr id="137219" name="Picture 3"/>
          <p:cNvPicPr>
            <a:picLocks noChangeAspect="1" noChangeArrowheads="1"/>
          </p:cNvPicPr>
          <p:nvPr/>
        </p:nvPicPr>
        <p:blipFill>
          <a:blip r:embed="rId6" cstate="print"/>
          <a:srcRect/>
          <a:stretch>
            <a:fillRect/>
          </a:stretch>
        </p:blipFill>
        <p:spPr bwMode="auto">
          <a:xfrm>
            <a:off x="142844" y="5136591"/>
            <a:ext cx="8849094" cy="864177"/>
          </a:xfrm>
          <a:prstGeom prst="roundRect">
            <a:avLst/>
          </a:prstGeom>
          <a:noFill/>
          <a:ln w="9525">
            <a:noFill/>
            <a:miter lim="800000"/>
            <a:headEnd/>
            <a:tailEnd/>
          </a:ln>
          <a:effectLst/>
          <a:scene3d>
            <a:camera prst="orthographicFront"/>
            <a:lightRig rig="threePt" dir="t"/>
          </a:scene3d>
          <a:sp3d>
            <a:bevelT/>
          </a:sp3d>
        </p:spPr>
      </p:pic>
    </p:spTree>
  </p:cSld>
  <p:clrMapOvr>
    <a:masterClrMapping/>
  </p:clrMapOvr>
  <p:transition>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142844" y="300015"/>
            <a:ext cx="8858312" cy="1557349"/>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Задача 3. </a:t>
            </a:r>
            <a:r>
              <a:rPr lang="ru-RU" sz="2800" b="1" dirty="0" smtClean="0">
                <a:latin typeface="Arial" pitchFamily="34" charset="0"/>
                <a:cs typeface="Arial" pitchFamily="34" charset="0"/>
              </a:rPr>
              <a:t>В растворе массой 200 г с массовой долей хлорида кальция 2 % растворили 20 г хлорида кальция. Определите массовую долю (%) хлорида кальция в полученном растворе.</a:t>
            </a:r>
            <a:endParaRPr lang="ru-RU" sz="2800" b="1" dirty="0">
              <a:latin typeface="Arial" pitchFamily="34" charset="0"/>
              <a:cs typeface="Arial" pitchFamily="34" charset="0"/>
            </a:endParaRPr>
          </a:p>
        </p:txBody>
      </p:sp>
      <p:pic>
        <p:nvPicPr>
          <p:cNvPr id="6146" name="Picture 2" descr="Calcium chloride CaCl2.jpg"/>
          <p:cNvPicPr>
            <a:picLocks noChangeAspect="1" noChangeArrowheads="1"/>
          </p:cNvPicPr>
          <p:nvPr/>
        </p:nvPicPr>
        <p:blipFill>
          <a:blip r:embed="rId4" cstate="print"/>
          <a:srcRect l="23529" t="9804" r="20588" b="7843"/>
          <a:stretch>
            <a:fillRect/>
          </a:stretch>
        </p:blipFill>
        <p:spPr bwMode="auto">
          <a:xfrm>
            <a:off x="571472" y="4786322"/>
            <a:ext cx="1643074" cy="1500198"/>
          </a:xfrm>
          <a:prstGeom prst="ellipse">
            <a:avLst/>
          </a:prstGeom>
          <a:noFill/>
          <a:scene3d>
            <a:camera prst="orthographicFront"/>
            <a:lightRig rig="threePt" dir="t"/>
          </a:scene3d>
          <a:sp3d>
            <a:bevelT w="152400" h="50800" prst="softRound"/>
          </a:sp3d>
        </p:spPr>
      </p:pic>
      <p:graphicFrame>
        <p:nvGraphicFramePr>
          <p:cNvPr id="11" name="Таблица 10"/>
          <p:cNvGraphicFramePr>
            <a:graphicFrameLocks noGrp="1"/>
          </p:cNvGraphicFramePr>
          <p:nvPr/>
        </p:nvGraphicFramePr>
        <p:xfrm>
          <a:off x="142844" y="2123702"/>
          <a:ext cx="8858312" cy="2448306"/>
        </p:xfrm>
        <a:graphic>
          <a:graphicData uri="http://schemas.openxmlformats.org/drawingml/2006/table">
            <a:tbl>
              <a:tblPr/>
              <a:tblGrid>
                <a:gridCol w="3500462"/>
                <a:gridCol w="5357850"/>
              </a:tblGrid>
              <a:tr h="232366">
                <a:tc>
                  <a:txBody>
                    <a:bodyPr/>
                    <a:lstStyle/>
                    <a:p>
                      <a:pPr algn="ctr">
                        <a:lnSpc>
                          <a:spcPct val="85000"/>
                        </a:lnSpc>
                        <a:spcAft>
                          <a:spcPts val="0"/>
                        </a:spcAft>
                      </a:pPr>
                      <a:r>
                        <a:rPr lang="ru-RU" sz="2700" b="1" i="1" dirty="0">
                          <a:latin typeface="Arial" pitchFamily="34" charset="0"/>
                          <a:ea typeface="Times New Roman"/>
                          <a:cs typeface="Arial" pitchFamily="34" charset="0"/>
                        </a:rPr>
                        <a:t>Дано:</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85000"/>
                        </a:lnSpc>
                        <a:spcAft>
                          <a:spcPts val="0"/>
                        </a:spcAft>
                      </a:pPr>
                      <a:r>
                        <a:rPr lang="ru-RU" sz="2700" b="1" i="1">
                          <a:latin typeface="Arial" pitchFamily="34" charset="0"/>
                          <a:ea typeface="Times New Roman"/>
                          <a:cs typeface="Arial" pitchFamily="34" charset="0"/>
                        </a:rPr>
                        <a:t>Решение</a:t>
                      </a:r>
                      <a:endParaRPr lang="ru-RU" sz="2700" b="1">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en-US"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(раствора) = </a:t>
                      </a:r>
                      <a:r>
                        <a:rPr lang="en-US" sz="2700" b="1" dirty="0">
                          <a:latin typeface="Arial" pitchFamily="34" charset="0"/>
                          <a:ea typeface="Times New Roman"/>
                          <a:cs typeface="Arial" pitchFamily="34" charset="0"/>
                        </a:rPr>
                        <a:t>2</a:t>
                      </a:r>
                      <a:r>
                        <a:rPr lang="ru-RU" sz="2700" b="1" dirty="0" smtClean="0">
                          <a:latin typeface="Arial" pitchFamily="34" charset="0"/>
                          <a:ea typeface="Times New Roman"/>
                          <a:cs typeface="Arial" pitchFamily="34" charset="0"/>
                        </a:rPr>
                        <a:t>00г</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rowSpan="4">
                  <a:txBody>
                    <a:bodyPr/>
                    <a:lstStyle/>
                    <a:p>
                      <a:pPr indent="291465" algn="just">
                        <a:lnSpc>
                          <a:spcPct val="85000"/>
                        </a:lnSpc>
                        <a:spcAft>
                          <a:spcPts val="0"/>
                        </a:spcAft>
                      </a:pPr>
                      <a:r>
                        <a:rPr lang="ru-RU" sz="2700" b="1" dirty="0">
                          <a:latin typeface="Arial" pitchFamily="34" charset="0"/>
                          <a:ea typeface="Times New Roman"/>
                          <a:cs typeface="Arial" pitchFamily="34" charset="0"/>
                        </a:rPr>
                        <a:t>1. Находим массу хлорида кальция в исходном растворе </a:t>
                      </a: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a:t>
                      </a:r>
                    </a:p>
                    <a:p>
                      <a:pPr indent="291465" algn="ctr">
                        <a:lnSpc>
                          <a:spcPct val="85000"/>
                        </a:lnSpc>
                        <a:spcAft>
                          <a:spcPts val="0"/>
                        </a:spcAft>
                      </a:pP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 </a:t>
                      </a:r>
                      <a:r>
                        <a:rPr lang="ru-RU" sz="2700" b="1">
                          <a:latin typeface="Arial" pitchFamily="34" charset="0"/>
                          <a:ea typeface="Times New Roman"/>
                          <a:cs typeface="Arial" pitchFamily="34" charset="0"/>
                        </a:rPr>
                        <a:t>= </a:t>
                      </a:r>
                      <a:endParaRPr lang="ru-RU" sz="2700" b="1" smtClean="0">
                        <a:latin typeface="Arial" pitchFamily="34" charset="0"/>
                        <a:ea typeface="Times New Roman"/>
                        <a:cs typeface="Arial" pitchFamily="34" charset="0"/>
                      </a:endParaRPr>
                    </a:p>
                    <a:p>
                      <a:pPr indent="291465" algn="ctr">
                        <a:lnSpc>
                          <a:spcPct val="85000"/>
                        </a:lnSpc>
                        <a:spcAft>
                          <a:spcPts val="0"/>
                        </a:spcAft>
                      </a:pPr>
                      <a:r>
                        <a:rPr lang="ru-RU" sz="2700" b="1" smtClean="0">
                          <a:latin typeface="Arial" pitchFamily="34" charset="0"/>
                          <a:ea typeface="Times New Roman"/>
                          <a:cs typeface="Arial" pitchFamily="34" charset="0"/>
                        </a:rPr>
                        <a:t>= </a:t>
                      </a:r>
                      <a:r>
                        <a:rPr lang="en-US" sz="2700" b="1" dirty="0" smtClean="0">
                          <a:latin typeface="Arial" pitchFamily="34" charset="0"/>
                          <a:ea typeface="Times New Roman"/>
                          <a:cs typeface="Arial" pitchFamily="34" charset="0"/>
                          <a:sym typeface="Symbol"/>
                        </a:rPr>
                        <a:t></a:t>
                      </a:r>
                      <a:r>
                        <a:rPr lang="ru-RU"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 • </a:t>
                      </a: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(раствора);</a:t>
                      </a:r>
                    </a:p>
                    <a:p>
                      <a:pPr indent="291465" algn="ctr">
                        <a:lnSpc>
                          <a:spcPct val="85000"/>
                        </a:lnSpc>
                        <a:spcAft>
                          <a:spcPts val="0"/>
                        </a:spcAft>
                      </a:pPr>
                      <a:r>
                        <a:rPr lang="en-US" sz="2700" b="1" dirty="0">
                          <a:latin typeface="Arial" pitchFamily="34" charset="0"/>
                          <a:ea typeface="Times New Roman"/>
                          <a:cs typeface="Arial" pitchFamily="34" charset="0"/>
                        </a:rPr>
                        <a:t>m</a:t>
                      </a:r>
                      <a:r>
                        <a:rPr lang="ru-RU"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 = 0,02 • 200 г = 4 г.</a:t>
                      </a: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sym typeface="Symbol"/>
                        </a:rPr>
                        <a:t></a:t>
                      </a:r>
                      <a:r>
                        <a:rPr lang="en-US" sz="2700" b="1" baseline="-25000" dirty="0">
                          <a:latin typeface="Arial" pitchFamily="34" charset="0"/>
                          <a:ea typeface="Times New Roman"/>
                          <a:cs typeface="Arial" pitchFamily="34" charset="0"/>
                        </a:rPr>
                        <a:t>1</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smtClean="0">
                          <a:latin typeface="Arial" pitchFamily="34" charset="0"/>
                          <a:ea typeface="Times New Roman"/>
                          <a:cs typeface="Arial" pitchFamily="34" charset="0"/>
                        </a:rPr>
                        <a:t>)=2% (</a:t>
                      </a:r>
                      <a:r>
                        <a:rPr lang="ru-RU" sz="2700" b="1" dirty="0">
                          <a:latin typeface="Arial" pitchFamily="34" charset="0"/>
                          <a:ea typeface="Times New Roman"/>
                          <a:cs typeface="Arial" pitchFamily="34" charset="0"/>
                        </a:rPr>
                        <a:t>0,02)</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ru-RU"/>
                    </a:p>
                  </a:txBody>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 = </a:t>
                      </a:r>
                      <a:r>
                        <a:rPr lang="en-US" sz="2700" b="1" dirty="0">
                          <a:latin typeface="Arial" pitchFamily="34" charset="0"/>
                          <a:ea typeface="Times New Roman"/>
                          <a:cs typeface="Arial" pitchFamily="34" charset="0"/>
                        </a:rPr>
                        <a:t>20</a:t>
                      </a:r>
                      <a:r>
                        <a:rPr lang="ru-RU" sz="2700" b="1" dirty="0">
                          <a:latin typeface="Arial" pitchFamily="34" charset="0"/>
                          <a:ea typeface="Times New Roman"/>
                          <a:cs typeface="Arial" pitchFamily="34" charset="0"/>
                        </a:rPr>
                        <a:t> г</a:t>
                      </a:r>
                    </a:p>
                  </a:txBody>
                  <a:tcPr marL="64947" marR="649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r>
              <a:tr h="464732">
                <a:tc>
                  <a:txBody>
                    <a:bodyPr/>
                    <a:lstStyle/>
                    <a:p>
                      <a:pPr algn="just">
                        <a:lnSpc>
                          <a:spcPct val="85000"/>
                        </a:lnSpc>
                        <a:spcAft>
                          <a:spcPts val="0"/>
                        </a:spcAft>
                      </a:pPr>
                      <a:r>
                        <a:rPr lang="ru-RU" sz="2700" b="1" i="1" dirty="0">
                          <a:latin typeface="Arial" pitchFamily="34" charset="0"/>
                          <a:ea typeface="Times New Roman"/>
                          <a:cs typeface="Arial" pitchFamily="34" charset="0"/>
                        </a:rPr>
                        <a:t>Найти</a:t>
                      </a:r>
                      <a:r>
                        <a:rPr lang="ru-RU" sz="2700" b="1" dirty="0">
                          <a:latin typeface="Arial" pitchFamily="34" charset="0"/>
                          <a:ea typeface="Times New Roman"/>
                          <a:cs typeface="Arial" pitchFamily="34" charset="0"/>
                        </a:rPr>
                        <a:t>:</a:t>
                      </a:r>
                    </a:p>
                    <a:p>
                      <a:pPr algn="just">
                        <a:lnSpc>
                          <a:spcPct val="85000"/>
                        </a:lnSpc>
                        <a:spcAft>
                          <a:spcPts val="0"/>
                        </a:spcAft>
                      </a:pPr>
                      <a:r>
                        <a:rPr lang="en-US" sz="2700" b="1" dirty="0">
                          <a:latin typeface="Arial" pitchFamily="34" charset="0"/>
                          <a:ea typeface="Times New Roman"/>
                          <a:cs typeface="Arial" pitchFamily="34" charset="0"/>
                          <a:sym typeface="Symbol"/>
                        </a:rPr>
                        <a:t></a:t>
                      </a:r>
                      <a:r>
                        <a:rPr lang="en-US"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a:t>
                      </a:r>
                      <a:r>
                        <a:rPr lang="ru-RU" sz="2700" b="1" dirty="0" err="1">
                          <a:latin typeface="Arial" pitchFamily="34" charset="0"/>
                          <a:ea typeface="Times New Roman"/>
                          <a:cs typeface="Arial" pitchFamily="34" charset="0"/>
                        </a:rPr>
                        <a:t>СаС</a:t>
                      </a:r>
                      <a:r>
                        <a:rPr lang="en-US" sz="2700" b="1" dirty="0">
                          <a:latin typeface="Arial" pitchFamily="34" charset="0"/>
                          <a:ea typeface="Times New Roman"/>
                          <a:cs typeface="Arial" pitchFamily="34" charset="0"/>
                        </a:rPr>
                        <a:t>l</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 = ?</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614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Прямоугольник 12"/>
          <p:cNvSpPr/>
          <p:nvPr/>
        </p:nvSpPr>
        <p:spPr>
          <a:xfrm>
            <a:off x="857224" y="6263366"/>
            <a:ext cx="1141210"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err="1"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a:cs typeface="Arial" pitchFamily="34" charset="0"/>
              </a:rPr>
              <a:t>СаС</a:t>
            </a:r>
            <a:r>
              <a:rPr lang="en-US" sz="28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a:cs typeface="Arial" pitchFamily="34" charset="0"/>
              </a:rPr>
              <a:t>l</a:t>
            </a:r>
            <a:r>
              <a:rPr lang="ru-RU" sz="2800" b="1" baseline="-25000"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a:cs typeface="Arial" pitchFamily="34" charset="0"/>
              </a:rPr>
              <a:t>2</a:t>
            </a:r>
            <a:endParaRPr lang="ru-RU" sz="2800" b="1" dirty="0">
              <a:ln w="11430">
                <a:solidFill>
                  <a:sysClr val="windowText" lastClr="000000"/>
                </a:solidFill>
              </a:ln>
              <a:effectLst>
                <a:outerShdw blurRad="50800" dist="39000" dir="5460000" algn="tl">
                  <a:srgbClr val="000000">
                    <a:alpha val="38000"/>
                  </a:srgbClr>
                </a:outerShdw>
              </a:effectLst>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121" name="Rectangle 1"/>
          <p:cNvSpPr>
            <a:spLocks noChangeArrowheads="1"/>
          </p:cNvSpPr>
          <p:nvPr/>
        </p:nvSpPr>
        <p:spPr bwMode="auto">
          <a:xfrm>
            <a:off x="142844" y="285728"/>
            <a:ext cx="8858312" cy="39772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Определяем массу хлорида кальция (</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она изменилась</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полученном растворе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СаС</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R="0" lvl="0" algn="ctr" defTabSz="914400" rtl="0" eaLnBrk="0" fontAlgn="base" latinLnBrk="0" hangingPunct="0">
              <a:lnSpc>
                <a:spcPct val="85000"/>
              </a:lnSpc>
              <a:spcBef>
                <a:spcPct val="0"/>
              </a:spcBef>
              <a:spcAft>
                <a:spcPct val="0"/>
              </a:spcAft>
              <a:buClrTx/>
              <a:buSzTx/>
              <a:buFontTx/>
              <a:buNone/>
              <a:tabLst/>
            </a:pP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СаС</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СаС</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СаС</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R="0" lvl="0" algn="ctr" defTabSz="914400" rtl="0" eaLnBrk="0" fontAlgn="base" latinLnBrk="0" hangingPunct="0">
              <a:lnSpc>
                <a:spcPct val="85000"/>
              </a:lnSpc>
              <a:spcBef>
                <a:spcPct val="0"/>
              </a:spcBef>
              <a:spcAft>
                <a:spcPct val="0"/>
              </a:spcAft>
              <a:buClrTx/>
              <a:buSzTx/>
              <a:buFontTx/>
              <a:buNone/>
              <a:tabLst/>
            </a:pP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СаС</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4 г + 20 г = 24 г.</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Находим массу полученного раствора (</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масса раствора также изменилась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 счёт добавления хлорида кальция):</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R="0" lvl="0" algn="ctr" defTabSz="914400" rtl="0" eaLnBrk="0" fontAlgn="base" latinLnBrk="0" hangingPunct="0">
              <a:lnSpc>
                <a:spcPct val="85000"/>
              </a:lnSpc>
              <a:spcBef>
                <a:spcPct val="0"/>
              </a:spcBef>
              <a:spcAft>
                <a:spcPct val="0"/>
              </a:spcAft>
              <a:buClrTx/>
              <a:buSzTx/>
              <a:buFontTx/>
              <a:buNone/>
              <a:tabLst/>
            </a:pP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(раствора) =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1</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(раствора) +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7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СаС</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R="0" lvl="0" algn="ctr" defTabSz="914400" rtl="0" eaLnBrk="0" fontAlgn="base" latinLnBrk="0" hangingPunct="0">
              <a:lnSpc>
                <a:spcPct val="85000"/>
              </a:lnSpc>
              <a:spcBef>
                <a:spcPct val="0"/>
              </a:spcBef>
              <a:spcAft>
                <a:spcPct val="0"/>
              </a:spcAft>
              <a:buClrTx/>
              <a:buSzTx/>
              <a:buFontTx/>
              <a:buNone/>
              <a:tabLst/>
            </a:pP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a:t>
            </a:r>
            <a:r>
              <a:rPr kumimoji="0" lang="ru-RU" sz="27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(раствора) = 200 г + 20 г = 220 г.</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Определяем массовую долю соли в полученном растворе:</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Рисунок 9"/>
          <p:cNvPicPr/>
          <p:nvPr/>
        </p:nvPicPr>
        <p:blipFill>
          <a:blip r:embed="rId4" cstate="print"/>
          <a:srcRect/>
          <a:stretch>
            <a:fillRect/>
          </a:stretch>
        </p:blipFill>
        <p:spPr bwMode="auto">
          <a:xfrm>
            <a:off x="2571737" y="4286256"/>
            <a:ext cx="3714775" cy="785818"/>
          </a:xfrm>
          <a:prstGeom prst="roundRect">
            <a:avLst/>
          </a:prstGeom>
          <a:noFill/>
          <a:ln w="38100">
            <a:solidFill>
              <a:srgbClr val="990000"/>
            </a:solid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Рисунок 10"/>
          <p:cNvPicPr/>
          <p:nvPr/>
        </p:nvPicPr>
        <p:blipFill>
          <a:blip r:embed="rId5" cstate="print"/>
          <a:srcRect/>
          <a:stretch>
            <a:fillRect/>
          </a:stretch>
        </p:blipFill>
        <p:spPr bwMode="auto">
          <a:xfrm>
            <a:off x="2143108" y="5286388"/>
            <a:ext cx="4857784" cy="642942"/>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428596" y="6064441"/>
            <a:ext cx="6494791" cy="507831"/>
          </a:xfrm>
          <a:prstGeom prst="rect">
            <a:avLst/>
          </a:prstGeom>
        </p:spPr>
        <p:txBody>
          <a:bodyPr wrap="none">
            <a:spAutoFit/>
          </a:bodyPr>
          <a:lstStyle/>
          <a:p>
            <a:pPr lvl="0" indent="450850" fontAlgn="base">
              <a:spcBef>
                <a:spcPct val="0"/>
              </a:spcBef>
              <a:spcAft>
                <a:spcPct val="0"/>
              </a:spcAft>
            </a:pPr>
            <a:r>
              <a:rPr lang="ru-RU" sz="2700" b="1" i="1" dirty="0" smtClean="0">
                <a:latin typeface="Arial" pitchFamily="34" charset="0"/>
                <a:ea typeface="Times New Roman" pitchFamily="18" charset="0"/>
                <a:cs typeface="Arial" pitchFamily="34" charset="0"/>
              </a:rPr>
              <a:t>Ответ: </a:t>
            </a:r>
            <a:r>
              <a:rPr lang="en-US" sz="2700" b="1" dirty="0" smtClean="0">
                <a:latin typeface="Arial" pitchFamily="34" charset="0"/>
                <a:ea typeface="Times New Roman" pitchFamily="18" charset="0"/>
                <a:cs typeface="Arial" pitchFamily="34" charset="0"/>
                <a:sym typeface="Symbol" pitchFamily="18" charset="2"/>
              </a:rPr>
              <a:t></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sym typeface="Symbol" pitchFamily="18" charset="2"/>
              </a:rPr>
              <a:t>(</a:t>
            </a:r>
            <a:r>
              <a:rPr lang="ru-RU" sz="2700" b="1" dirty="0" err="1" smtClean="0">
                <a:latin typeface="Arial" pitchFamily="34" charset="0"/>
                <a:ea typeface="Times New Roman" pitchFamily="18" charset="0"/>
                <a:cs typeface="Arial" pitchFamily="34" charset="0"/>
                <a:sym typeface="Symbol" pitchFamily="18" charset="2"/>
              </a:rPr>
              <a:t>СаС</a:t>
            </a:r>
            <a:r>
              <a:rPr lang="en-US" sz="2700" b="1" dirty="0" smtClean="0">
                <a:latin typeface="Arial" pitchFamily="34" charset="0"/>
                <a:ea typeface="Times New Roman" pitchFamily="18" charset="0"/>
                <a:cs typeface="Arial" pitchFamily="34" charset="0"/>
                <a:sym typeface="Symbol" pitchFamily="18" charset="2"/>
              </a:rPr>
              <a:t>l</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 0,11, или 11 %.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1643050"/>
            <a:ext cx="8786874" cy="115185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 4.</a:t>
            </a:r>
            <a:r>
              <a:rPr lang="ru-RU" sz="2700" b="1" dirty="0" smtClean="0">
                <a:latin typeface="Arial" pitchFamily="34" charset="0"/>
                <a:ea typeface="Times New Roman" pitchFamily="18" charset="0"/>
                <a:cs typeface="Arial" pitchFamily="34" charset="0"/>
              </a:rPr>
              <a:t> Вычислите массы сахара и воды, необходимых для приготовления 1 кг раствора с массовой долей сахара, равной 0,1.</a:t>
            </a:r>
            <a:endParaRPr lang="ru-RU" sz="2700" b="1" dirty="0" smtClean="0">
              <a:latin typeface="Arial" pitchFamily="34" charset="0"/>
              <a:cs typeface="Arial" pitchFamily="34" charset="0"/>
            </a:endParaRPr>
          </a:p>
        </p:txBody>
      </p:sp>
      <p:sp>
        <p:nvSpPr>
          <p:cNvPr id="11" name="Прямоугольник 10"/>
          <p:cNvSpPr/>
          <p:nvPr/>
        </p:nvSpPr>
        <p:spPr>
          <a:xfrm>
            <a:off x="214282" y="142852"/>
            <a:ext cx="8715436" cy="150502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36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Определение </a:t>
            </a:r>
            <a:r>
              <a:rPr lang="ru-RU" sz="3600" b="1" dirty="0" smtClean="0">
                <a:ln w="10541" cmpd="sng">
                  <a:solidFill>
                    <a:sysClr val="windowText" lastClr="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ea typeface="Times New Roman" pitchFamily="18" charset="0"/>
                <a:cs typeface="Arial" pitchFamily="34" charset="0"/>
              </a:rPr>
              <a:t>масс вещества и воды</a:t>
            </a:r>
            <a:r>
              <a:rPr lang="ru-RU" sz="36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необходимых для приготовления заданной массы раствора</a:t>
            </a:r>
            <a:endParaRPr lang="ru-RU" sz="3600" b="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142844" y="2963498"/>
          <a:ext cx="8786874" cy="3290316"/>
        </p:xfrm>
        <a:graphic>
          <a:graphicData uri="http://schemas.openxmlformats.org/drawingml/2006/table">
            <a:tbl>
              <a:tblPr/>
              <a:tblGrid>
                <a:gridCol w="2714644"/>
                <a:gridCol w="6072230"/>
              </a:tblGrid>
              <a:tr h="232366">
                <a:tc>
                  <a:txBody>
                    <a:bodyPr/>
                    <a:lstStyle/>
                    <a:p>
                      <a:pPr algn="ctr">
                        <a:lnSpc>
                          <a:spcPct val="85000"/>
                        </a:lnSpc>
                        <a:spcAft>
                          <a:spcPts val="0"/>
                        </a:spcAft>
                      </a:pPr>
                      <a:r>
                        <a:rPr lang="ru-RU" sz="2700" b="1" i="1" dirty="0">
                          <a:latin typeface="Arial" pitchFamily="34" charset="0"/>
                          <a:ea typeface="Times New Roman"/>
                          <a:cs typeface="Arial" pitchFamily="34" charset="0"/>
                        </a:rPr>
                        <a:t>Дано:</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85000"/>
                        </a:lnSpc>
                        <a:spcAft>
                          <a:spcPts val="0"/>
                        </a:spcAft>
                      </a:pPr>
                      <a:r>
                        <a:rPr lang="ru-RU" sz="2700" b="1" i="1">
                          <a:latin typeface="Arial" pitchFamily="34" charset="0"/>
                          <a:ea typeface="Times New Roman"/>
                          <a:cs typeface="Arial" pitchFamily="34" charset="0"/>
                        </a:rPr>
                        <a:t>Решение</a:t>
                      </a:r>
                      <a:endParaRPr lang="ru-RU" sz="2700" b="1">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(раствора) = </a:t>
                      </a:r>
                      <a:r>
                        <a:rPr lang="ru-RU" sz="2700" b="1" dirty="0" smtClean="0">
                          <a:latin typeface="Arial" pitchFamily="34" charset="0"/>
                          <a:ea typeface="Times New Roman"/>
                          <a:cs typeface="Arial" pitchFamily="34" charset="0"/>
                        </a:rPr>
                        <a:t>=1 </a:t>
                      </a:r>
                      <a:r>
                        <a:rPr lang="ru-RU" sz="2700" b="1" dirty="0">
                          <a:latin typeface="Arial" pitchFamily="34" charset="0"/>
                          <a:ea typeface="Times New Roman"/>
                          <a:cs typeface="Arial" pitchFamily="34" charset="0"/>
                        </a:rPr>
                        <a:t>кг = 1000 г</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rowSpan="3">
                  <a:txBody>
                    <a:bodyPr/>
                    <a:lstStyle/>
                    <a:p>
                      <a:pPr indent="201295" algn="just">
                        <a:lnSpc>
                          <a:spcPct val="85000"/>
                        </a:lnSpc>
                        <a:spcAft>
                          <a:spcPts val="0"/>
                        </a:spcAft>
                      </a:pPr>
                      <a:r>
                        <a:rPr lang="ru-RU" sz="2700" b="1" dirty="0" smtClean="0">
                          <a:latin typeface="Arial" pitchFamily="34" charset="0"/>
                          <a:ea typeface="Times New Roman"/>
                          <a:cs typeface="Arial" pitchFamily="34" charset="0"/>
                        </a:rPr>
                        <a:t>1. Определяем </a:t>
                      </a:r>
                      <a:r>
                        <a:rPr lang="ru-RU" sz="2700" b="1" dirty="0">
                          <a:latin typeface="Arial" pitchFamily="34" charset="0"/>
                          <a:ea typeface="Times New Roman"/>
                          <a:cs typeface="Arial" pitchFamily="34" charset="0"/>
                        </a:rPr>
                        <a:t>массу сахара. Из </a:t>
                      </a:r>
                      <a:r>
                        <a:rPr lang="ru-RU" sz="2700" b="1" dirty="0" smtClean="0">
                          <a:latin typeface="Arial" pitchFamily="34" charset="0"/>
                          <a:ea typeface="Times New Roman"/>
                          <a:cs typeface="Arial" pitchFamily="34" charset="0"/>
                        </a:rPr>
                        <a:t>формулы</a:t>
                      </a:r>
                    </a:p>
                    <a:p>
                      <a:pPr indent="201295" algn="just">
                        <a:lnSpc>
                          <a:spcPct val="85000"/>
                        </a:lnSpc>
                        <a:spcAft>
                          <a:spcPts val="0"/>
                        </a:spcAft>
                      </a:pPr>
                      <a:endParaRPr lang="ru-RU" sz="2700" b="1" dirty="0" smtClean="0">
                        <a:latin typeface="Arial" pitchFamily="34" charset="0"/>
                        <a:ea typeface="Times New Roman"/>
                        <a:cs typeface="Arial" pitchFamily="34" charset="0"/>
                      </a:endParaRPr>
                    </a:p>
                    <a:p>
                      <a:pPr indent="201295" algn="just">
                        <a:lnSpc>
                          <a:spcPct val="85000"/>
                        </a:lnSpc>
                        <a:spcAft>
                          <a:spcPts val="0"/>
                        </a:spcAft>
                      </a:pPr>
                      <a:endParaRPr lang="ru-RU" sz="2700" b="1" dirty="0" smtClean="0">
                        <a:latin typeface="Arial" pitchFamily="34" charset="0"/>
                        <a:ea typeface="Times New Roman"/>
                        <a:cs typeface="Arial" pitchFamily="34" charset="0"/>
                      </a:endParaRPr>
                    </a:p>
                    <a:p>
                      <a:pPr indent="201295" algn="just">
                        <a:lnSpc>
                          <a:spcPct val="85000"/>
                        </a:lnSpc>
                        <a:spcAft>
                          <a:spcPts val="0"/>
                        </a:spcAft>
                      </a:pPr>
                      <a:endParaRPr lang="ru-RU" sz="1400" b="1" dirty="0" smtClean="0">
                        <a:latin typeface="Arial" pitchFamily="34" charset="0"/>
                        <a:ea typeface="Times New Roman"/>
                        <a:cs typeface="Arial" pitchFamily="34" charset="0"/>
                      </a:endParaRPr>
                    </a:p>
                    <a:p>
                      <a:pPr>
                        <a:lnSpc>
                          <a:spcPct val="85000"/>
                        </a:lnSpc>
                      </a:pPr>
                      <a:r>
                        <a:rPr kumimoji="0" lang="ru-RU" sz="2700" b="1" kern="1200" dirty="0" smtClean="0">
                          <a:solidFill>
                            <a:schemeClr val="tx1"/>
                          </a:solidFill>
                          <a:latin typeface="Arial" pitchFamily="34" charset="0"/>
                          <a:ea typeface="+mn-ea"/>
                          <a:cs typeface="Arial" pitchFamily="34" charset="0"/>
                        </a:rPr>
                        <a:t>следует:</a:t>
                      </a:r>
                    </a:p>
                    <a:p>
                      <a:pPr algn="ctr">
                        <a:lnSpc>
                          <a:spcPct val="85000"/>
                        </a:lnSpc>
                      </a:pPr>
                      <a:r>
                        <a:rPr kumimoji="0" lang="en-US" sz="2600" b="1" kern="1200" dirty="0" smtClean="0">
                          <a:solidFill>
                            <a:schemeClr val="tx1"/>
                          </a:solidFill>
                          <a:latin typeface="Arial" pitchFamily="34" charset="0"/>
                          <a:ea typeface="+mn-ea"/>
                          <a:cs typeface="Arial" pitchFamily="34" charset="0"/>
                        </a:rPr>
                        <a:t>m</a:t>
                      </a:r>
                      <a:r>
                        <a:rPr kumimoji="0" lang="ru-RU" sz="2600" b="1" kern="1200" dirty="0" smtClean="0">
                          <a:solidFill>
                            <a:schemeClr val="tx1"/>
                          </a:solidFill>
                          <a:latin typeface="Arial" pitchFamily="34" charset="0"/>
                          <a:ea typeface="+mn-ea"/>
                          <a:cs typeface="Arial" pitchFamily="34" charset="0"/>
                        </a:rPr>
                        <a:t>(сахара) = </a:t>
                      </a:r>
                    </a:p>
                    <a:p>
                      <a:pPr algn="ctr">
                        <a:lnSpc>
                          <a:spcPct val="85000"/>
                        </a:lnSpc>
                      </a:pPr>
                      <a:r>
                        <a:rPr kumimoji="0" lang="ru-RU" sz="2600" b="1" kern="1200" dirty="0" smtClean="0">
                          <a:solidFill>
                            <a:schemeClr val="tx1"/>
                          </a:solidFill>
                          <a:latin typeface="Arial" pitchFamily="34" charset="0"/>
                          <a:ea typeface="+mn-ea"/>
                          <a:cs typeface="Arial" pitchFamily="34" charset="0"/>
                          <a:sym typeface="Symbol"/>
                        </a:rPr>
                        <a:t>= </a:t>
                      </a:r>
                      <a:r>
                        <a:rPr kumimoji="0" lang="en-US" sz="2600" b="1" kern="1200" dirty="0" smtClean="0">
                          <a:solidFill>
                            <a:schemeClr val="tx1"/>
                          </a:solidFill>
                          <a:latin typeface="Arial" pitchFamily="34" charset="0"/>
                          <a:ea typeface="+mn-ea"/>
                          <a:cs typeface="Arial" pitchFamily="34" charset="0"/>
                          <a:sym typeface="Symbol"/>
                        </a:rPr>
                        <a:t></a:t>
                      </a:r>
                      <a:r>
                        <a:rPr kumimoji="0" lang="ru-RU" sz="2600" b="1" kern="1200" dirty="0" smtClean="0">
                          <a:solidFill>
                            <a:schemeClr val="tx1"/>
                          </a:solidFill>
                          <a:latin typeface="Arial" pitchFamily="34" charset="0"/>
                          <a:ea typeface="+mn-ea"/>
                          <a:cs typeface="Arial" pitchFamily="34" charset="0"/>
                        </a:rPr>
                        <a:t>(сахара) • </a:t>
                      </a:r>
                      <a:r>
                        <a:rPr kumimoji="0" lang="en-US" sz="2600" b="1" kern="1200" dirty="0" smtClean="0">
                          <a:solidFill>
                            <a:schemeClr val="tx1"/>
                          </a:solidFill>
                          <a:latin typeface="Arial" pitchFamily="34" charset="0"/>
                          <a:ea typeface="+mn-ea"/>
                          <a:cs typeface="Arial" pitchFamily="34" charset="0"/>
                        </a:rPr>
                        <a:t>m</a:t>
                      </a:r>
                      <a:r>
                        <a:rPr kumimoji="0" lang="ru-RU" sz="2600" b="1" kern="1200" dirty="0" smtClean="0">
                          <a:solidFill>
                            <a:schemeClr val="tx1"/>
                          </a:solidFill>
                          <a:latin typeface="Arial" pitchFamily="34" charset="0"/>
                          <a:ea typeface="+mn-ea"/>
                          <a:cs typeface="Arial" pitchFamily="34" charset="0"/>
                        </a:rPr>
                        <a:t>(раствора);</a:t>
                      </a:r>
                    </a:p>
                    <a:p>
                      <a:pPr algn="ctr">
                        <a:lnSpc>
                          <a:spcPct val="85000"/>
                        </a:lnSpc>
                      </a:pPr>
                      <a:r>
                        <a:rPr kumimoji="0" lang="en-US" sz="2600" b="1" kern="1200" dirty="0" smtClean="0">
                          <a:solidFill>
                            <a:schemeClr val="tx1"/>
                          </a:solidFill>
                          <a:latin typeface="Arial" pitchFamily="34" charset="0"/>
                          <a:ea typeface="+mn-ea"/>
                          <a:cs typeface="Arial" pitchFamily="34" charset="0"/>
                        </a:rPr>
                        <a:t>m</a:t>
                      </a:r>
                      <a:r>
                        <a:rPr kumimoji="0" lang="ru-RU" sz="2600" b="1" kern="1200" dirty="0" smtClean="0">
                          <a:solidFill>
                            <a:schemeClr val="tx1"/>
                          </a:solidFill>
                          <a:latin typeface="Arial" pitchFamily="34" charset="0"/>
                          <a:ea typeface="+mn-ea"/>
                          <a:cs typeface="Arial" pitchFamily="34" charset="0"/>
                        </a:rPr>
                        <a:t>(сахара) = 0,1 • 1000 г = 100 г .</a:t>
                      </a:r>
                      <a:endParaRPr lang="ru-RU" sz="2600" b="1" dirty="0">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sym typeface="Symbol"/>
                        </a:rPr>
                        <a:t></a:t>
                      </a:r>
                      <a:r>
                        <a:rPr lang="ru-RU" sz="2700" b="1" dirty="0">
                          <a:latin typeface="Arial" pitchFamily="34" charset="0"/>
                          <a:ea typeface="Times New Roman"/>
                          <a:cs typeface="Arial" pitchFamily="34" charset="0"/>
                        </a:rPr>
                        <a:t>(сахара) = 0,1</a:t>
                      </a:r>
                    </a:p>
                  </a:txBody>
                  <a:tcPr marL="64947" marR="649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r>
              <a:tr h="697098">
                <a:tc>
                  <a:txBody>
                    <a:bodyPr/>
                    <a:lstStyle/>
                    <a:p>
                      <a:pPr algn="just">
                        <a:lnSpc>
                          <a:spcPct val="85000"/>
                        </a:lnSpc>
                        <a:spcAft>
                          <a:spcPts val="0"/>
                        </a:spcAft>
                      </a:pPr>
                      <a:r>
                        <a:rPr lang="ru-RU" sz="2700" b="1" i="1" dirty="0">
                          <a:latin typeface="Arial" pitchFamily="34" charset="0"/>
                          <a:ea typeface="Times New Roman"/>
                          <a:cs typeface="Arial" pitchFamily="34" charset="0"/>
                        </a:rPr>
                        <a:t>Найти</a:t>
                      </a:r>
                      <a:r>
                        <a:rPr lang="ru-RU" sz="2700" b="1" dirty="0">
                          <a:latin typeface="Arial" pitchFamily="34" charset="0"/>
                          <a:ea typeface="Times New Roman"/>
                          <a:cs typeface="Arial" pitchFamily="34" charset="0"/>
                        </a:rPr>
                        <a:t>:</a:t>
                      </a:r>
                    </a:p>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(сахара) = ?</a:t>
                      </a:r>
                    </a:p>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(Н</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O</a:t>
                      </a:r>
                      <a:r>
                        <a:rPr lang="ru-RU" sz="2700" b="1" dirty="0">
                          <a:latin typeface="Arial" pitchFamily="34" charset="0"/>
                          <a:ea typeface="Times New Roman"/>
                          <a:cs typeface="Arial" pitchFamily="34" charset="0"/>
                        </a:rPr>
                        <a:t>) =</a:t>
                      </a:r>
                      <a:r>
                        <a:rPr lang="en-US" sz="2700" b="1" dirty="0">
                          <a:latin typeface="Arial" pitchFamily="34" charset="0"/>
                          <a:ea typeface="Times New Roman"/>
                          <a:cs typeface="Arial" pitchFamily="34" charset="0"/>
                        </a:rPr>
                        <a:t> ?</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pic>
        <p:nvPicPr>
          <p:cNvPr id="4098" name="Рисунок 94"/>
          <p:cNvPicPr>
            <a:picLocks noChangeAspect="1" noChangeArrowheads="1"/>
          </p:cNvPicPr>
          <p:nvPr/>
        </p:nvPicPr>
        <p:blipFill>
          <a:blip r:embed="rId4" cstate="print"/>
          <a:srcRect/>
          <a:stretch>
            <a:fillRect/>
          </a:stretch>
        </p:blipFill>
        <p:spPr bwMode="auto">
          <a:xfrm>
            <a:off x="3857620" y="4071942"/>
            <a:ext cx="4120359" cy="785818"/>
          </a:xfrm>
          <a:prstGeom prst="roundRect">
            <a:avLst/>
          </a:prstGeom>
          <a:noFill/>
          <a:ln w="38100">
            <a:solidFill>
              <a:srgbClr val="C00000"/>
            </a:solidFill>
          </a:ln>
          <a:effectLst>
            <a:outerShdw blurRad="190500" dist="228600" dir="2700000" algn="ctr">
              <a:srgbClr val="000000">
                <a:alpha val="30000"/>
              </a:srgbClr>
            </a:outerShdw>
          </a:effectLst>
          <a:scene3d>
            <a:camera prst="orthographicFront"/>
            <a:lightRig rig="threePt" dir="t"/>
          </a:scene3d>
          <a:sp3d>
            <a:bevelT/>
          </a:sp3d>
        </p:spPr>
      </p:pic>
      <p:sp>
        <p:nvSpPr>
          <p:cNvPr id="4099"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14290"/>
            <a:ext cx="8858312" cy="2585323"/>
          </a:xfrm>
          <a:prstGeom prst="rect">
            <a:avLst/>
          </a:prstGeom>
        </p:spPr>
        <p:txBody>
          <a:bodyPr wrap="square">
            <a:spAutoFit/>
          </a:bodyPr>
          <a:lstStyle/>
          <a:p>
            <a:pPr lvl="0" indent="450850" fontAlgn="base">
              <a:spcBef>
                <a:spcPct val="0"/>
              </a:spcBef>
              <a:spcAft>
                <a:spcPct val="0"/>
              </a:spcAft>
            </a:pPr>
            <a:r>
              <a:rPr lang="ru-RU" sz="2700" b="1" dirty="0" smtClean="0">
                <a:latin typeface="Arial" pitchFamily="34" charset="0"/>
                <a:ea typeface="Times New Roman" pitchFamily="18" charset="0"/>
                <a:cs typeface="Arial" pitchFamily="34" charset="0"/>
              </a:rPr>
              <a:t>2. Находим массу воды. Из формулы</a:t>
            </a:r>
            <a:endParaRPr lang="ru-RU" sz="2700" b="1" dirty="0" smtClean="0">
              <a:latin typeface="Arial" pitchFamily="34" charset="0"/>
              <a:cs typeface="Arial" pitchFamily="34" charset="0"/>
            </a:endParaRPr>
          </a:p>
          <a:p>
            <a:pPr lvl="0" indent="85725" algn="ctr" eaLnBrk="0" fontAlgn="base" hangingPunct="0">
              <a:spcBef>
                <a:spcPct val="0"/>
              </a:spcBef>
              <a:spcAft>
                <a:spcPct val="0"/>
              </a:spcAft>
            </a:pP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(раствора) = </a:t>
            </a: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O</a:t>
            </a:r>
            <a:r>
              <a:rPr lang="ru-RU" sz="2700" b="1" dirty="0" smtClean="0">
                <a:latin typeface="Arial" pitchFamily="34" charset="0"/>
                <a:ea typeface="Times New Roman" pitchFamily="18" charset="0"/>
                <a:cs typeface="Arial" pitchFamily="34" charset="0"/>
              </a:rPr>
              <a:t>) + </a:t>
            </a: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(сахара)</a:t>
            </a:r>
            <a:endParaRPr lang="ru-RU" sz="2700" b="1" dirty="0" smtClean="0">
              <a:latin typeface="Arial" pitchFamily="34" charset="0"/>
              <a:cs typeface="Arial" pitchFamily="34" charset="0"/>
            </a:endParaRPr>
          </a:p>
          <a:p>
            <a:pPr lvl="0" indent="450850" eaLnBrk="0" fontAlgn="base" hangingPunct="0">
              <a:spcBef>
                <a:spcPct val="0"/>
              </a:spcBef>
              <a:spcAft>
                <a:spcPct val="0"/>
              </a:spcAft>
            </a:pPr>
            <a:r>
              <a:rPr lang="ru-RU" sz="2700" b="1" dirty="0" smtClean="0">
                <a:latin typeface="Arial" pitchFamily="34" charset="0"/>
                <a:ea typeface="Times New Roman" pitchFamily="18" charset="0"/>
                <a:cs typeface="Arial" pitchFamily="34" charset="0"/>
              </a:rPr>
              <a:t>следует:</a:t>
            </a:r>
            <a:endParaRPr lang="ru-RU" sz="2700" b="1" dirty="0" smtClean="0">
              <a:latin typeface="Arial" pitchFamily="34" charset="0"/>
              <a:cs typeface="Arial" pitchFamily="34" charset="0"/>
            </a:endParaRPr>
          </a:p>
          <a:p>
            <a:pPr lvl="0" algn="ctr" eaLnBrk="0" fontAlgn="base" hangingPunct="0">
              <a:spcBef>
                <a:spcPct val="0"/>
              </a:spcBef>
              <a:spcAft>
                <a:spcPct val="0"/>
              </a:spcAft>
            </a:pP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O</a:t>
            </a:r>
            <a:r>
              <a:rPr lang="ru-RU" sz="2700" b="1" dirty="0" smtClean="0">
                <a:latin typeface="Arial" pitchFamily="34" charset="0"/>
                <a:ea typeface="Times New Roman" pitchFamily="18" charset="0"/>
                <a:cs typeface="Arial" pitchFamily="34" charset="0"/>
              </a:rPr>
              <a:t>) = </a:t>
            </a: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(раствора) – </a:t>
            </a: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(сахара);</a:t>
            </a:r>
            <a:endParaRPr lang="ru-RU" sz="2700" b="1" dirty="0" smtClean="0">
              <a:latin typeface="Arial" pitchFamily="34" charset="0"/>
              <a:cs typeface="Arial" pitchFamily="34" charset="0"/>
            </a:endParaRPr>
          </a:p>
          <a:p>
            <a:pPr lvl="0" algn="ctr" eaLnBrk="0" fontAlgn="base" hangingPunct="0">
              <a:spcBef>
                <a:spcPct val="0"/>
              </a:spcBef>
              <a:spcAft>
                <a:spcPct val="0"/>
              </a:spcAft>
            </a:pP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O</a:t>
            </a:r>
            <a:r>
              <a:rPr lang="ru-RU" sz="2700" b="1" dirty="0" smtClean="0">
                <a:latin typeface="Arial" pitchFamily="34" charset="0"/>
                <a:ea typeface="Times New Roman" pitchFamily="18" charset="0"/>
                <a:cs typeface="Arial" pitchFamily="34" charset="0"/>
              </a:rPr>
              <a:t>) = 1000 г – 100 г = 900 г .</a:t>
            </a:r>
            <a:endParaRPr lang="ru-RU" sz="2700" b="1" dirty="0" smtClean="0">
              <a:latin typeface="Arial" pitchFamily="34" charset="0"/>
              <a:cs typeface="Arial" pitchFamily="34" charset="0"/>
            </a:endParaRPr>
          </a:p>
          <a:p>
            <a:pPr lvl="0" indent="450850" eaLnBrk="0" fontAlgn="base" hangingPunct="0">
              <a:spcBef>
                <a:spcPct val="0"/>
              </a:spcBef>
              <a:spcAft>
                <a:spcPct val="0"/>
              </a:spcAft>
            </a:pPr>
            <a:r>
              <a:rPr lang="ru-RU" sz="2700" b="1" i="1" dirty="0" smtClean="0">
                <a:latin typeface="Arial" pitchFamily="34" charset="0"/>
                <a:ea typeface="Times New Roman" pitchFamily="18" charset="0"/>
                <a:cs typeface="Arial" pitchFamily="34" charset="0"/>
              </a:rPr>
              <a:t>Ответ</a:t>
            </a:r>
            <a:r>
              <a:rPr lang="ru-RU" sz="2700" b="1" dirty="0" smtClean="0">
                <a:latin typeface="Arial" pitchFamily="34" charset="0"/>
                <a:ea typeface="Times New Roman" pitchFamily="18" charset="0"/>
                <a:cs typeface="Arial" pitchFamily="34" charset="0"/>
              </a:rPr>
              <a:t>: </a:t>
            </a: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(сахара) = 100 г; </a:t>
            </a:r>
            <a:r>
              <a:rPr lang="en-US" sz="2700" b="1" dirty="0" smtClean="0">
                <a:latin typeface="Arial" pitchFamily="34" charset="0"/>
                <a:ea typeface="Times New Roman" pitchFamily="18" charset="0"/>
                <a:cs typeface="Arial" pitchFamily="34" charset="0"/>
              </a:rPr>
              <a:t>m</a:t>
            </a:r>
            <a:r>
              <a:rPr lang="ru-RU" sz="2700" b="1" dirty="0" smtClean="0">
                <a:latin typeface="Arial" pitchFamily="34" charset="0"/>
                <a:ea typeface="Times New Roman" pitchFamily="18" charset="0"/>
                <a:cs typeface="Arial" pitchFamily="34" charset="0"/>
              </a:rPr>
              <a:t>(Н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O</a:t>
            </a:r>
            <a:r>
              <a:rPr lang="ru-RU" sz="2700" b="1" dirty="0" smtClean="0">
                <a:latin typeface="Arial" pitchFamily="34" charset="0"/>
                <a:ea typeface="Times New Roman" pitchFamily="18" charset="0"/>
                <a:cs typeface="Arial" pitchFamily="34" charset="0"/>
              </a:rPr>
              <a:t>) = 900 г .</a:t>
            </a:r>
            <a:endParaRPr lang="ru-RU" sz="27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214290"/>
            <a:ext cx="4310073" cy="454006"/>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71438" y="1022201"/>
            <a:ext cx="8929718" cy="5219891"/>
          </a:xfrm>
          <a:prstGeom prst="rect">
            <a:avLst/>
          </a:prstGeom>
        </p:spPr>
        <p:txBody>
          <a:bodyPr wrap="square">
            <a:spAutoFit/>
          </a:bodyPr>
          <a:lstStyle/>
          <a:p>
            <a:pPr lvl="0" algn="just">
              <a:lnSpc>
                <a:spcPct val="85000"/>
              </a:lnSpc>
            </a:pPr>
            <a:r>
              <a:rPr lang="ru-RU" sz="2800" b="1" dirty="0" smtClean="0">
                <a:solidFill>
                  <a:schemeClr val="accent2">
                    <a:lumMod val="50000"/>
                  </a:schemeClr>
                </a:solidFill>
                <a:latin typeface="Arial" pitchFamily="34" charset="0"/>
                <a:cs typeface="Arial" pitchFamily="34" charset="0"/>
                <a:hlinkClick r:id="rId4" action="ppaction://hlinksldjump"/>
              </a:rPr>
              <a:t>Основные положения теории электролитической диссоциации.</a:t>
            </a: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5" action="ppaction://hlinksldjump"/>
              </a:rPr>
              <a:t>Степень диссоциации. Сильные и слабые электролиты.</a:t>
            </a: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6" action="ppaction://hlinksldjump"/>
              </a:rPr>
              <a:t>Кислоты и основания в свете представлений об электролитической диссоциации.</a:t>
            </a: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6" action="ppaction://hlinksldjump"/>
              </a:rPr>
              <a:t>Кислоты.</a:t>
            </a: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7" action="ppaction://hlinksldjump"/>
              </a:rPr>
              <a:t>Основания.</a:t>
            </a: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8" action="ppaction://hlinksldjump"/>
              </a:rPr>
              <a:t>Среда водных растворов электролитов.</a:t>
            </a:r>
            <a:r>
              <a:rPr lang="ru-RU" sz="2800" b="1" dirty="0" smtClean="0">
                <a:solidFill>
                  <a:schemeClr val="accent2">
                    <a:lumMod val="50000"/>
                  </a:schemeClr>
                </a:solidFill>
                <a:latin typeface="Arial" pitchFamily="34" charset="0"/>
                <a:cs typeface="Arial" pitchFamily="34" charset="0"/>
              </a:rPr>
              <a:t> </a:t>
            </a:r>
            <a:r>
              <a:rPr lang="ru-RU" sz="2800" b="1" dirty="0">
                <a:solidFill>
                  <a:schemeClr val="accent2">
                    <a:lumMod val="50000"/>
                  </a:schemeClr>
                </a:solidFill>
                <a:latin typeface="Arial" pitchFamily="34" charset="0"/>
                <a:ea typeface="Times New Roman" pitchFamily="18" charset="0"/>
                <a:cs typeface="Arial" pitchFamily="34" charset="0"/>
                <a:hlinkClick r:id="rId9" action="ppaction://hlinksldjump"/>
              </a:rPr>
              <a:t>Реакции ионного обмена. Ионно-молекулярные уравнения </a:t>
            </a:r>
            <a:r>
              <a:rPr lang="ru-RU" sz="2800" b="1" dirty="0" smtClean="0">
                <a:solidFill>
                  <a:schemeClr val="accent2">
                    <a:lumMod val="50000"/>
                  </a:schemeClr>
                </a:solidFill>
                <a:latin typeface="Arial" pitchFamily="34" charset="0"/>
                <a:ea typeface="Times New Roman" pitchFamily="18" charset="0"/>
                <a:cs typeface="Arial" pitchFamily="34" charset="0"/>
                <a:hlinkClick r:id="rId9" action="ppaction://hlinksldjump"/>
              </a:rPr>
              <a:t>реакций.</a:t>
            </a:r>
            <a:endParaRPr lang="ru-RU" sz="2800" b="1" dirty="0">
              <a:solidFill>
                <a:schemeClr val="accent2">
                  <a:lumMod val="50000"/>
                </a:schemeClr>
              </a:solidFill>
              <a:latin typeface="Arial" pitchFamily="34" charset="0"/>
              <a:cs typeface="Arial" pitchFamily="34" charset="0"/>
            </a:endParaRPr>
          </a:p>
          <a:p>
            <a:pPr algn="just">
              <a:lnSpc>
                <a:spcPct val="85000"/>
              </a:lnSpc>
            </a:pP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ea typeface="Times New Roman" pitchFamily="18" charset="0"/>
                <a:cs typeface="Arial" pitchFamily="34" charset="0"/>
                <a:hlinkClick r:id="rId10" action="ppaction://hlinksldjump"/>
              </a:rPr>
              <a:t>Практическая (лабораторная) работа 4 «</a:t>
            </a:r>
            <a:r>
              <a:rPr lang="ru-RU" sz="2800" b="1" dirty="0" smtClean="0">
                <a:solidFill>
                  <a:schemeClr val="accent2">
                    <a:lumMod val="50000"/>
                  </a:schemeClr>
                </a:solidFill>
                <a:latin typeface="Arial" pitchFamily="34" charset="0"/>
                <a:cs typeface="Arial" pitchFamily="34" charset="0"/>
                <a:hlinkClick r:id="rId10" action="ppaction://hlinksldjump"/>
              </a:rPr>
              <a:t>Электролитическая диссоциация» (Химия и естествознание).</a:t>
            </a:r>
            <a:r>
              <a:rPr lang="ru-RU" sz="2800" b="1" dirty="0" smtClean="0">
                <a:solidFill>
                  <a:schemeClr val="accent2">
                    <a:lumMod val="50000"/>
                  </a:schemeClr>
                </a:solidFill>
                <a:latin typeface="Arial" pitchFamily="34" charset="0"/>
                <a:cs typeface="Arial" pitchFamily="34" charset="0"/>
              </a:rPr>
              <a:t> </a:t>
            </a:r>
            <a:r>
              <a:rPr lang="ru-RU" sz="2800" b="1" kern="10" dirty="0">
                <a:solidFill>
                  <a:schemeClr val="accent2">
                    <a:lumMod val="50000"/>
                  </a:schemeClr>
                </a:solidFill>
                <a:latin typeface="Arial"/>
                <a:cs typeface="Arial"/>
                <a:hlinkClick r:id="rId11" action="ppaction://hlinksldjump"/>
              </a:rPr>
              <a:t>Проверим, как Вы поняли и запомнили  пройденный материал</a:t>
            </a:r>
            <a:r>
              <a:rPr lang="ru-RU" sz="2800" b="1" kern="10" dirty="0" smtClean="0">
                <a:solidFill>
                  <a:schemeClr val="accent2">
                    <a:lumMod val="50000"/>
                  </a:schemeClr>
                </a:solidFill>
                <a:latin typeface="Arial"/>
                <a:cs typeface="Arial"/>
                <a:hlinkClick r:id="rId11" action="ppaction://hlinksldjump"/>
              </a:rPr>
              <a:t>.</a:t>
            </a:r>
            <a:r>
              <a:rPr lang="ru-RU" sz="2800" b="1" kern="10" dirty="0" smtClean="0">
                <a:solidFill>
                  <a:schemeClr val="accent2">
                    <a:lumMod val="50000"/>
                  </a:schemeClr>
                </a:solidFill>
                <a:latin typeface="Arial"/>
                <a:cs typeface="Arial"/>
              </a:rPr>
              <a:t> </a:t>
            </a:r>
            <a:r>
              <a:rPr lang="ru-RU" sz="2800" b="1" kern="10" dirty="0">
                <a:solidFill>
                  <a:schemeClr val="accent2">
                    <a:lumMod val="50000"/>
                  </a:schemeClr>
                </a:solidFill>
                <a:latin typeface="Arial"/>
                <a:cs typeface="Arial"/>
                <a:hlinkClick r:id="rId12" action="ppaction://hlinksldjump"/>
              </a:rPr>
              <a:t>Проверьте свои </a:t>
            </a:r>
            <a:r>
              <a:rPr lang="ru-RU" sz="2800" b="1" kern="10" dirty="0" smtClean="0">
                <a:solidFill>
                  <a:schemeClr val="accent2">
                    <a:lumMod val="50000"/>
                  </a:schemeClr>
                </a:solidFill>
                <a:latin typeface="Arial"/>
                <a:cs typeface="Arial"/>
                <a:hlinkClick r:id="rId12" action="ppaction://hlinksldjump"/>
              </a:rPr>
              <a:t>ответы.</a:t>
            </a:r>
            <a:endParaRPr lang="ru-RU" sz="2800" b="1" kern="10" dirty="0">
              <a:solidFill>
                <a:schemeClr val="accent2">
                  <a:lumMod val="50000"/>
                </a:schemeClr>
              </a:solidFill>
              <a:latin typeface="Arial"/>
              <a:cs typeface="Arial"/>
            </a:endParaRPr>
          </a:p>
          <a:p>
            <a:pPr algn="just" fontAlgn="base">
              <a:lnSpc>
                <a:spcPct val="85000"/>
              </a:lnSpc>
              <a:spcBef>
                <a:spcPct val="0"/>
              </a:spcBef>
              <a:spcAft>
                <a:spcPct val="0"/>
              </a:spcAft>
            </a:pPr>
            <a:r>
              <a:rPr lang="ru-RU" sz="2800" b="1" dirty="0" smtClean="0">
                <a:solidFill>
                  <a:schemeClr val="accent2">
                    <a:lumMod val="50000"/>
                  </a:schemeClr>
                </a:solidFill>
                <a:latin typeface="Arial" pitchFamily="34" charset="0"/>
                <a:cs typeface="Arial" pitchFamily="34" charset="0"/>
                <a:hlinkClick r:id="rId13" action="ppaction://hlinksldjump"/>
              </a:rPr>
              <a:t>Использованные источники.</a:t>
            </a:r>
            <a:endParaRPr lang="ru-RU" sz="2800" b="1" kern="10" dirty="0" smtClean="0">
              <a:solidFill>
                <a:schemeClr val="accent2">
                  <a:lumMod val="50000"/>
                </a:schemeClr>
              </a:solidFill>
              <a:latin typeface="Arial" pitchFamily="34" charset="0"/>
              <a:cs typeface="Arial"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1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95621"/>
                                        </p:tgtEl>
                                        <p:attrNameLst>
                                          <p:attrName>style.visibility</p:attrName>
                                        </p:attrNameLst>
                                      </p:cBhvr>
                                      <p:to>
                                        <p:strVal val="visible"/>
                                      </p:to>
                                    </p:set>
                                    <p:anim calcmode="lin" valueType="num">
                                      <p:cBhvr>
                                        <p:cTn id="7" dur="500" fill="hold"/>
                                        <p:tgtEl>
                                          <p:spTgt spid="495621"/>
                                        </p:tgtEl>
                                        <p:attrNameLst>
                                          <p:attrName>ppt_w</p:attrName>
                                        </p:attrNameLst>
                                      </p:cBhvr>
                                      <p:tavLst>
                                        <p:tav tm="0">
                                          <p:val>
                                            <p:fltVal val="0"/>
                                          </p:val>
                                        </p:tav>
                                        <p:tav tm="100000">
                                          <p:val>
                                            <p:strVal val="#ppt_w"/>
                                          </p:val>
                                        </p:tav>
                                      </p:tavLst>
                                    </p:anim>
                                    <p:anim calcmode="lin" valueType="num">
                                      <p:cBhvr>
                                        <p:cTn id="8" dur="500" fill="hold"/>
                                        <p:tgtEl>
                                          <p:spTgt spid="495621"/>
                                        </p:tgtEl>
                                        <p:attrNameLst>
                                          <p:attrName>ppt_h</p:attrName>
                                        </p:attrNameLst>
                                      </p:cBhvr>
                                      <p:tavLst>
                                        <p:tav tm="0">
                                          <p:val>
                                            <p:fltVal val="0"/>
                                          </p:val>
                                        </p:tav>
                                        <p:tav tm="100000">
                                          <p:val>
                                            <p:strVal val="#ppt_h"/>
                                          </p:val>
                                        </p:tav>
                                      </p:tavLst>
                                    </p:anim>
                                    <p:animEffect transition="in" filter="fade">
                                      <p:cBhvr>
                                        <p:cTn id="9" dur="500"/>
                                        <p:tgtEl>
                                          <p:spTgt spid="495621"/>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95624"/>
                                        </p:tgtEl>
                                        <p:attrNameLst>
                                          <p:attrName>style.visibility</p:attrName>
                                        </p:attrNameLst>
                                      </p:cBhvr>
                                      <p:to>
                                        <p:strVal val="visible"/>
                                      </p:to>
                                    </p:set>
                                    <p:anim calcmode="lin" valueType="num">
                                      <p:cBhvr>
                                        <p:cTn id="13" dur="500" fill="hold"/>
                                        <p:tgtEl>
                                          <p:spTgt spid="495624"/>
                                        </p:tgtEl>
                                        <p:attrNameLst>
                                          <p:attrName>ppt_w</p:attrName>
                                        </p:attrNameLst>
                                      </p:cBhvr>
                                      <p:tavLst>
                                        <p:tav tm="0">
                                          <p:val>
                                            <p:fltVal val="0"/>
                                          </p:val>
                                        </p:tav>
                                        <p:tav tm="100000">
                                          <p:val>
                                            <p:strVal val="#ppt_w"/>
                                          </p:val>
                                        </p:tav>
                                      </p:tavLst>
                                    </p:anim>
                                    <p:anim calcmode="lin" valueType="num">
                                      <p:cBhvr>
                                        <p:cTn id="14" dur="500" fill="hold"/>
                                        <p:tgtEl>
                                          <p:spTgt spid="495624"/>
                                        </p:tgtEl>
                                        <p:attrNameLst>
                                          <p:attrName>ppt_h</p:attrName>
                                        </p:attrNameLst>
                                      </p:cBhvr>
                                      <p:tavLst>
                                        <p:tav tm="0">
                                          <p:val>
                                            <p:fltVal val="0"/>
                                          </p:val>
                                        </p:tav>
                                        <p:tav tm="100000">
                                          <p:val>
                                            <p:strVal val="#ppt_h"/>
                                          </p:val>
                                        </p:tav>
                                      </p:tavLst>
                                    </p:anim>
                                    <p:animEffect transition="in" filter="fade">
                                      <p:cBhvr>
                                        <p:cTn id="15" dur="500"/>
                                        <p:tgtEl>
                                          <p:spTgt spid="49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19245"/>
            <a:ext cx="8858312"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Если исходное вещество находится в растворе, то при решении задач добавляется ещё одно действие: определение массы вещества в растворе по его массовой доле.</a:t>
            </a:r>
          </a:p>
          <a:p>
            <a:pPr lvl="0" indent="450850" algn="just" fontAlgn="base">
              <a:lnSpc>
                <a:spcPct val="85000"/>
              </a:lnSpc>
              <a:spcBef>
                <a:spcPct val="0"/>
              </a:spcBef>
              <a:spcAft>
                <a:spcPct val="0"/>
              </a:spcAft>
            </a:pP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 5.</a:t>
            </a:r>
            <a:r>
              <a:rPr lang="ru-RU" sz="2700" b="1" dirty="0" smtClean="0">
                <a:latin typeface="Arial" pitchFamily="34" charset="0"/>
                <a:ea typeface="Times New Roman" pitchFamily="18" charset="0"/>
                <a:cs typeface="Arial" pitchFamily="34" charset="0"/>
              </a:rPr>
              <a:t> К раствору объёмом 200 см</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с массовой долей гидроксида калия 16 % и плотностью 1,14 г/см</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прилили раствор сульфата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 Определите массу образовавшегося гидроксида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pic>
        <p:nvPicPr>
          <p:cNvPr id="2050" name="Picture 2" descr="D:\23.05.13-домашние документы\Виртуальные лекции 2015\Химия\Реакции\33-1.jpg"/>
          <p:cNvPicPr>
            <a:picLocks noChangeAspect="1" noChangeArrowheads="1"/>
          </p:cNvPicPr>
          <p:nvPr/>
        </p:nvPicPr>
        <p:blipFill>
          <a:blip r:embed="rId4" cstate="print"/>
          <a:srcRect l="66965" t="21875" b="11160"/>
          <a:stretch>
            <a:fillRect/>
          </a:stretch>
        </p:blipFill>
        <p:spPr bwMode="auto">
          <a:xfrm>
            <a:off x="3428992" y="4143380"/>
            <a:ext cx="1057260" cy="2143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51" name="Picture 3" descr="D:\23.05.13-домашние документы\Виртуальные лекции 2015\Химия\сложные в-ва\основания\калия\1989.jpg"/>
          <p:cNvPicPr>
            <a:picLocks noChangeAspect="1" noChangeArrowheads="1"/>
          </p:cNvPicPr>
          <p:nvPr/>
        </p:nvPicPr>
        <p:blipFill>
          <a:blip r:embed="rId5" cstate="print"/>
          <a:srcRect l="7212" t="11900" r="63942" b="4803"/>
          <a:stretch>
            <a:fillRect/>
          </a:stretch>
        </p:blipFill>
        <p:spPr bwMode="auto">
          <a:xfrm>
            <a:off x="357158" y="3929066"/>
            <a:ext cx="1143008" cy="25717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2428860" y="4643446"/>
            <a:ext cx="723275" cy="1200329"/>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72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7200" b="1" dirty="0">
              <a:ln w="11430">
                <a:solidFill>
                  <a:sysClr val="windowText" lastClr="000000"/>
                </a:solidFill>
              </a:ln>
              <a:effectLst>
                <a:outerShdw blurRad="50800" dist="39000" dir="5460000" algn="tl">
                  <a:srgbClr val="000000">
                    <a:alpha val="38000"/>
                  </a:srgbClr>
                </a:outerShdw>
              </a:effectLst>
            </a:endParaRPr>
          </a:p>
        </p:txBody>
      </p:sp>
      <p:cxnSp>
        <p:nvCxnSpPr>
          <p:cNvPr id="20" name="Прямая со стрелкой 19"/>
          <p:cNvCxnSpPr/>
          <p:nvPr/>
        </p:nvCxnSpPr>
        <p:spPr>
          <a:xfrm>
            <a:off x="4643438" y="5143512"/>
            <a:ext cx="714380" cy="1588"/>
          </a:xfrm>
          <a:prstGeom prst="straightConnector1">
            <a:avLst/>
          </a:prstGeom>
          <a:ln w="76200">
            <a:solidFill>
              <a:schemeClr val="accent2">
                <a:lumMod val="50000"/>
              </a:schemeClr>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Прямоугольник 20"/>
          <p:cNvSpPr/>
          <p:nvPr/>
        </p:nvSpPr>
        <p:spPr>
          <a:xfrm>
            <a:off x="5143504" y="6143644"/>
            <a:ext cx="1963999" cy="584775"/>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32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rPr>
              <a:t>С</a:t>
            </a:r>
            <a:r>
              <a:rPr lang="en-US" sz="32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rPr>
              <a:t>u</a:t>
            </a:r>
            <a:r>
              <a:rPr lang="ru-RU" sz="32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rPr>
              <a:t>(ОН)</a:t>
            </a:r>
            <a:r>
              <a:rPr lang="ru-RU" sz="3200" b="1" baseline="-25000"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rPr>
              <a:t>2</a:t>
            </a:r>
            <a:endParaRPr lang="ru-RU" sz="3200" b="1" dirty="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ndParaRPr>
          </a:p>
        </p:txBody>
      </p:sp>
      <p:pic>
        <p:nvPicPr>
          <p:cNvPr id="2053" name="Picture 5" descr="D:\23.05.13-домашние документы\Виртуальные лекции 2015\Химия\сложные в-ва\основания\щелочи\640508.jpeg"/>
          <p:cNvPicPr>
            <a:picLocks noChangeAspect="1" noChangeArrowheads="1"/>
          </p:cNvPicPr>
          <p:nvPr/>
        </p:nvPicPr>
        <p:blipFill>
          <a:blip r:embed="rId6" cstate="print"/>
          <a:srcRect l="29105" t="6893" r="19208" b="4871"/>
          <a:stretch>
            <a:fillRect/>
          </a:stretch>
        </p:blipFill>
        <p:spPr bwMode="auto">
          <a:xfrm>
            <a:off x="1643042" y="5500702"/>
            <a:ext cx="639593" cy="107157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4" descr="http://internat.msu.ru/wp-content/uploads/CuOH2-2011.gif"/>
          <p:cNvPicPr>
            <a:picLocks noChangeAspect="1" noChangeArrowheads="1"/>
          </p:cNvPicPr>
          <p:nvPr/>
        </p:nvPicPr>
        <p:blipFill>
          <a:blip r:embed="rId7" cstate="print"/>
          <a:srcRect l="11111" r="11110" b="4593"/>
          <a:stretch>
            <a:fillRect/>
          </a:stretch>
        </p:blipFill>
        <p:spPr bwMode="auto">
          <a:xfrm>
            <a:off x="5572132" y="4000504"/>
            <a:ext cx="642942"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Таблица 8"/>
          <p:cNvGraphicFramePr>
            <a:graphicFrameLocks noGrp="1"/>
          </p:cNvGraphicFramePr>
          <p:nvPr/>
        </p:nvGraphicFramePr>
        <p:xfrm>
          <a:off x="214282" y="357166"/>
          <a:ext cx="8786874" cy="2798064"/>
        </p:xfrm>
        <a:graphic>
          <a:graphicData uri="http://schemas.openxmlformats.org/drawingml/2006/table">
            <a:tbl>
              <a:tblPr/>
              <a:tblGrid>
                <a:gridCol w="2674116"/>
                <a:gridCol w="6112758"/>
              </a:tblGrid>
              <a:tr h="232366">
                <a:tc>
                  <a:txBody>
                    <a:bodyPr/>
                    <a:lstStyle/>
                    <a:p>
                      <a:pPr algn="ctr">
                        <a:lnSpc>
                          <a:spcPct val="85000"/>
                        </a:lnSpc>
                        <a:spcAft>
                          <a:spcPts val="0"/>
                        </a:spcAft>
                      </a:pPr>
                      <a:r>
                        <a:rPr lang="ru-RU" sz="2700" b="1" i="1" dirty="0">
                          <a:latin typeface="Arial" pitchFamily="34" charset="0"/>
                          <a:ea typeface="Times New Roman"/>
                          <a:cs typeface="Arial" pitchFamily="34" charset="0"/>
                        </a:rPr>
                        <a:t>Дано:</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85000"/>
                        </a:lnSpc>
                        <a:spcAft>
                          <a:spcPts val="0"/>
                        </a:spcAft>
                      </a:pPr>
                      <a:r>
                        <a:rPr lang="ru-RU" sz="2700" b="1" i="1">
                          <a:latin typeface="Arial" pitchFamily="34" charset="0"/>
                          <a:ea typeface="Times New Roman"/>
                          <a:cs typeface="Arial" pitchFamily="34" charset="0"/>
                        </a:rPr>
                        <a:t>Решение</a:t>
                      </a:r>
                      <a:endParaRPr lang="ru-RU" sz="2700" b="1">
                        <a:latin typeface="Arial" pitchFamily="34" charset="0"/>
                        <a:ea typeface="Times New Roman"/>
                        <a:cs typeface="Arial" pitchFamily="34" charset="0"/>
                      </a:endParaRP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rPr>
                        <a:t>V</a:t>
                      </a:r>
                      <a:r>
                        <a:rPr lang="ru-RU" sz="2700" b="1" dirty="0">
                          <a:latin typeface="Arial" pitchFamily="34" charset="0"/>
                          <a:ea typeface="Times New Roman"/>
                          <a:cs typeface="Arial" pitchFamily="34" charset="0"/>
                        </a:rPr>
                        <a:t>(раствора) = </a:t>
                      </a:r>
                      <a:r>
                        <a:rPr lang="ru-RU" sz="2700" b="1" dirty="0" smtClean="0">
                          <a:latin typeface="Arial" pitchFamily="34" charset="0"/>
                          <a:ea typeface="Times New Roman"/>
                          <a:cs typeface="Arial" pitchFamily="34" charset="0"/>
                        </a:rPr>
                        <a:t>=200 </a:t>
                      </a:r>
                      <a:r>
                        <a:rPr lang="ru-RU" sz="2700" b="1" dirty="0">
                          <a:latin typeface="Arial" pitchFamily="34" charset="0"/>
                          <a:ea typeface="Times New Roman"/>
                          <a:cs typeface="Arial" pitchFamily="34" charset="0"/>
                        </a:rPr>
                        <a:t>см</a:t>
                      </a:r>
                      <a:r>
                        <a:rPr lang="ru-RU" sz="2700" b="1" baseline="30000" dirty="0">
                          <a:latin typeface="Arial" pitchFamily="34" charset="0"/>
                          <a:ea typeface="Times New Roman"/>
                          <a:cs typeface="Arial" pitchFamily="34" charset="0"/>
                        </a:rPr>
                        <a:t>3</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rowSpan="4">
                  <a:txBody>
                    <a:bodyPr/>
                    <a:lstStyle/>
                    <a:p>
                      <a:pPr indent="201295" algn="just">
                        <a:lnSpc>
                          <a:spcPct val="85000"/>
                        </a:lnSpc>
                        <a:spcAft>
                          <a:spcPts val="0"/>
                        </a:spcAft>
                      </a:pPr>
                      <a:r>
                        <a:rPr lang="ru-RU" sz="2700" b="1" dirty="0">
                          <a:latin typeface="Arial" pitchFamily="34" charset="0"/>
                          <a:ea typeface="Times New Roman"/>
                          <a:cs typeface="Arial" pitchFamily="34" charset="0"/>
                        </a:rPr>
                        <a:t>1. Находим массу гидроксида калия в растворе:</a:t>
                      </a:r>
                    </a:p>
                    <a:p>
                      <a:pPr algn="ctr">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KOH</a:t>
                      </a:r>
                      <a:r>
                        <a:rPr lang="ru-RU" sz="2700" b="1" dirty="0">
                          <a:latin typeface="Arial" pitchFamily="34" charset="0"/>
                          <a:ea typeface="Times New Roman"/>
                          <a:cs typeface="Arial" pitchFamily="34" charset="0"/>
                        </a:rPr>
                        <a:t>) = </a:t>
                      </a:r>
                      <a:r>
                        <a:rPr lang="en-US" sz="2700" b="1" dirty="0">
                          <a:latin typeface="Arial" pitchFamily="34" charset="0"/>
                          <a:ea typeface="Times New Roman"/>
                          <a:cs typeface="Arial" pitchFamily="34" charset="0"/>
                          <a:sym typeface="Symbol"/>
                        </a:rPr>
                        <a:t></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K</a:t>
                      </a:r>
                      <a:r>
                        <a:rPr lang="ru-RU" sz="2700" b="1" dirty="0">
                          <a:latin typeface="Arial" pitchFamily="34" charset="0"/>
                          <a:ea typeface="Times New Roman"/>
                          <a:cs typeface="Arial" pitchFamily="34" charset="0"/>
                        </a:rPr>
                        <a:t>ОН) • </a:t>
                      </a:r>
                      <a:r>
                        <a:rPr lang="en-US" sz="2700" b="1" dirty="0">
                          <a:latin typeface="Arial" pitchFamily="34" charset="0"/>
                          <a:ea typeface="Times New Roman"/>
                          <a:cs typeface="Arial" pitchFamily="34" charset="0"/>
                        </a:rPr>
                        <a:t>V </a:t>
                      </a:r>
                      <a:r>
                        <a:rPr lang="ru-RU" sz="2700" b="1" dirty="0">
                          <a:latin typeface="Arial" pitchFamily="34" charset="0"/>
                          <a:ea typeface="Times New Roman"/>
                          <a:cs typeface="Arial" pitchFamily="34" charset="0"/>
                        </a:rPr>
                        <a:t>• </a:t>
                      </a:r>
                      <a:r>
                        <a:rPr lang="en-US" sz="2700" b="1" dirty="0">
                          <a:latin typeface="Arial" pitchFamily="34" charset="0"/>
                          <a:ea typeface="Times New Roman"/>
                          <a:cs typeface="Arial" pitchFamily="34" charset="0"/>
                          <a:sym typeface="Symbol"/>
                        </a:rPr>
                        <a:t></a:t>
                      </a:r>
                      <a:r>
                        <a:rPr lang="ru-RU" sz="2700" b="1" dirty="0">
                          <a:latin typeface="Arial" pitchFamily="34" charset="0"/>
                          <a:ea typeface="Times New Roman"/>
                          <a:cs typeface="Arial" pitchFamily="34" charset="0"/>
                        </a:rPr>
                        <a:t>;</a:t>
                      </a:r>
                    </a:p>
                    <a:p>
                      <a:pPr algn="ctr">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KOH</a:t>
                      </a:r>
                      <a:r>
                        <a:rPr lang="ru-RU" sz="2700" b="1" dirty="0">
                          <a:latin typeface="Arial" pitchFamily="34" charset="0"/>
                          <a:ea typeface="Times New Roman"/>
                          <a:cs typeface="Arial" pitchFamily="34" charset="0"/>
                        </a:rPr>
                        <a:t>) = 0,16 • 200 см</a:t>
                      </a:r>
                      <a:r>
                        <a:rPr lang="ru-RU" sz="2700" b="1" baseline="30000" dirty="0">
                          <a:latin typeface="Arial" pitchFamily="34" charset="0"/>
                          <a:ea typeface="Times New Roman"/>
                          <a:cs typeface="Arial" pitchFamily="34" charset="0"/>
                        </a:rPr>
                        <a:t>3</a:t>
                      </a:r>
                      <a:r>
                        <a:rPr lang="ru-RU" sz="2700" b="1" dirty="0">
                          <a:latin typeface="Arial" pitchFamily="34" charset="0"/>
                          <a:ea typeface="Times New Roman"/>
                          <a:cs typeface="Arial" pitchFamily="34" charset="0"/>
                        </a:rPr>
                        <a:t> • 1,14 г/см</a:t>
                      </a:r>
                      <a:r>
                        <a:rPr lang="ru-RU" sz="2700" b="1" baseline="30000" dirty="0">
                          <a:latin typeface="Arial" pitchFamily="34" charset="0"/>
                          <a:ea typeface="Times New Roman"/>
                          <a:cs typeface="Arial" pitchFamily="34" charset="0"/>
                        </a:rPr>
                        <a:t>3</a:t>
                      </a:r>
                      <a:r>
                        <a:rPr lang="ru-RU" sz="2700" b="1" dirty="0">
                          <a:latin typeface="Arial" pitchFamily="34" charset="0"/>
                          <a:ea typeface="Times New Roman"/>
                          <a:cs typeface="Arial" pitchFamily="34" charset="0"/>
                        </a:rPr>
                        <a:t> = 36,5 г.</a:t>
                      </a:r>
                    </a:p>
                    <a:p>
                      <a:pPr indent="201295" algn="just">
                        <a:lnSpc>
                          <a:spcPct val="85000"/>
                        </a:lnSpc>
                        <a:spcAft>
                          <a:spcPts val="0"/>
                        </a:spcAft>
                      </a:pPr>
                      <a:r>
                        <a:rPr lang="ru-RU" sz="2700" b="1" dirty="0">
                          <a:latin typeface="Arial" pitchFamily="34" charset="0"/>
                          <a:ea typeface="Times New Roman"/>
                          <a:cs typeface="Arial" pitchFamily="34" charset="0"/>
                        </a:rPr>
                        <a:t>2. Вычисляем количество вещества гидроксида калия:</a:t>
                      </a:r>
                    </a:p>
                  </a:txBody>
                  <a:tcPr marL="64947" marR="64947" marT="0" marB="0">
                    <a:lnL w="12700" cap="flat" cmpd="sng" algn="ctr">
                      <a:solidFill>
                        <a:srgbClr val="000000"/>
                      </a:solidFill>
                      <a:prstDash val="solid"/>
                      <a:round/>
                      <a:headEnd type="none" w="med" len="med"/>
                      <a:tailEnd type="none" w="med" len="med"/>
                    </a:lnL>
                    <a:lnR>
                      <a:noFill/>
                    </a:lnR>
                    <a:lnT>
                      <a:noFill/>
                    </a:lnT>
                    <a:lnB>
                      <a:noFill/>
                    </a:lnB>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sym typeface="Symbol"/>
                        </a:rPr>
                        <a:t></a:t>
                      </a: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K</a:t>
                      </a:r>
                      <a:r>
                        <a:rPr lang="ru-RU" sz="2700" b="1" dirty="0">
                          <a:latin typeface="Arial" pitchFamily="34" charset="0"/>
                          <a:ea typeface="Times New Roman"/>
                          <a:cs typeface="Arial" pitchFamily="34" charset="0"/>
                        </a:rPr>
                        <a:t>ОН) = 16 % (0,16)</a:t>
                      </a:r>
                    </a:p>
                  </a:txBody>
                  <a:tcPr marL="64947" marR="64947"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ru-RU"/>
                    </a:p>
                  </a:txBody>
                  <a:tcPr/>
                </a:tc>
              </a:tr>
              <a:tr h="232366">
                <a:tc>
                  <a:txBody>
                    <a:bodyPr/>
                    <a:lstStyle/>
                    <a:p>
                      <a:pPr algn="just">
                        <a:lnSpc>
                          <a:spcPct val="85000"/>
                        </a:lnSpc>
                        <a:spcAft>
                          <a:spcPts val="0"/>
                        </a:spcAft>
                      </a:pPr>
                      <a:r>
                        <a:rPr lang="en-US" sz="2700" b="1" dirty="0">
                          <a:latin typeface="Arial" pitchFamily="34" charset="0"/>
                          <a:ea typeface="Times New Roman"/>
                          <a:cs typeface="Arial" pitchFamily="34" charset="0"/>
                          <a:sym typeface="Symbol"/>
                        </a:rPr>
                        <a:t></a:t>
                      </a:r>
                      <a:r>
                        <a:rPr lang="en-US" sz="2700" b="1" dirty="0">
                          <a:latin typeface="Arial" pitchFamily="34" charset="0"/>
                          <a:ea typeface="Times New Roman"/>
                          <a:cs typeface="Arial" pitchFamily="34" charset="0"/>
                        </a:rPr>
                        <a:t> = </a:t>
                      </a:r>
                      <a:r>
                        <a:rPr lang="ru-RU" sz="2700" b="1" dirty="0">
                          <a:latin typeface="Arial" pitchFamily="34" charset="0"/>
                          <a:ea typeface="Times New Roman"/>
                          <a:cs typeface="Arial" pitchFamily="34" charset="0"/>
                        </a:rPr>
                        <a:t>1,14 г/см</a:t>
                      </a:r>
                      <a:r>
                        <a:rPr lang="ru-RU" sz="2700" b="1" baseline="30000" dirty="0">
                          <a:latin typeface="Arial" pitchFamily="34" charset="0"/>
                          <a:ea typeface="Times New Roman"/>
                          <a:cs typeface="Arial" pitchFamily="34" charset="0"/>
                        </a:rPr>
                        <a:t>3</a:t>
                      </a:r>
                      <a:endParaRPr lang="ru-RU" sz="2700" b="1" dirty="0">
                        <a:latin typeface="Arial" pitchFamily="34" charset="0"/>
                        <a:ea typeface="Times New Roman"/>
                        <a:cs typeface="Arial" pitchFamily="34" charset="0"/>
                      </a:endParaRPr>
                    </a:p>
                  </a:txBody>
                  <a:tcPr marL="64947" marR="64947"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ru-RU"/>
                    </a:p>
                  </a:txBody>
                  <a:tcPr/>
                </a:tc>
              </a:tr>
              <a:tr h="464732">
                <a:tc>
                  <a:txBody>
                    <a:bodyPr/>
                    <a:lstStyle/>
                    <a:p>
                      <a:pPr algn="just">
                        <a:lnSpc>
                          <a:spcPct val="85000"/>
                        </a:lnSpc>
                        <a:spcAft>
                          <a:spcPts val="0"/>
                        </a:spcAft>
                      </a:pPr>
                      <a:r>
                        <a:rPr lang="ru-RU" sz="2700" b="1" i="1" dirty="0">
                          <a:latin typeface="Arial" pitchFamily="34" charset="0"/>
                          <a:ea typeface="Times New Roman"/>
                          <a:cs typeface="Arial" pitchFamily="34" charset="0"/>
                        </a:rPr>
                        <a:t>Найти</a:t>
                      </a:r>
                      <a:r>
                        <a:rPr lang="ru-RU" sz="2700" b="1" dirty="0">
                          <a:latin typeface="Arial" pitchFamily="34" charset="0"/>
                          <a:ea typeface="Times New Roman"/>
                          <a:cs typeface="Arial" pitchFamily="34" charset="0"/>
                        </a:rPr>
                        <a:t>:</a:t>
                      </a:r>
                    </a:p>
                    <a:p>
                      <a:pPr algn="just">
                        <a:lnSpc>
                          <a:spcPct val="85000"/>
                        </a:lnSpc>
                        <a:spcAft>
                          <a:spcPts val="0"/>
                        </a:spcAft>
                      </a:pPr>
                      <a:r>
                        <a:rPr lang="en-US" sz="2700" b="1" dirty="0">
                          <a:latin typeface="Arial" pitchFamily="34" charset="0"/>
                          <a:ea typeface="Times New Roman"/>
                          <a:cs typeface="Arial" pitchFamily="34" charset="0"/>
                        </a:rPr>
                        <a:t>m</a:t>
                      </a:r>
                      <a:r>
                        <a:rPr lang="ru-RU" sz="2700" b="1" dirty="0">
                          <a:latin typeface="Arial" pitchFamily="34" charset="0"/>
                          <a:ea typeface="Times New Roman"/>
                          <a:cs typeface="Arial" pitchFamily="34" charset="0"/>
                        </a:rPr>
                        <a:t>(С</a:t>
                      </a:r>
                      <a:r>
                        <a:rPr lang="en-US" sz="2700" b="1" dirty="0">
                          <a:latin typeface="Arial" pitchFamily="34" charset="0"/>
                          <a:ea typeface="Times New Roman"/>
                          <a:cs typeface="Arial" pitchFamily="34" charset="0"/>
                        </a:rPr>
                        <a:t>u</a:t>
                      </a:r>
                      <a:r>
                        <a:rPr lang="ru-RU" sz="2700" b="1" dirty="0">
                          <a:latin typeface="Arial" pitchFamily="34" charset="0"/>
                          <a:ea typeface="Times New Roman"/>
                          <a:cs typeface="Arial" pitchFamily="34" charset="0"/>
                        </a:rPr>
                        <a:t>(ОН)</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 = ?</a:t>
                      </a:r>
                    </a:p>
                  </a:txBody>
                  <a:tcPr marL="64947" marR="64947"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ru-RU"/>
                    </a:p>
                  </a:txBody>
                  <a:tcPr/>
                </a:tc>
              </a:tr>
            </a:tbl>
          </a:graphicData>
        </a:graphic>
      </p:graphicFrame>
      <p:sp>
        <p:nvSpPr>
          <p:cNvPr id="13619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Рисунок 12"/>
          <p:cNvPicPr/>
          <p:nvPr/>
        </p:nvPicPr>
        <p:blipFill>
          <a:blip r:embed="rId4" cstate="print"/>
          <a:srcRect/>
          <a:stretch>
            <a:fillRect/>
          </a:stretch>
        </p:blipFill>
        <p:spPr bwMode="auto">
          <a:xfrm>
            <a:off x="3071802" y="3429000"/>
            <a:ext cx="2884670" cy="768055"/>
          </a:xfrm>
          <a:prstGeom prst="roundRect">
            <a:avLst/>
          </a:prstGeom>
          <a:noFill/>
          <a:ln w="38100">
            <a:solidFill>
              <a:srgbClr val="990000"/>
            </a:solidFill>
            <a:miter lim="800000"/>
            <a:headEnd/>
            <a:tailEnd/>
          </a:ln>
          <a:scene3d>
            <a:camera prst="orthographicFront"/>
            <a:lightRig rig="threePt" dir="t"/>
          </a:scene3d>
          <a:sp3d>
            <a:bevelT/>
          </a:sp3d>
        </p:spPr>
      </p:pic>
      <p:pic>
        <p:nvPicPr>
          <p:cNvPr id="136194" name="Picture 2"/>
          <p:cNvPicPr>
            <a:picLocks noChangeAspect="1" noChangeArrowheads="1"/>
          </p:cNvPicPr>
          <p:nvPr/>
        </p:nvPicPr>
        <p:blipFill>
          <a:blip r:embed="rId5" cstate="print"/>
          <a:srcRect/>
          <a:stretch>
            <a:fillRect/>
          </a:stretch>
        </p:blipFill>
        <p:spPr bwMode="auto">
          <a:xfrm>
            <a:off x="2428860" y="4429132"/>
            <a:ext cx="4981564" cy="832674"/>
          </a:xfrm>
          <a:prstGeom prst="roundRect">
            <a:avLst/>
          </a:prstGeom>
          <a:noFill/>
          <a:ln w="9525">
            <a:noFill/>
            <a:miter lim="800000"/>
            <a:headEnd/>
            <a:tailEnd/>
          </a:ln>
          <a:effectLst/>
          <a:scene3d>
            <a:camera prst="orthographicFront"/>
            <a:lightRig rig="threePt" dir="t"/>
          </a:scene3d>
          <a:sp3d>
            <a:bevelT/>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Таблица 8"/>
          <p:cNvGraphicFramePr>
            <a:graphicFrameLocks noGrp="1"/>
          </p:cNvGraphicFramePr>
          <p:nvPr/>
        </p:nvGraphicFramePr>
        <p:xfrm>
          <a:off x="714348" y="1071546"/>
          <a:ext cx="7286677" cy="1419606"/>
        </p:xfrm>
        <a:graphic>
          <a:graphicData uri="http://schemas.openxmlformats.org/drawingml/2006/table">
            <a:tbl>
              <a:tblPr/>
              <a:tblGrid>
                <a:gridCol w="1895721"/>
                <a:gridCol w="1961931"/>
                <a:gridCol w="1928826"/>
                <a:gridCol w="1500199"/>
              </a:tblGrid>
              <a:tr h="0">
                <a:tc>
                  <a:txBody>
                    <a:bodyPr/>
                    <a:lstStyle/>
                    <a:p>
                      <a:pPr algn="ctr">
                        <a:lnSpc>
                          <a:spcPct val="115000"/>
                        </a:lnSpc>
                        <a:spcAft>
                          <a:spcPts val="0"/>
                        </a:spcAft>
                      </a:pPr>
                      <a:r>
                        <a:rPr lang="ru-RU" sz="2700" b="1" dirty="0">
                          <a:latin typeface="Arial" pitchFamily="34" charset="0"/>
                          <a:ea typeface="Times New Roman"/>
                          <a:cs typeface="Arial" pitchFamily="34" charset="0"/>
                        </a:rPr>
                        <a:t>0,65 моль</a:t>
                      </a:r>
                    </a:p>
                    <a:p>
                      <a:pPr algn="ctr">
                        <a:lnSpc>
                          <a:spcPct val="115000"/>
                        </a:lnSpc>
                        <a:spcAft>
                          <a:spcPts val="0"/>
                        </a:spcAft>
                      </a:pPr>
                      <a:r>
                        <a:rPr lang="en-US" sz="2700" b="1" dirty="0">
                          <a:latin typeface="Arial" pitchFamily="34" charset="0"/>
                          <a:ea typeface="Times New Roman"/>
                          <a:cs typeface="Arial" pitchFamily="34" charset="0"/>
                        </a:rPr>
                        <a:t>2KOH</a:t>
                      </a:r>
                      <a:endParaRPr lang="ru-RU" sz="2700" b="1" dirty="0">
                        <a:latin typeface="Arial" pitchFamily="34" charset="0"/>
                        <a:ea typeface="Times New Roman"/>
                        <a:cs typeface="Arial" pitchFamily="34" charset="0"/>
                      </a:endParaRPr>
                    </a:p>
                    <a:p>
                      <a:pPr algn="ctr">
                        <a:lnSpc>
                          <a:spcPct val="115000"/>
                        </a:lnSpc>
                        <a:spcAft>
                          <a:spcPts val="0"/>
                        </a:spcAft>
                      </a:pPr>
                      <a:r>
                        <a:rPr lang="ru-RU" sz="2700" b="1" dirty="0">
                          <a:latin typeface="Arial" pitchFamily="34" charset="0"/>
                          <a:ea typeface="Times New Roman"/>
                          <a:cs typeface="Arial" pitchFamily="34" charset="0"/>
                        </a:rPr>
                        <a:t>2 моль</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US" sz="2700" b="1" dirty="0">
                          <a:latin typeface="Arial" pitchFamily="34" charset="0"/>
                          <a:ea typeface="Times New Roman"/>
                          <a:cs typeface="Arial" pitchFamily="34" charset="0"/>
                        </a:rPr>
                        <a:t>+ </a:t>
                      </a:r>
                      <a:r>
                        <a:rPr lang="ru-RU" sz="2700" b="1" dirty="0">
                          <a:latin typeface="Arial" pitchFamily="34" charset="0"/>
                          <a:ea typeface="Times New Roman"/>
                          <a:cs typeface="Arial" pitchFamily="34" charset="0"/>
                        </a:rPr>
                        <a:t> С</a:t>
                      </a:r>
                      <a:r>
                        <a:rPr lang="en-US" sz="2700" b="1" dirty="0" err="1">
                          <a:latin typeface="Arial" pitchFamily="34" charset="0"/>
                          <a:ea typeface="Times New Roman"/>
                          <a:cs typeface="Arial" pitchFamily="34" charset="0"/>
                        </a:rPr>
                        <a:t>uSO</a:t>
                      </a:r>
                      <a:r>
                        <a:rPr lang="ru-RU" sz="2700" b="1" baseline="-25000" dirty="0">
                          <a:latin typeface="Arial" pitchFamily="34" charset="0"/>
                          <a:ea typeface="Times New Roman"/>
                          <a:cs typeface="Arial" pitchFamily="34" charset="0"/>
                        </a:rPr>
                        <a:t>4 </a:t>
                      </a:r>
                      <a:r>
                        <a:rPr lang="ru-RU" sz="2700" b="1" dirty="0">
                          <a:latin typeface="Arial" pitchFamily="34" charset="0"/>
                          <a:ea typeface="Times New Roman"/>
                          <a:cs typeface="Arial" pitchFamily="34" charset="0"/>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2700" b="1" i="1" dirty="0" err="1">
                          <a:latin typeface="Times New Roman" pitchFamily="18" charset="0"/>
                          <a:ea typeface="Times New Roman"/>
                          <a:cs typeface="Times New Roman" pitchFamily="18" charset="0"/>
                        </a:rPr>
                        <a:t>х</a:t>
                      </a:r>
                      <a:r>
                        <a:rPr lang="ru-RU" sz="2700" b="1" dirty="0">
                          <a:latin typeface="Arial" pitchFamily="34" charset="0"/>
                          <a:ea typeface="Times New Roman"/>
                          <a:cs typeface="Arial" pitchFamily="34" charset="0"/>
                        </a:rPr>
                        <a:t> моль</a:t>
                      </a:r>
                    </a:p>
                    <a:p>
                      <a:pPr algn="ctr">
                        <a:lnSpc>
                          <a:spcPct val="115000"/>
                        </a:lnSpc>
                        <a:spcAft>
                          <a:spcPts val="0"/>
                        </a:spcAft>
                      </a:pPr>
                      <a:r>
                        <a:rPr lang="ru-RU" sz="2700" b="1" dirty="0">
                          <a:latin typeface="Arial" pitchFamily="34" charset="0"/>
                          <a:ea typeface="Times New Roman"/>
                          <a:cs typeface="Arial" pitchFamily="34" charset="0"/>
                        </a:rPr>
                        <a:t>С</a:t>
                      </a:r>
                      <a:r>
                        <a:rPr lang="en-US" sz="2700" b="1" dirty="0">
                          <a:latin typeface="Arial" pitchFamily="34" charset="0"/>
                          <a:ea typeface="Times New Roman"/>
                          <a:cs typeface="Arial" pitchFamily="34" charset="0"/>
                        </a:rPr>
                        <a:t>u</a:t>
                      </a:r>
                      <a:r>
                        <a:rPr lang="ru-RU" sz="2700" b="1" dirty="0">
                          <a:latin typeface="Arial" pitchFamily="34" charset="0"/>
                          <a:ea typeface="Times New Roman"/>
                          <a:cs typeface="Arial" pitchFamily="34" charset="0"/>
                        </a:rPr>
                        <a:t>(ОН)</a:t>
                      </a:r>
                      <a:r>
                        <a:rPr lang="ru-RU" sz="2700" b="1" baseline="-25000" dirty="0">
                          <a:latin typeface="Arial" pitchFamily="34" charset="0"/>
                          <a:ea typeface="Times New Roman"/>
                          <a:cs typeface="Arial" pitchFamily="34" charset="0"/>
                        </a:rPr>
                        <a:t>2</a:t>
                      </a:r>
                      <a:r>
                        <a:rPr lang="ru-RU" sz="2700" b="1" dirty="0">
                          <a:latin typeface="Arial" pitchFamily="34" charset="0"/>
                          <a:ea typeface="Times New Roman"/>
                          <a:cs typeface="Arial" pitchFamily="34" charset="0"/>
                        </a:rPr>
                        <a:t>↓</a:t>
                      </a:r>
                    </a:p>
                    <a:p>
                      <a:pPr algn="ctr">
                        <a:lnSpc>
                          <a:spcPct val="115000"/>
                        </a:lnSpc>
                        <a:spcAft>
                          <a:spcPts val="0"/>
                        </a:spcAft>
                      </a:pPr>
                      <a:r>
                        <a:rPr lang="ru-RU" sz="2700" b="1" dirty="0">
                          <a:latin typeface="Arial" pitchFamily="34" charset="0"/>
                          <a:ea typeface="Times New Roman"/>
                          <a:cs typeface="Arial" pitchFamily="34" charset="0"/>
                        </a:rPr>
                        <a:t>1 моль</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2700" b="1" dirty="0">
                          <a:latin typeface="Arial" pitchFamily="34" charset="0"/>
                          <a:ea typeface="Times New Roman"/>
                          <a:cs typeface="Arial" pitchFamily="34" charset="0"/>
                        </a:rPr>
                        <a:t>+</a:t>
                      </a:r>
                      <a:r>
                        <a:rPr lang="en-US" sz="2700" b="1" dirty="0">
                          <a:latin typeface="Arial" pitchFamily="34" charset="0"/>
                          <a:ea typeface="Times New Roman"/>
                          <a:cs typeface="Arial" pitchFamily="34" charset="0"/>
                        </a:rPr>
                        <a:t> K</a:t>
                      </a:r>
                      <a:r>
                        <a:rPr lang="ru-RU" sz="2700" b="1" baseline="-25000" dirty="0">
                          <a:latin typeface="Arial" pitchFamily="34" charset="0"/>
                          <a:ea typeface="Times New Roman"/>
                          <a:cs typeface="Arial" pitchFamily="34" charset="0"/>
                        </a:rPr>
                        <a:t>2</a:t>
                      </a:r>
                      <a:r>
                        <a:rPr lang="en-US" sz="2700" b="1" dirty="0">
                          <a:latin typeface="Arial" pitchFamily="34" charset="0"/>
                          <a:ea typeface="Times New Roman"/>
                          <a:cs typeface="Arial" pitchFamily="34" charset="0"/>
                        </a:rPr>
                        <a:t>SO</a:t>
                      </a:r>
                      <a:r>
                        <a:rPr lang="ru-RU" sz="2700" b="1" baseline="-25000" dirty="0">
                          <a:latin typeface="Arial" pitchFamily="34" charset="0"/>
                          <a:ea typeface="Times New Roman"/>
                          <a:cs typeface="Arial" pitchFamily="34" charset="0"/>
                        </a:rPr>
                        <a:t>4</a:t>
                      </a:r>
                      <a:endParaRPr lang="ru-RU" sz="2700" b="1" dirty="0">
                        <a:latin typeface="Arial" pitchFamily="34" charset="0"/>
                        <a:ea typeface="Times New Roman"/>
                        <a:cs typeface="Arial"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Прямоугольник 10"/>
          <p:cNvSpPr/>
          <p:nvPr/>
        </p:nvSpPr>
        <p:spPr>
          <a:xfrm>
            <a:off x="214282" y="214290"/>
            <a:ext cx="8786874" cy="798680"/>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3. Дальше расчёты производим, как обычно, по уравнению реакции:</a:t>
            </a:r>
            <a:endParaRPr lang="ru-RU" sz="2700" b="1" dirty="0" smtClean="0">
              <a:latin typeface="Arial" pitchFamily="34" charset="0"/>
              <a:cs typeface="Arial" pitchFamily="34" charset="0"/>
            </a:endParaRPr>
          </a:p>
        </p:txBody>
      </p:sp>
      <p:sp>
        <p:nvSpPr>
          <p:cNvPr id="13" name="Прямоугольник 12"/>
          <p:cNvSpPr/>
          <p:nvPr/>
        </p:nvSpPr>
        <p:spPr>
          <a:xfrm>
            <a:off x="142844" y="2571744"/>
            <a:ext cx="8858312" cy="1151854"/>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Устанавливаем соотношение количества вещества </a:t>
            </a:r>
            <a:r>
              <a:rPr lang="ru-RU" sz="2700" b="1" dirty="0" err="1" smtClean="0">
                <a:latin typeface="Arial" pitchFamily="34" charset="0"/>
                <a:cs typeface="Arial" pitchFamily="34" charset="0"/>
              </a:rPr>
              <a:t>гидроксидов</a:t>
            </a:r>
            <a:r>
              <a:rPr lang="ru-RU" sz="2700" b="1" dirty="0" smtClean="0">
                <a:latin typeface="Arial" pitchFamily="34" charset="0"/>
                <a:cs typeface="Arial" pitchFamily="34" charset="0"/>
              </a:rPr>
              <a:t> калия и меди (</a:t>
            </a:r>
            <a:r>
              <a:rPr lang="en-US" sz="2700" b="1" dirty="0" smtClean="0">
                <a:latin typeface="Arial" pitchFamily="34" charset="0"/>
                <a:cs typeface="Arial" pitchFamily="34" charset="0"/>
              </a:rPr>
              <a:t>II</a:t>
            </a:r>
            <a:r>
              <a:rPr lang="ru-RU" sz="2700" b="1" dirty="0" smtClean="0">
                <a:latin typeface="Arial" pitchFamily="34" charset="0"/>
                <a:cs typeface="Arial" pitchFamily="34" charset="0"/>
              </a:rPr>
              <a:t>) и находим количество вещества гидроксида меди (</a:t>
            </a:r>
            <a:r>
              <a:rPr lang="en-US" sz="2700" b="1" dirty="0" smtClean="0">
                <a:latin typeface="Arial" pitchFamily="34" charset="0"/>
                <a:cs typeface="Arial" pitchFamily="34" charset="0"/>
              </a:rPr>
              <a:t>II</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pic>
        <p:nvPicPr>
          <p:cNvPr id="18" name="Рисунок 17"/>
          <p:cNvPicPr/>
          <p:nvPr/>
        </p:nvPicPr>
        <p:blipFill>
          <a:blip r:embed="rId4" cstate="print"/>
          <a:srcRect/>
          <a:stretch>
            <a:fillRect/>
          </a:stretch>
        </p:blipFill>
        <p:spPr bwMode="auto">
          <a:xfrm>
            <a:off x="3071802" y="3857628"/>
            <a:ext cx="3117850" cy="786320"/>
          </a:xfrm>
          <a:prstGeom prst="roundRect">
            <a:avLst/>
          </a:prstGeom>
          <a:noFill/>
          <a:ln w="9525">
            <a:noFill/>
            <a:miter lim="800000"/>
            <a:headEnd/>
            <a:tailEnd/>
          </a:ln>
          <a:scene3d>
            <a:camera prst="orthographicFront"/>
            <a:lightRig rig="threePt" dir="t"/>
          </a:scene3d>
          <a:sp3d>
            <a:bevelT/>
          </a:sp3d>
        </p:spPr>
      </p:pic>
      <p:sp>
        <p:nvSpPr>
          <p:cNvPr id="19" name="Прямоугольник 18"/>
          <p:cNvSpPr/>
          <p:nvPr/>
        </p:nvSpPr>
        <p:spPr>
          <a:xfrm>
            <a:off x="285720" y="4714884"/>
            <a:ext cx="1447769" cy="507831"/>
          </a:xfrm>
          <a:prstGeom prst="rect">
            <a:avLst/>
          </a:prstGeom>
        </p:spPr>
        <p:txBody>
          <a:bodyPr wrap="none">
            <a:spAutoFit/>
          </a:bodyPr>
          <a:lstStyle/>
          <a:p>
            <a:pPr lvl="0" fontAlgn="base">
              <a:spcBef>
                <a:spcPct val="0"/>
              </a:spcBef>
              <a:spcAft>
                <a:spcPct val="0"/>
              </a:spcAft>
            </a:pPr>
            <a:r>
              <a:rPr lang="ru-RU" sz="2700" b="1" dirty="0" smtClean="0">
                <a:latin typeface="Arial" pitchFamily="34" charset="0"/>
                <a:ea typeface="Times New Roman" pitchFamily="18" charset="0"/>
                <a:cs typeface="Arial" pitchFamily="34" charset="0"/>
              </a:rPr>
              <a:t>отсюда</a:t>
            </a:r>
            <a:endParaRPr lang="ru-RU" sz="2700" b="1" dirty="0" smtClean="0">
              <a:latin typeface="Arial" pitchFamily="34" charset="0"/>
              <a:cs typeface="Arial" pitchFamily="34" charset="0"/>
            </a:endParaRPr>
          </a:p>
        </p:txBody>
      </p:sp>
      <p:pic>
        <p:nvPicPr>
          <p:cNvPr id="20" name="Рисунок 19"/>
          <p:cNvPicPr/>
          <p:nvPr/>
        </p:nvPicPr>
        <p:blipFill>
          <a:blip r:embed="rId5" cstate="print"/>
          <a:srcRect/>
          <a:stretch>
            <a:fillRect/>
          </a:stretch>
        </p:blipFill>
        <p:spPr bwMode="auto">
          <a:xfrm>
            <a:off x="1928794" y="5357826"/>
            <a:ext cx="5198166" cy="810561"/>
          </a:xfrm>
          <a:prstGeom prst="roundRect">
            <a:avLst/>
          </a:prstGeom>
          <a:noFill/>
          <a:ln w="9525">
            <a:noFill/>
            <a:miter lim="800000"/>
            <a:headEnd/>
            <a:tailEnd/>
          </a:ln>
          <a:scene3d>
            <a:camera prst="orthographicFront"/>
            <a:lightRig rig="threePt" dir="t"/>
          </a:scene3d>
          <a:sp3d>
            <a:bevelT/>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142852"/>
            <a:ext cx="8786874" cy="2246769"/>
          </a:xfrm>
          <a:prstGeom prst="rect">
            <a:avLst/>
          </a:prstGeom>
        </p:spPr>
        <p:txBody>
          <a:bodyPr wrap="square">
            <a:spAutoFit/>
          </a:bodyPr>
          <a:lstStyle/>
          <a:p>
            <a:pPr lvl="0" indent="450850" algn="just" fontAlgn="base">
              <a:spcBef>
                <a:spcPct val="0"/>
              </a:spcBef>
              <a:spcAft>
                <a:spcPct val="0"/>
              </a:spcAft>
            </a:pPr>
            <a:r>
              <a:rPr lang="ru-RU" sz="2800" b="1" dirty="0" smtClean="0">
                <a:latin typeface="Arial" pitchFamily="34" charset="0"/>
                <a:ea typeface="Times New Roman" pitchFamily="18" charset="0"/>
                <a:cs typeface="Arial" pitchFamily="34" charset="0"/>
              </a:rPr>
              <a:t>4. Вычисляем массу образовавшегося гидроксида меди (</a:t>
            </a:r>
            <a:r>
              <a:rPr lang="en-US" sz="2800" b="1" dirty="0" smtClean="0">
                <a:latin typeface="Arial" pitchFamily="34" charset="0"/>
                <a:ea typeface="Times New Roman" pitchFamily="18" charset="0"/>
                <a:cs typeface="Arial" pitchFamily="34" charset="0"/>
              </a:rPr>
              <a:t>II</a:t>
            </a:r>
            <a:r>
              <a:rPr lang="ru-RU" sz="2800" b="1" dirty="0" smtClean="0">
                <a:latin typeface="Arial" pitchFamily="34" charset="0"/>
                <a:ea typeface="Times New Roman" pitchFamily="18" charset="0"/>
                <a:cs typeface="Arial" pitchFamily="34" charset="0"/>
              </a:rPr>
              <a:t>): </a:t>
            </a:r>
            <a:endParaRPr lang="ru-RU" sz="2800" b="1" dirty="0" smtClean="0">
              <a:latin typeface="Arial" pitchFamily="34" charset="0"/>
              <a:cs typeface="Arial" pitchFamily="34" charset="0"/>
            </a:endParaRPr>
          </a:p>
          <a:p>
            <a:pPr lvl="0" algn="ctr" eaLnBrk="0" fontAlgn="base" hangingPunct="0">
              <a:spcBef>
                <a:spcPct val="0"/>
              </a:spcBef>
              <a:spcAft>
                <a:spcPct val="0"/>
              </a:spcAft>
            </a:pPr>
            <a:r>
              <a:rPr lang="en-US" sz="2800" b="1" dirty="0" smtClean="0">
                <a:latin typeface="Arial" pitchFamily="34" charset="0"/>
                <a:ea typeface="Times New Roman" pitchFamily="18" charset="0"/>
                <a:cs typeface="Arial" pitchFamily="34" charset="0"/>
              </a:rPr>
              <a:t>m</a:t>
            </a:r>
            <a:r>
              <a:rPr lang="ru-RU" sz="2800" b="1" dirty="0" smtClean="0">
                <a:latin typeface="Arial" pitchFamily="34" charset="0"/>
                <a:ea typeface="Times New Roman" pitchFamily="18" charset="0"/>
                <a:cs typeface="Arial" pitchFamily="34" charset="0"/>
              </a:rPr>
              <a:t>(С</a:t>
            </a:r>
            <a:r>
              <a:rPr lang="en-US" sz="2800" b="1" dirty="0" smtClean="0">
                <a:latin typeface="Arial" pitchFamily="34" charset="0"/>
                <a:ea typeface="Times New Roman" pitchFamily="18" charset="0"/>
                <a:cs typeface="Arial" pitchFamily="34" charset="0"/>
              </a:rPr>
              <a:t>u</a:t>
            </a:r>
            <a:r>
              <a:rPr lang="ru-RU" sz="2800" b="1" dirty="0" smtClean="0">
                <a:latin typeface="Arial" pitchFamily="34" charset="0"/>
                <a:ea typeface="Times New Roman" pitchFamily="18" charset="0"/>
                <a:cs typeface="Arial" pitchFamily="34" charset="0"/>
              </a:rPr>
              <a:t>(ОН)</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 =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(С</a:t>
            </a:r>
            <a:r>
              <a:rPr lang="en-US" sz="2800" b="1" dirty="0" smtClean="0">
                <a:latin typeface="Arial" pitchFamily="34" charset="0"/>
                <a:ea typeface="Times New Roman" pitchFamily="18" charset="0"/>
                <a:cs typeface="Arial" pitchFamily="34" charset="0"/>
                <a:sym typeface="Symbol" pitchFamily="18" charset="2"/>
              </a:rPr>
              <a:t>u</a:t>
            </a: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 • М(С</a:t>
            </a:r>
            <a:r>
              <a:rPr lang="en-US" sz="2800" b="1" dirty="0" smtClean="0">
                <a:latin typeface="Arial" pitchFamily="34" charset="0"/>
                <a:ea typeface="Times New Roman" pitchFamily="18" charset="0"/>
                <a:cs typeface="Arial" pitchFamily="34" charset="0"/>
                <a:sym typeface="Symbol" pitchFamily="18" charset="2"/>
              </a:rPr>
              <a:t>u</a:t>
            </a: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 </a:t>
            </a:r>
            <a:endParaRPr lang="ru-RU" sz="2800" b="1" dirty="0" smtClean="0">
              <a:latin typeface="Arial" pitchFamily="34" charset="0"/>
              <a:cs typeface="Arial" pitchFamily="34" charset="0"/>
              <a:sym typeface="Symbol" pitchFamily="18" charset="2"/>
            </a:endParaRPr>
          </a:p>
          <a:p>
            <a:pPr lvl="0" algn="ctr" eaLnBrk="0" fontAlgn="base" hangingPunct="0">
              <a:spcBef>
                <a:spcPct val="0"/>
              </a:spcBef>
              <a:spcAft>
                <a:spcPct val="0"/>
              </a:spcAft>
            </a:pPr>
            <a:r>
              <a:rPr lang="en-US" sz="2800" b="1" dirty="0" smtClean="0">
                <a:latin typeface="Arial" pitchFamily="34" charset="0"/>
                <a:ea typeface="Times New Roman" pitchFamily="18" charset="0"/>
                <a:cs typeface="Arial" pitchFamily="34" charset="0"/>
                <a:sym typeface="Symbol" pitchFamily="18" charset="2"/>
              </a:rPr>
              <a:t>m</a:t>
            </a:r>
            <a:r>
              <a:rPr lang="ru-RU" sz="2800" b="1" dirty="0" smtClean="0">
                <a:latin typeface="Arial" pitchFamily="34" charset="0"/>
                <a:ea typeface="Times New Roman" pitchFamily="18" charset="0"/>
                <a:cs typeface="Arial" pitchFamily="34" charset="0"/>
                <a:sym typeface="Symbol" pitchFamily="18" charset="2"/>
              </a:rPr>
              <a:t>(С</a:t>
            </a:r>
            <a:r>
              <a:rPr lang="en-US" sz="2800" b="1" dirty="0" smtClean="0">
                <a:latin typeface="Arial" pitchFamily="34" charset="0"/>
                <a:ea typeface="Times New Roman" pitchFamily="18" charset="0"/>
                <a:cs typeface="Arial" pitchFamily="34" charset="0"/>
                <a:sym typeface="Symbol" pitchFamily="18" charset="2"/>
              </a:rPr>
              <a:t>u</a:t>
            </a: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 = 0,325 моль • 98 г/моль = 32,2 г.</a:t>
            </a:r>
            <a:endParaRPr lang="ru-RU" sz="2800" b="1" dirty="0" smtClean="0">
              <a:latin typeface="Arial" pitchFamily="34" charset="0"/>
              <a:cs typeface="Arial" pitchFamily="34" charset="0"/>
              <a:sym typeface="Symbol" pitchFamily="18" charset="2"/>
            </a:endParaRPr>
          </a:p>
          <a:p>
            <a:pPr lvl="0" indent="450850" algn="just" eaLnBrk="0" fontAlgn="base" hangingPunct="0">
              <a:spcBef>
                <a:spcPct val="0"/>
              </a:spcBef>
              <a:spcAft>
                <a:spcPct val="0"/>
              </a:spcAft>
            </a:pPr>
            <a:r>
              <a:rPr lang="ru-RU" sz="2800" b="1" i="1" dirty="0" smtClean="0">
                <a:latin typeface="Arial" pitchFamily="34" charset="0"/>
                <a:ea typeface="Times New Roman" pitchFamily="18" charset="0"/>
                <a:cs typeface="Arial" pitchFamily="34" charset="0"/>
                <a:sym typeface="Symbol" pitchFamily="18" charset="2"/>
              </a:rPr>
              <a:t>Ответ: </a:t>
            </a:r>
            <a:r>
              <a:rPr lang="en-US" sz="2800" b="1" dirty="0" smtClean="0">
                <a:latin typeface="Arial" pitchFamily="34" charset="0"/>
                <a:ea typeface="Times New Roman" pitchFamily="18" charset="0"/>
                <a:cs typeface="Arial" pitchFamily="34" charset="0"/>
                <a:sym typeface="Symbol" pitchFamily="18" charset="2"/>
              </a:rPr>
              <a:t>m</a:t>
            </a:r>
            <a:r>
              <a:rPr lang="ru-RU" sz="2800" b="1" dirty="0" smtClean="0">
                <a:latin typeface="Arial" pitchFamily="34" charset="0"/>
                <a:ea typeface="Times New Roman" pitchFamily="18" charset="0"/>
                <a:cs typeface="Arial" pitchFamily="34" charset="0"/>
                <a:sym typeface="Symbol" pitchFamily="18" charset="2"/>
              </a:rPr>
              <a:t>(С</a:t>
            </a:r>
            <a:r>
              <a:rPr lang="en-US" sz="2800" b="1" dirty="0" smtClean="0">
                <a:latin typeface="Arial" pitchFamily="34" charset="0"/>
                <a:ea typeface="Times New Roman" pitchFamily="18" charset="0"/>
                <a:cs typeface="Arial" pitchFamily="34" charset="0"/>
                <a:sym typeface="Symbol" pitchFamily="18" charset="2"/>
              </a:rPr>
              <a:t>u</a:t>
            </a: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 = 32,2 г .</a:t>
            </a:r>
          </a:p>
        </p:txBody>
      </p:sp>
      <p:sp>
        <p:nvSpPr>
          <p:cNvPr id="12" name="Прямоугольник 11"/>
          <p:cNvSpPr/>
          <p:nvPr/>
        </p:nvSpPr>
        <p:spPr>
          <a:xfrm>
            <a:off x="250547" y="6072206"/>
            <a:ext cx="1963999" cy="584775"/>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32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rPr>
              <a:t>С</a:t>
            </a:r>
            <a:r>
              <a:rPr lang="en-US" sz="32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rPr>
              <a:t>u</a:t>
            </a:r>
            <a:r>
              <a:rPr lang="ru-RU" sz="32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rPr>
              <a:t>(ОН)</a:t>
            </a:r>
            <a:r>
              <a:rPr lang="ru-RU" sz="3200" b="1" baseline="-25000"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rPr>
              <a:t>2</a:t>
            </a:r>
            <a:endParaRPr lang="ru-RU" sz="3200" b="1" dirty="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ndParaRPr>
          </a:p>
        </p:txBody>
      </p:sp>
      <p:pic>
        <p:nvPicPr>
          <p:cNvPr id="18" name="Picture 4" descr="http://internat.msu.ru/wp-content/uploads/CuOH2-2011.gif"/>
          <p:cNvPicPr>
            <a:picLocks noChangeAspect="1" noChangeArrowheads="1"/>
          </p:cNvPicPr>
          <p:nvPr/>
        </p:nvPicPr>
        <p:blipFill>
          <a:blip r:embed="rId4" cstate="print"/>
          <a:srcRect l="11111" r="11110" b="4593"/>
          <a:stretch>
            <a:fillRect/>
          </a:stretch>
        </p:blipFill>
        <p:spPr bwMode="auto">
          <a:xfrm>
            <a:off x="857224" y="3857628"/>
            <a:ext cx="642942"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357158" y="-24"/>
            <a:ext cx="8429684" cy="108645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5000"/>
              </a:lnSpc>
              <a:spcBef>
                <a:spcPct val="0"/>
              </a:spcBef>
              <a:spcAft>
                <a:spcPct val="0"/>
              </a:spcAft>
            </a:pPr>
            <a:r>
              <a:rPr lang="ru-RU" sz="3800" b="1" dirty="0" smtClean="0">
                <a:ln w="11430">
                  <a:solidFill>
                    <a:sysClr val="windowText" lastClr="000000"/>
                  </a:solidFill>
                </a:ln>
                <a:solidFill>
                  <a:srgbClr val="180DA3"/>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Электролитическая диссоциация. Электролиты и </a:t>
            </a:r>
            <a:r>
              <a:rPr lang="ru-RU" sz="3800" b="1" dirty="0" err="1" smtClean="0">
                <a:ln w="11430">
                  <a:solidFill>
                    <a:sysClr val="windowText" lastClr="000000"/>
                  </a:solidFill>
                </a:ln>
                <a:solidFill>
                  <a:srgbClr val="180DA3"/>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неэлектролиты</a:t>
            </a:r>
            <a:endParaRPr lang="ru-RU" sz="3800" b="1" dirty="0" smtClean="0">
              <a:ln w="11430">
                <a:solidFill>
                  <a:sysClr val="windowText" lastClr="000000"/>
                </a:solidFill>
              </a:ln>
              <a:solidFill>
                <a:srgbClr val="180DA3"/>
              </a:solidFill>
              <a:effectLst>
                <a:outerShdw blurRad="80000" dist="40000" dir="5040000" algn="tl">
                  <a:srgbClr val="000000">
                    <a:alpha val="30000"/>
                  </a:srgbClr>
                </a:outerShdw>
              </a:effectLst>
              <a:latin typeface="Arial" pitchFamily="34" charset="0"/>
              <a:cs typeface="Arial" pitchFamily="34" charset="0"/>
            </a:endParaRPr>
          </a:p>
        </p:txBody>
      </p:sp>
      <p:sp>
        <p:nvSpPr>
          <p:cNvPr id="18" name="Rectangle 9"/>
          <p:cNvSpPr>
            <a:spLocks noChangeArrowheads="1"/>
          </p:cNvSpPr>
          <p:nvPr/>
        </p:nvSpPr>
        <p:spPr bwMode="auto">
          <a:xfrm>
            <a:off x="2786050" y="5715016"/>
            <a:ext cx="4818067" cy="840230"/>
          </a:xfrm>
          <a:prstGeom prst="rect">
            <a:avLst/>
          </a:prstGeom>
          <a:noFill/>
          <a:ln w="9525">
            <a:noFill/>
            <a:miter lim="800000"/>
            <a:headEnd/>
            <a:tailEnd/>
          </a:ln>
          <a:effectLst/>
        </p:spPr>
        <p:txBody>
          <a:bodyPr wrap="square" anchor="ctr">
            <a:spAutoFit/>
          </a:bodyPr>
          <a:lstStyle/>
          <a:p>
            <a:pPr algn="ctr">
              <a:lnSpc>
                <a:spcPct val="90000"/>
              </a:lnSpc>
            </a:pPr>
            <a:r>
              <a:rPr lang="ru-RU" sz="2600" b="1" dirty="0" err="1">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Сванте</a:t>
            </a:r>
            <a:r>
              <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Август </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Аррениус </a:t>
            </a:r>
            <a:r>
              <a:rPr lang="ru-RU" sz="28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(1859-1927)</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pic>
        <p:nvPicPr>
          <p:cNvPr id="133123" name="Picture 3" descr="D:\23.05.13-домашние документы\Лаб. раб YES\Виртуальные лабораторные YES\Анимашки и картинки\Химия\Ученые\Аррениус\135737-004-46945A72.jpg"/>
          <p:cNvPicPr>
            <a:picLocks noChangeAspect="1" noChangeArrowheads="1"/>
          </p:cNvPicPr>
          <p:nvPr/>
        </p:nvPicPr>
        <p:blipFill>
          <a:blip r:embed="rId4" cstate="print"/>
          <a:srcRect/>
          <a:stretch>
            <a:fillRect/>
          </a:stretch>
        </p:blipFill>
        <p:spPr bwMode="auto">
          <a:xfrm>
            <a:off x="194299" y="3714776"/>
            <a:ext cx="2520313" cy="3000372"/>
          </a:xfrm>
          <a:prstGeom prst="roundRect">
            <a:avLst/>
          </a:prstGeom>
          <a:ln w="88900" cap="sq" cmpd="thickThin">
            <a:solidFill>
              <a:schemeClr val="accent6">
                <a:lumMod val="50000"/>
              </a:schemeClr>
            </a:solidFill>
            <a:prstDash val="solid"/>
            <a:miter lim="800000"/>
          </a:ln>
          <a:effectLst>
            <a:innerShdw blurRad="76200">
              <a:srgbClr val="000000"/>
            </a:innerShdw>
          </a:effectLst>
        </p:spPr>
      </p:pic>
      <p:sp>
        <p:nvSpPr>
          <p:cNvPr id="13" name="Прямоугольник 12"/>
          <p:cNvSpPr/>
          <p:nvPr/>
        </p:nvSpPr>
        <p:spPr>
          <a:xfrm>
            <a:off x="142844" y="1071546"/>
            <a:ext cx="8858312" cy="256454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Основные положения</a:t>
            </a:r>
            <a:r>
              <a:rPr lang="ru-RU" sz="2700" b="1" dirty="0" smtClean="0">
                <a:latin typeface="Arial" pitchFamily="34" charset="0"/>
                <a:ea typeface="Times New Roman" pitchFamily="18" charset="0"/>
                <a:cs typeface="Arial" pitchFamily="34" charset="0"/>
              </a:rPr>
              <a:t>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a:t>
            </a:r>
            <a:r>
              <a:rPr lang="ru-RU" sz="27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электролитичес-кой</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диссоциации</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разработаны</a:t>
            </a:r>
            <a:r>
              <a:rPr lang="ru-RU" sz="2700" b="1" dirty="0" smtClean="0">
                <a:latin typeface="Arial" pitchFamily="34" charset="0"/>
                <a:ea typeface="Times New Roman" pitchFamily="18" charset="0"/>
                <a:cs typeface="Arial" pitchFamily="34" charset="0"/>
              </a:rPr>
              <a:t> в 1887 г. шведским учёным </a:t>
            </a:r>
            <a:r>
              <a:rPr lang="ru-RU" sz="27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Аррениусом</a:t>
            </a:r>
            <a:r>
              <a:rPr lang="ru-RU" sz="2700" b="1" dirty="0" smtClean="0">
                <a:latin typeface="Arial" pitchFamily="34" charset="0"/>
                <a:ea typeface="Times New Roman" pitchFamily="18" charset="0"/>
                <a:cs typeface="Arial" pitchFamily="34" charset="0"/>
              </a:rPr>
              <a:t>. Он исключал возможность химического взаимодействия ионов с молекулами растворителя, поэтому его теория не могла объяснить причину диссоциации электролитов и устойчивость ионов в растворе. </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47458" name="Picture 2" descr="Иван Алексеевич Каблуков (1857-1942), физико-химик, почетный член АН СССР. К 150-летию со дня рождения"/>
          <p:cNvPicPr>
            <a:picLocks noChangeAspect="1" noChangeArrowheads="1"/>
          </p:cNvPicPr>
          <p:nvPr/>
        </p:nvPicPr>
        <p:blipFill>
          <a:blip r:embed="rId4" cstate="print"/>
          <a:srcRect/>
          <a:stretch>
            <a:fillRect/>
          </a:stretch>
        </p:blipFill>
        <p:spPr bwMode="auto">
          <a:xfrm>
            <a:off x="142844" y="3214686"/>
            <a:ext cx="2428892" cy="3487936"/>
          </a:xfrm>
          <a:prstGeom prst="roundRect">
            <a:avLst/>
          </a:prstGeom>
          <a:ln w="88900" cap="sq" cmpd="thickThin">
            <a:solidFill>
              <a:schemeClr val="accent6">
                <a:lumMod val="50000"/>
              </a:schemeClr>
            </a:solidFill>
            <a:prstDash val="solid"/>
            <a:miter lim="800000"/>
          </a:ln>
          <a:effectLst>
            <a:innerShdw blurRad="76200">
              <a:srgbClr val="000000"/>
            </a:innerShdw>
          </a:effectLst>
        </p:spPr>
      </p:pic>
      <p:sp>
        <p:nvSpPr>
          <p:cNvPr id="12" name="Прямоугольник 11"/>
          <p:cNvSpPr/>
          <p:nvPr/>
        </p:nvSpPr>
        <p:spPr>
          <a:xfrm>
            <a:off x="2643174" y="6011246"/>
            <a:ext cx="4572000" cy="775340"/>
          </a:xfrm>
          <a:prstGeom prst="rect">
            <a:avLst/>
          </a:prstGeom>
        </p:spPr>
        <p:txBody>
          <a:bodyPr>
            <a:spAutoFit/>
          </a:bodyPr>
          <a:lstStyle/>
          <a:p>
            <a:pPr algn="ctr">
              <a:lnSpc>
                <a:spcPct val="85000"/>
              </a:lnSpc>
            </a:pP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Иван Алексеевич Каблуков (1857-1942)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
        <p:nvSpPr>
          <p:cNvPr id="13" name="Прямоугольник 12"/>
          <p:cNvSpPr/>
          <p:nvPr/>
        </p:nvSpPr>
        <p:spPr>
          <a:xfrm>
            <a:off x="3143240" y="5143512"/>
            <a:ext cx="5357850" cy="775340"/>
          </a:xfrm>
          <a:prstGeom prst="rect">
            <a:avLst/>
          </a:prstGeom>
        </p:spPr>
        <p:txBody>
          <a:bodyPr wrap="square">
            <a:spAutoFit/>
            <a:scene3d>
              <a:camera prst="orthographicFront"/>
              <a:lightRig rig="threePt" dir="t"/>
            </a:scene3d>
            <a:sp3d extrusionH="57150">
              <a:bevelT w="57150" h="38100" prst="artDeco"/>
            </a:sp3d>
          </a:bodyPr>
          <a:lstStyle/>
          <a:p>
            <a:pPr algn="ctr">
              <a:lnSpc>
                <a:spcPct val="85000"/>
              </a:lnSpc>
            </a:pP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Владимир Александрович </a:t>
            </a: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Кистяковский</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(1865 –1952)</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cxnSp>
        <p:nvCxnSpPr>
          <p:cNvPr id="19" name="Прямая со стрелкой 18"/>
          <p:cNvCxnSpPr/>
          <p:nvPr/>
        </p:nvCxnSpPr>
        <p:spPr>
          <a:xfrm>
            <a:off x="2714612" y="6356370"/>
            <a:ext cx="857256" cy="1588"/>
          </a:xfrm>
          <a:prstGeom prst="straightConnector1">
            <a:avLst/>
          </a:prstGeom>
          <a:ln w="38100">
            <a:solidFill>
              <a:srgbClr val="99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42844" y="-21994"/>
            <a:ext cx="8858312" cy="302236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Дальнейшее развитие представления об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электролитической диссоциации</a:t>
            </a:r>
            <a:r>
              <a:rPr lang="ru-RU" sz="2800" b="1" dirty="0" smtClean="0">
                <a:solidFill>
                  <a:srgbClr val="180DA3"/>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получили в трудах русских учёных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Каблукова</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 А.</a:t>
            </a:r>
            <a:r>
              <a:rPr lang="ru-RU" sz="2800" b="1" dirty="0" smtClean="0">
                <a:latin typeface="Arial" pitchFamily="34" charset="0"/>
                <a:ea typeface="Times New Roman" pitchFamily="18" charset="0"/>
                <a:cs typeface="Arial" pitchFamily="34" charset="0"/>
              </a:rPr>
              <a:t>,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Кистяковского</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В. А. </a:t>
            </a:r>
            <a:r>
              <a:rPr lang="ru-RU" sz="2800" b="1" dirty="0" smtClean="0">
                <a:latin typeface="Arial" pitchFamily="34" charset="0"/>
                <a:ea typeface="Times New Roman" pitchFamily="18" charset="0"/>
                <a:cs typeface="Arial" pitchFamily="34" charset="0"/>
              </a:rPr>
              <a:t>и др., которые показали, что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электролитическая диссоциация</a:t>
            </a:r>
            <a:r>
              <a:rPr lang="ru-RU" sz="2800" b="1" dirty="0" smtClean="0">
                <a:solidFill>
                  <a:srgbClr val="180DA3"/>
                </a:solidFill>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в растворе происходит в результате</a:t>
            </a:r>
            <a:r>
              <a:rPr lang="ru-RU" sz="2800" b="1" dirty="0" smtClean="0">
                <a:latin typeface="Arial" pitchFamily="34" charset="0"/>
                <a:ea typeface="Times New Roman" pitchFamily="18" charset="0"/>
                <a:cs typeface="Arial" pitchFamily="34" charset="0"/>
              </a:rPr>
              <a:t> физико-химического взаимодействия ионов (молекул) электролита с полярными молекулами растворителя.</a:t>
            </a:r>
            <a:endParaRPr lang="ru-RU" sz="2800" b="1" dirty="0" smtClean="0">
              <a:latin typeface="Arial" pitchFamily="34" charset="0"/>
              <a:cs typeface="Arial" pitchFamily="34" charset="0"/>
            </a:endParaRPr>
          </a:p>
        </p:txBody>
      </p:sp>
      <p:pic>
        <p:nvPicPr>
          <p:cNvPr id="21" name="Рисунок 3" descr="217147857.jpg"/>
          <p:cNvPicPr>
            <a:picLocks noChangeAspect="1"/>
          </p:cNvPicPr>
          <p:nvPr/>
        </p:nvPicPr>
        <p:blipFill>
          <a:blip r:embed="rId5" cstate="print"/>
          <a:srcRect/>
          <a:stretch>
            <a:fillRect/>
          </a:stretch>
        </p:blipFill>
        <p:spPr bwMode="auto">
          <a:xfrm>
            <a:off x="5500694" y="3071810"/>
            <a:ext cx="1480196" cy="2000264"/>
          </a:xfrm>
          <a:prstGeom prst="roundRect">
            <a:avLst/>
          </a:prstGeom>
          <a:ln w="88900" cap="sq" cmpd="thickThin">
            <a:solidFill>
              <a:schemeClr val="accent2">
                <a:lumMod val="50000"/>
              </a:schemeClr>
            </a:solidFill>
            <a:prstDash val="solid"/>
            <a:miter lim="800000"/>
          </a:ln>
          <a:effectLst>
            <a:innerShdw blurRad="76200">
              <a:srgbClr val="000000"/>
            </a:innerShdw>
          </a:effectLst>
        </p:spPr>
      </p:pic>
    </p:spTree>
  </p:cSld>
  <p:clrMapOvr>
    <a:masterClrMapping/>
  </p:clrMapOvr>
  <p:transition>
    <p:wheel spokes="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84915"/>
            <a:ext cx="8858312"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Из курса физики и повседневной жизни вам известно, что водные растворы и расплавы одних веществ проводят электрический ток, а других – нет. Это можно наблюдать с помощью прибора, изображённого на рисунке. </a:t>
            </a:r>
          </a:p>
        </p:txBody>
      </p:sp>
      <p:pic>
        <p:nvPicPr>
          <p:cNvPr id="11" name="Рисунок 10"/>
          <p:cNvPicPr/>
          <p:nvPr/>
        </p:nvPicPr>
        <p:blipFill>
          <a:blip r:embed="rId4" cstate="print"/>
          <a:srcRect/>
          <a:stretch>
            <a:fillRect/>
          </a:stretch>
        </p:blipFill>
        <p:spPr bwMode="auto">
          <a:xfrm>
            <a:off x="1714480" y="2500306"/>
            <a:ext cx="5789206" cy="3200400"/>
          </a:xfrm>
          <a:prstGeom prst="roundRect">
            <a:avLst/>
          </a:prstGeom>
          <a:noFill/>
          <a:ln w="9525">
            <a:noFill/>
            <a:miter lim="800000"/>
            <a:headEnd/>
            <a:tailEnd/>
          </a:ln>
          <a:scene3d>
            <a:camera prst="orthographicFront"/>
            <a:lightRig rig="threePt" dir="t"/>
          </a:scene3d>
          <a:sp3d>
            <a:bevelT/>
          </a:sp3d>
        </p:spPr>
      </p:pic>
      <p:sp>
        <p:nvSpPr>
          <p:cNvPr id="13" name="Прямоугольник 12"/>
          <p:cNvSpPr/>
          <p:nvPr/>
        </p:nvSpPr>
        <p:spPr>
          <a:xfrm>
            <a:off x="1714480" y="5715016"/>
            <a:ext cx="5715040"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rPr>
              <a:t>Прибор для наблюдения электропроводности веществ</a:t>
            </a:r>
            <a:endParaRPr lang="ru-RU" sz="2600" b="1" dirty="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endParaRPr>
          </a:p>
        </p:txBody>
      </p:sp>
      <p:pic>
        <p:nvPicPr>
          <p:cNvPr id="18" name="Picture 4" descr="light6"/>
          <p:cNvPicPr>
            <a:picLocks noChangeAspect="1" noChangeArrowheads="1" noCrop="1"/>
          </p:cNvPicPr>
          <p:nvPr/>
        </p:nvPicPr>
        <p:blipFill>
          <a:blip r:embed="rId5" cstate="print"/>
          <a:srcRect/>
          <a:stretch>
            <a:fillRect/>
          </a:stretch>
        </p:blipFill>
        <p:spPr bwMode="auto">
          <a:xfrm>
            <a:off x="2214546" y="4500570"/>
            <a:ext cx="571504" cy="647700"/>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descr="him_22"/>
          <p:cNvPicPr>
            <a:picLocks noChangeAspect="1" noChangeArrowheads="1"/>
          </p:cNvPicPr>
          <p:nvPr/>
        </p:nvPicPr>
        <p:blipFill>
          <a:blip r:embed="rId2" cstate="print"/>
          <a:srcRect/>
          <a:stretch>
            <a:fillRect/>
          </a:stretch>
        </p:blipFill>
        <p:spPr bwMode="auto">
          <a:xfrm>
            <a:off x="4500562" y="785794"/>
            <a:ext cx="4381500" cy="28575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6500" name="i2" descr="electrlt"/>
          <p:cNvPicPr>
            <a:picLocks noChangeAspect="1" noChangeArrowheads="1"/>
          </p:cNvPicPr>
          <p:nvPr/>
        </p:nvPicPr>
        <p:blipFill>
          <a:blip r:embed="rId3" cstate="print"/>
          <a:srcRect/>
          <a:stretch>
            <a:fillRect/>
          </a:stretch>
        </p:blipFill>
        <p:spPr bwMode="auto">
          <a:xfrm>
            <a:off x="428596" y="4313254"/>
            <a:ext cx="2997200" cy="14732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6501" name="Picture 5"/>
          <p:cNvPicPr>
            <a:picLocks noChangeAspect="1" noChangeArrowheads="1"/>
          </p:cNvPicPr>
          <p:nvPr/>
        </p:nvPicPr>
        <p:blipFill>
          <a:blip r:embed="rId4" cstate="print"/>
          <a:srcRect/>
          <a:stretch>
            <a:fillRect/>
          </a:stretch>
        </p:blipFill>
        <p:spPr bwMode="auto">
          <a:xfrm>
            <a:off x="5500694" y="4071942"/>
            <a:ext cx="1790700" cy="11430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6502" name="Picture 6" descr="rast10"/>
          <p:cNvPicPr>
            <a:picLocks noChangeAspect="1" noChangeArrowheads="1"/>
          </p:cNvPicPr>
          <p:nvPr/>
        </p:nvPicPr>
        <p:blipFill>
          <a:blip r:embed="rId5" cstate="print"/>
          <a:srcRect/>
          <a:stretch>
            <a:fillRect/>
          </a:stretch>
        </p:blipFill>
        <p:spPr bwMode="auto">
          <a:xfrm>
            <a:off x="474654" y="2787656"/>
            <a:ext cx="2882900" cy="149860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1142976" y="5929330"/>
            <a:ext cx="5715040"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rPr>
              <a:t>Приборы для наблюдения электропроводности веществ</a:t>
            </a:r>
            <a:endParaRPr lang="ru-RU" sz="2600" b="1" dirty="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pic>
        <p:nvPicPr>
          <p:cNvPr id="13" name="Picture 4" descr="light6"/>
          <p:cNvPicPr>
            <a:picLocks noChangeAspect="1" noChangeArrowheads="1" noCrop="1"/>
          </p:cNvPicPr>
          <p:nvPr/>
        </p:nvPicPr>
        <p:blipFill>
          <a:blip r:embed="rId8" cstate="print"/>
          <a:srcRect/>
          <a:stretch>
            <a:fillRect/>
          </a:stretch>
        </p:blipFill>
        <p:spPr bwMode="auto">
          <a:xfrm>
            <a:off x="2643174" y="2857496"/>
            <a:ext cx="571504" cy="647700"/>
          </a:xfrm>
          <a:prstGeom prst="rect">
            <a:avLst/>
          </a:prstGeom>
          <a:noFill/>
        </p:spPr>
      </p:pic>
      <p:pic>
        <p:nvPicPr>
          <p:cNvPr id="12" name="Picture 2" descr="D:\23.05.13-домашние документы\Виртуальные лекции 2015\Химия\Растворы\электролит. дис\img1.jpg"/>
          <p:cNvPicPr>
            <a:picLocks noChangeAspect="1" noChangeArrowheads="1"/>
          </p:cNvPicPr>
          <p:nvPr/>
        </p:nvPicPr>
        <p:blipFill>
          <a:blip r:embed="rId9" cstate="print"/>
          <a:srcRect/>
          <a:stretch>
            <a:fillRect/>
          </a:stretch>
        </p:blipFill>
        <p:spPr bwMode="auto">
          <a:xfrm>
            <a:off x="452428" y="176206"/>
            <a:ext cx="2762250" cy="23241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4" descr="light6"/>
          <p:cNvPicPr>
            <a:picLocks noChangeAspect="1" noChangeArrowheads="1" noCrop="1"/>
          </p:cNvPicPr>
          <p:nvPr/>
        </p:nvPicPr>
        <p:blipFill>
          <a:blip r:embed="rId8" cstate="print"/>
          <a:srcRect/>
          <a:stretch>
            <a:fillRect/>
          </a:stretch>
        </p:blipFill>
        <p:spPr bwMode="auto">
          <a:xfrm>
            <a:off x="642910" y="214290"/>
            <a:ext cx="571504" cy="647700"/>
          </a:xfrm>
          <a:prstGeom prst="rect">
            <a:avLst/>
          </a:prstGeom>
          <a:noFill/>
        </p:spPr>
      </p:pic>
    </p:spTree>
  </p:cSld>
  <p:clrMapOvr>
    <a:masterClrMapping/>
  </p:clrMapOvr>
  <p:transition>
    <p:wheel spokes="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0" name="Таблица 9"/>
          <p:cNvGraphicFramePr>
            <a:graphicFrameLocks noGrp="1"/>
          </p:cNvGraphicFramePr>
          <p:nvPr/>
        </p:nvGraphicFramePr>
        <p:xfrm>
          <a:off x="107504" y="2492896"/>
          <a:ext cx="8715436" cy="4197096"/>
        </p:xfrm>
        <a:graphic>
          <a:graphicData uri="http://schemas.openxmlformats.org/drawingml/2006/table">
            <a:tbl>
              <a:tblPr>
                <a:tableStyleId>{35758FB7-9AC5-4552-8A53-C91805E547FA}</a:tableStyleId>
              </a:tblPr>
              <a:tblGrid>
                <a:gridCol w="4789766"/>
                <a:gridCol w="3925670"/>
              </a:tblGrid>
              <a:tr h="219710">
                <a:tc>
                  <a:txBody>
                    <a:bodyPr/>
                    <a:lstStyle/>
                    <a:p>
                      <a:pPr indent="-25400" algn="ctr">
                        <a:lnSpc>
                          <a:spcPct val="85000"/>
                        </a:lnSpc>
                        <a:spcAft>
                          <a:spcPts val="0"/>
                        </a:spcAft>
                      </a:pPr>
                      <a:r>
                        <a:rPr lang="ru-RU" sz="2700" b="1" dirty="0"/>
                        <a:t>Испытуемое вещество (раствор)</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ctr">
                        <a:lnSpc>
                          <a:spcPct val="85000"/>
                        </a:lnSpc>
                        <a:spcAft>
                          <a:spcPts val="0"/>
                        </a:spcAft>
                      </a:pPr>
                      <a:r>
                        <a:rPr lang="ru-RU" sz="2600" b="1" dirty="0"/>
                        <a:t>Электропроводность</a:t>
                      </a:r>
                      <a:endParaRPr lang="ru-RU" sz="26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25425">
                <a:tc>
                  <a:txBody>
                    <a:bodyPr/>
                    <a:lstStyle/>
                    <a:p>
                      <a:pPr indent="-25400" algn="ctr">
                        <a:lnSpc>
                          <a:spcPct val="85000"/>
                        </a:lnSpc>
                        <a:spcAft>
                          <a:spcPts val="0"/>
                        </a:spcAft>
                      </a:pPr>
                      <a:r>
                        <a:rPr lang="ru-RU" sz="2700" b="1" dirty="0"/>
                        <a:t>Н</a:t>
                      </a:r>
                      <a:r>
                        <a:rPr lang="ru-RU" sz="2700" b="1" baseline="-25000" dirty="0"/>
                        <a:t>2</a:t>
                      </a:r>
                      <a:r>
                        <a:rPr lang="en-US" sz="2700" b="1" dirty="0"/>
                        <a:t>O</a:t>
                      </a:r>
                      <a:r>
                        <a:rPr lang="ru-RU" sz="2700" b="1" dirty="0"/>
                        <a:t> (дистиллированная)</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Ток не проводит</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28600">
                <a:tc>
                  <a:txBody>
                    <a:bodyPr/>
                    <a:lstStyle/>
                    <a:p>
                      <a:pPr indent="-25400" algn="ctr">
                        <a:lnSpc>
                          <a:spcPct val="85000"/>
                        </a:lnSpc>
                        <a:spcAft>
                          <a:spcPts val="0"/>
                        </a:spcAft>
                      </a:pPr>
                      <a:r>
                        <a:rPr lang="en-US" sz="2700" b="1" dirty="0"/>
                        <a:t>Na</a:t>
                      </a:r>
                      <a:r>
                        <a:rPr lang="ru-RU" sz="2700" b="1" dirty="0"/>
                        <a:t>С</a:t>
                      </a:r>
                      <a:r>
                        <a:rPr lang="en-US" sz="2700" b="1" dirty="0"/>
                        <a:t>l</a:t>
                      </a:r>
                      <a:r>
                        <a:rPr lang="ru-RU" sz="2700" b="1" dirty="0"/>
                        <a:t> (сухая соль)</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Ток не проводит</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25425">
                <a:tc>
                  <a:txBody>
                    <a:bodyPr/>
                    <a:lstStyle/>
                    <a:p>
                      <a:pPr indent="-25400" algn="ctr">
                        <a:lnSpc>
                          <a:spcPct val="85000"/>
                        </a:lnSpc>
                        <a:spcAft>
                          <a:spcPts val="0"/>
                        </a:spcAft>
                      </a:pPr>
                      <a:r>
                        <a:rPr lang="ru-RU" sz="2700" b="1" dirty="0"/>
                        <a:t>Сахар сухой</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Ток не проводит</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28600">
                <a:tc>
                  <a:txBody>
                    <a:bodyPr/>
                    <a:lstStyle/>
                    <a:p>
                      <a:pPr indent="-25400" algn="ctr">
                        <a:lnSpc>
                          <a:spcPct val="85000"/>
                        </a:lnSpc>
                        <a:spcAft>
                          <a:spcPts val="0"/>
                        </a:spcAft>
                      </a:pPr>
                      <a:r>
                        <a:rPr lang="en-US" sz="2700" b="1" dirty="0"/>
                        <a:t>Na</a:t>
                      </a:r>
                      <a:r>
                        <a:rPr lang="ru-RU" sz="2700" b="1" dirty="0"/>
                        <a:t>С</a:t>
                      </a:r>
                      <a:r>
                        <a:rPr lang="en-US" sz="2700" b="1" dirty="0"/>
                        <a:t>l</a:t>
                      </a:r>
                      <a:r>
                        <a:rPr lang="ru-RU" sz="2700" b="1" dirty="0"/>
                        <a:t> + бензол</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Ток не проводит</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28600">
                <a:tc>
                  <a:txBody>
                    <a:bodyPr/>
                    <a:lstStyle/>
                    <a:p>
                      <a:pPr indent="-25400" algn="ctr">
                        <a:lnSpc>
                          <a:spcPct val="85000"/>
                        </a:lnSpc>
                        <a:spcAft>
                          <a:spcPts val="0"/>
                        </a:spcAft>
                      </a:pPr>
                      <a:r>
                        <a:rPr lang="en-US" sz="2700" b="1"/>
                        <a:t>Na</a:t>
                      </a:r>
                      <a:r>
                        <a:rPr lang="ru-RU" sz="2700" b="1"/>
                        <a:t>С</a:t>
                      </a:r>
                      <a:r>
                        <a:rPr lang="en-US" sz="2700" b="1"/>
                        <a:t>l</a:t>
                      </a:r>
                      <a:r>
                        <a:rPr lang="ru-RU" sz="2700" b="1"/>
                        <a:t> + Н</a:t>
                      </a:r>
                      <a:r>
                        <a:rPr lang="ru-RU" sz="2700" b="1" baseline="-25000"/>
                        <a:t>2</a:t>
                      </a:r>
                      <a:r>
                        <a:rPr lang="en-US" sz="2700" b="1"/>
                        <a:t>O</a:t>
                      </a:r>
                      <a:r>
                        <a:rPr lang="ru-RU" sz="2700" b="1"/>
                        <a:t> (дистиллированная)</a:t>
                      </a:r>
                      <a:endParaRPr lang="ru-RU" sz="2700" b="1">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Электропроводен</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28600">
                <a:tc>
                  <a:txBody>
                    <a:bodyPr/>
                    <a:lstStyle/>
                    <a:p>
                      <a:pPr indent="-25400" algn="ctr">
                        <a:lnSpc>
                          <a:spcPct val="85000"/>
                        </a:lnSpc>
                        <a:spcAft>
                          <a:spcPts val="0"/>
                        </a:spcAft>
                      </a:pPr>
                      <a:r>
                        <a:rPr lang="ru-RU" sz="2700" b="1"/>
                        <a:t>Н</a:t>
                      </a:r>
                      <a:r>
                        <a:rPr lang="en-US" sz="2700" b="1"/>
                        <a:t>Cl</a:t>
                      </a:r>
                      <a:r>
                        <a:rPr lang="ru-RU" sz="2700" b="1"/>
                        <a:t> + Н</a:t>
                      </a:r>
                      <a:r>
                        <a:rPr lang="ru-RU" sz="2700" b="1" baseline="-25000"/>
                        <a:t>2</a:t>
                      </a:r>
                      <a:r>
                        <a:rPr lang="en-US" sz="2700" b="1"/>
                        <a:t>O</a:t>
                      </a:r>
                      <a:r>
                        <a:rPr lang="ru-RU" sz="2700" b="1"/>
                        <a:t> (дистиллированная)</a:t>
                      </a:r>
                      <a:endParaRPr lang="ru-RU" sz="2700" b="1">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Электропроводен</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234950">
                <a:tc>
                  <a:txBody>
                    <a:bodyPr/>
                    <a:lstStyle/>
                    <a:p>
                      <a:pPr indent="-25400" algn="ctr">
                        <a:lnSpc>
                          <a:spcPct val="85000"/>
                        </a:lnSpc>
                        <a:spcAft>
                          <a:spcPts val="0"/>
                        </a:spcAft>
                      </a:pPr>
                      <a:r>
                        <a:rPr lang="ru-RU" sz="2700" b="1"/>
                        <a:t>Сахар + Н</a:t>
                      </a:r>
                      <a:r>
                        <a:rPr lang="ru-RU" sz="2700" b="1" baseline="-25000"/>
                        <a:t>2</a:t>
                      </a:r>
                      <a:r>
                        <a:rPr lang="en-US" sz="2700" b="1"/>
                        <a:t>O</a:t>
                      </a:r>
                      <a:r>
                        <a:rPr lang="ru-RU" sz="2700" b="1"/>
                        <a:t> (дистиллированная)</a:t>
                      </a:r>
                      <a:endParaRPr lang="ru-RU" sz="2700" b="1">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indent="-25400" algn="l">
                        <a:lnSpc>
                          <a:spcPct val="85000"/>
                        </a:lnSpc>
                        <a:spcAft>
                          <a:spcPts val="0"/>
                        </a:spcAft>
                      </a:pPr>
                      <a:r>
                        <a:rPr lang="ru-RU" sz="2700" b="1" dirty="0"/>
                        <a:t>Ток не проводит</a:t>
                      </a:r>
                      <a:endParaRPr lang="ru-RU" sz="2700" b="1" dirty="0">
                        <a:latin typeface="Arial" pitchFamily="34" charset="0"/>
                        <a:ea typeface="Times New Roman"/>
                        <a:cs typeface="Arial" pitchFamily="34"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bl>
          </a:graphicData>
        </a:graphic>
      </p:graphicFrame>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3" name="Прямоугольник 12"/>
          <p:cNvSpPr/>
          <p:nvPr/>
        </p:nvSpPr>
        <p:spPr>
          <a:xfrm>
            <a:off x="214282" y="28942"/>
            <a:ext cx="8786874" cy="1815882"/>
          </a:xfrm>
          <a:prstGeom prst="rect">
            <a:avLst/>
          </a:prstGeom>
        </p:spPr>
        <p:txBody>
          <a:bodyPr wrap="square">
            <a:spAutoFit/>
          </a:bodyPr>
          <a:lstStyle/>
          <a:p>
            <a:pPr indent="446088" algn="just"/>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Что произойдет если </a:t>
            </a:r>
            <a:r>
              <a:rPr lang="ru-RU" sz="2700" b="1" dirty="0" smtClean="0">
                <a:latin typeface="Arial" pitchFamily="34" charset="0"/>
                <a:ea typeface="Times New Roman" pitchFamily="18" charset="0"/>
                <a:cs typeface="Arial" pitchFamily="34" charset="0"/>
              </a:rPr>
              <a:t>в сосуд с испытуемым веществом или раствором (смотри таблицу) опустить угольные электроды, присоединённые проводами к электрической сети? </a:t>
            </a:r>
            <a:endParaRPr lang="ru-RU" sz="2700" dirty="0"/>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357158" y="1700808"/>
            <a:ext cx="8501122" cy="8248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smtClean="0">
                <a:ln w="11430">
                  <a:solidFill>
                    <a:srgbClr val="002060"/>
                  </a:solidFill>
                </a:ln>
                <a:solidFill>
                  <a:srgbClr val="180DA3"/>
                </a:solidFill>
                <a:effectLst>
                  <a:outerShdw blurRad="50800" dist="39000" dir="5460000" algn="tl">
                    <a:srgbClr val="000000">
                      <a:alpha val="38000"/>
                    </a:srgbClr>
                  </a:outerShdw>
                </a:effectLst>
                <a:latin typeface="Arial" pitchFamily="34" charset="0"/>
                <a:cs typeface="Arial" pitchFamily="34" charset="0"/>
              </a:rPr>
              <a:t>Электропроводность растворов некоторых веществ</a:t>
            </a:r>
            <a:endParaRPr lang="ru-RU" sz="2800" b="1" dirty="0">
              <a:ln w="11430">
                <a:solidFill>
                  <a:srgbClr val="002060"/>
                </a:solidFill>
              </a:ln>
              <a:solidFill>
                <a:srgbClr val="180DA3"/>
              </a:solidFill>
              <a:effectLst>
                <a:outerShdw blurRad="50800" dist="39000" dir="5460000" algn="tl">
                  <a:srgbClr val="000000">
                    <a:alpha val="38000"/>
                  </a:srgbClr>
                </a:outerShdw>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89876"/>
            <a:ext cx="8858312" cy="3022366"/>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К одному из проводов подключили электрическую лампочку,  которая показывает присутствие или отсутствие тока в цепи: если вещество или раствор проводит электрический ток, то лампочка загорается. После каждого испытуемого раствора (вещества) электроды промывают в стакане с дистиллированной водой.</a:t>
            </a:r>
          </a:p>
        </p:txBody>
      </p:sp>
      <p:pic>
        <p:nvPicPr>
          <p:cNvPr id="13" name="Picture 4" descr="aspen2"/>
          <p:cNvPicPr>
            <a:picLocks noChangeAspect="1" noChangeArrowheads="1" noCrop="1"/>
          </p:cNvPicPr>
          <p:nvPr/>
        </p:nvPicPr>
        <p:blipFill>
          <a:blip r:embed="rId4" cstate="print"/>
          <a:srcRect/>
          <a:stretch>
            <a:fillRect/>
          </a:stretch>
        </p:blipFill>
        <p:spPr bwMode="auto">
          <a:xfrm>
            <a:off x="285720" y="5072074"/>
            <a:ext cx="1800225" cy="1620837"/>
          </a:xfrm>
          <a:prstGeom prst="rect">
            <a:avLst/>
          </a:prstGeom>
          <a:noFill/>
          <a:ln w="9525">
            <a:noFill/>
            <a:miter lim="800000"/>
            <a:headEnd/>
            <a:tailEnd/>
          </a:ln>
        </p:spPr>
      </p:pic>
      <p:pic>
        <p:nvPicPr>
          <p:cNvPr id="19" name="Picture 2" descr="http://lib.znate.ru/pars_docs/refs/155/154240/154240_html_m5d5d1fb2.png"/>
          <p:cNvPicPr>
            <a:picLocks noChangeAspect="1" noChangeArrowheads="1"/>
          </p:cNvPicPr>
          <p:nvPr/>
        </p:nvPicPr>
        <p:blipFill>
          <a:blip r:embed="rId5" cstate="print"/>
          <a:srcRect/>
          <a:stretch>
            <a:fillRect/>
          </a:stretch>
        </p:blipFill>
        <p:spPr bwMode="auto">
          <a:xfrm>
            <a:off x="2928926" y="3643314"/>
            <a:ext cx="3786214" cy="302897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84138" y="2714620"/>
            <a:ext cx="8959505" cy="103804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3600" b="1" dirty="0" smtClean="0">
                <a:ln w="11430">
                  <a:solidFill>
                    <a:sysClr val="windowText" lastClr="000000"/>
                  </a:solidFill>
                </a:ln>
                <a:solidFill>
                  <a:srgbClr val="3366FF"/>
                </a:solidFill>
                <a:effectLst>
                  <a:outerShdw blurRad="50800" dist="38100" dir="2700000" algn="tl" rotWithShape="0">
                    <a:prstClr val="black">
                      <a:alpha val="40000"/>
                    </a:prstClr>
                  </a:outerShdw>
                </a:effectLst>
                <a:latin typeface="Arial Black" pitchFamily="34" charset="0"/>
                <a:ea typeface="Times New Roman" pitchFamily="18" charset="0"/>
                <a:cs typeface="Times New Roman" pitchFamily="18" charset="0"/>
              </a:rPr>
              <a:t>Вода, растворы. </a:t>
            </a:r>
          </a:p>
          <a:p>
            <a:pPr algn="ctr">
              <a:lnSpc>
                <a:spcPct val="85000"/>
              </a:lnSpc>
            </a:pPr>
            <a:r>
              <a:rPr lang="ru-RU" sz="3600" b="1" dirty="0" smtClean="0">
                <a:ln w="11430">
                  <a:solidFill>
                    <a:sysClr val="windowText" lastClr="000000"/>
                  </a:solidFill>
                </a:ln>
                <a:solidFill>
                  <a:srgbClr val="3366FF"/>
                </a:solidFill>
                <a:effectLst>
                  <a:outerShdw blurRad="50800" dist="38100" dir="2700000" algn="tl" rotWithShape="0">
                    <a:prstClr val="black">
                      <a:alpha val="40000"/>
                    </a:prstClr>
                  </a:outerShdw>
                </a:effectLst>
                <a:latin typeface="Arial Black" pitchFamily="34" charset="0"/>
                <a:ea typeface="Times New Roman" pitchFamily="18" charset="0"/>
                <a:cs typeface="Times New Roman" pitchFamily="18" charset="0"/>
              </a:rPr>
              <a:t>Электролитическая диссоциация</a:t>
            </a:r>
            <a:endParaRPr lang="ru-RU" sz="3600" b="1" dirty="0">
              <a:ln w="11430">
                <a:solidFill>
                  <a:sysClr val="windowText" lastClr="000000"/>
                </a:solidFill>
              </a:ln>
              <a:solidFill>
                <a:srgbClr val="3366FF"/>
              </a:solidFill>
              <a:effectLst>
                <a:outerShdw blurRad="50800" dist="38100" dir="2700000" algn="tl" rotWithShape="0">
                  <a:prstClr val="black">
                    <a:alpha val="40000"/>
                  </a:prstClr>
                </a:outerShdw>
              </a:effectLst>
              <a:latin typeface="Arial Black" pitchFamily="34" charset="0"/>
            </a:endParaRPr>
          </a:p>
        </p:txBody>
      </p:sp>
      <p:pic>
        <p:nvPicPr>
          <p:cNvPr id="30722"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3" cstate="print"/>
          <a:srcRect/>
          <a:stretch>
            <a:fillRect/>
          </a:stretch>
        </p:blipFill>
        <p:spPr bwMode="auto">
          <a:xfrm>
            <a:off x="214282" y="3857628"/>
            <a:ext cx="2857500" cy="2857500"/>
          </a:xfrm>
          <a:prstGeom prst="rect">
            <a:avLst/>
          </a:prstGeom>
          <a:noFill/>
        </p:spPr>
      </p:pic>
      <p:pic>
        <p:nvPicPr>
          <p:cNvPr id="30725" name="Picture 5" descr="D:\23.05.13-домашние документы\Лаб. раб YES\Виртуальные лабораторные YES\Анимашки и картинки\Вода, жидкости,\35326731.gif"/>
          <p:cNvPicPr>
            <a:picLocks noChangeAspect="1" noChangeArrowheads="1" noCrop="1"/>
          </p:cNvPicPr>
          <p:nvPr/>
        </p:nvPicPr>
        <p:blipFill>
          <a:blip r:embed="rId4" cstate="print"/>
          <a:srcRect/>
          <a:stretch>
            <a:fillRect/>
          </a:stretch>
        </p:blipFill>
        <p:spPr bwMode="auto">
          <a:xfrm>
            <a:off x="0" y="-142900"/>
            <a:ext cx="2819400" cy="3333750"/>
          </a:xfrm>
          <a:prstGeom prst="rect">
            <a:avLst/>
          </a:prstGeom>
          <a:noFill/>
        </p:spPr>
      </p:pic>
      <p:pic>
        <p:nvPicPr>
          <p:cNvPr id="30728" name="Picture 8" descr="D:\23.05.13-домашние документы\Лаб. раб YES\Виртуальные лабораторные YES\Анимашки и картинки\Вода, жидкости,\Реки\082.gif"/>
          <p:cNvPicPr>
            <a:picLocks noChangeAspect="1" noChangeArrowheads="1" noCrop="1"/>
          </p:cNvPicPr>
          <p:nvPr/>
        </p:nvPicPr>
        <p:blipFill>
          <a:blip r:embed="rId5" cstate="print"/>
          <a:srcRect/>
          <a:stretch>
            <a:fillRect/>
          </a:stretch>
        </p:blipFill>
        <p:spPr bwMode="auto">
          <a:xfrm>
            <a:off x="6643702" y="142852"/>
            <a:ext cx="2286000" cy="3048000"/>
          </a:xfrm>
          <a:prstGeom prst="rect">
            <a:avLst/>
          </a:prstGeom>
          <a:noFill/>
        </p:spPr>
      </p:pic>
      <p:pic>
        <p:nvPicPr>
          <p:cNvPr id="30731" name="Picture 11" descr="D:\23.05.13-домашние документы\Лаб. раб YES\Виртуальные лабораторные YES\Анимашки и картинки\Люди\Химики\26710842_anmated_doll_0002.gif"/>
          <p:cNvPicPr>
            <a:picLocks noChangeAspect="1" noChangeArrowheads="1" noCrop="1"/>
          </p:cNvPicPr>
          <p:nvPr/>
        </p:nvPicPr>
        <p:blipFill>
          <a:blip r:embed="rId6" cstate="print"/>
          <a:srcRect/>
          <a:stretch>
            <a:fillRect/>
          </a:stretch>
        </p:blipFill>
        <p:spPr bwMode="auto">
          <a:xfrm>
            <a:off x="4000496" y="1071546"/>
            <a:ext cx="1095375" cy="1504950"/>
          </a:xfrm>
          <a:prstGeom prst="rect">
            <a:avLst/>
          </a:prstGeom>
          <a:noFill/>
        </p:spPr>
      </p:pic>
      <p:pic>
        <p:nvPicPr>
          <p:cNvPr id="1026" name="Picture 2"/>
          <p:cNvPicPr>
            <a:picLocks noChangeAspect="1" noChangeArrowheads="1"/>
          </p:cNvPicPr>
          <p:nvPr/>
        </p:nvPicPr>
        <p:blipFill>
          <a:blip r:embed="rId7" cstate="print"/>
          <a:srcRect/>
          <a:stretch>
            <a:fillRect/>
          </a:stretch>
        </p:blipFill>
        <p:spPr bwMode="auto">
          <a:xfrm>
            <a:off x="3143240" y="4643446"/>
            <a:ext cx="5362575" cy="1838325"/>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3"/>
          <p:cNvPicPr>
            <a:picLocks noChangeAspect="1" noChangeArrowheads="1"/>
          </p:cNvPicPr>
          <p:nvPr/>
        </p:nvPicPr>
        <p:blipFill>
          <a:blip r:embed="rId2" cstate="print"/>
          <a:srcRect/>
          <a:stretch>
            <a:fillRect/>
          </a:stretch>
        </p:blipFill>
        <p:spPr bwMode="auto">
          <a:xfrm>
            <a:off x="357158" y="500042"/>
            <a:ext cx="8228012" cy="6002338"/>
          </a:xfrm>
          <a:prstGeom prst="round1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542" name="Picture 14" descr="light6"/>
          <p:cNvPicPr>
            <a:picLocks noChangeAspect="1" noChangeArrowheads="1" noCrop="1"/>
          </p:cNvPicPr>
          <p:nvPr/>
        </p:nvPicPr>
        <p:blipFill>
          <a:blip r:embed="rId3" cstate="print"/>
          <a:srcRect/>
          <a:stretch>
            <a:fillRect/>
          </a:stretch>
        </p:blipFill>
        <p:spPr bwMode="auto">
          <a:xfrm>
            <a:off x="6286512" y="1196975"/>
            <a:ext cx="792162" cy="785813"/>
          </a:xfrm>
          <a:prstGeom prst="rect">
            <a:avLst/>
          </a:prstGeom>
          <a:noFill/>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1" name="Picture 6"/>
          <p:cNvPicPr>
            <a:picLocks noChangeAspect="1" noChangeArrowheads="1"/>
          </p:cNvPicPr>
          <p:nvPr/>
        </p:nvPicPr>
        <p:blipFill>
          <a:blip r:embed="rId4" cstate="print"/>
          <a:srcRect/>
          <a:stretch>
            <a:fillRect/>
          </a:stretch>
        </p:blipFill>
        <p:spPr bwMode="auto">
          <a:xfrm>
            <a:off x="7215206" y="357166"/>
            <a:ext cx="1831744" cy="342902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71406" y="-24"/>
            <a:ext cx="7143800" cy="6802631"/>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Из опыта следует:</a:t>
            </a:r>
          </a:p>
          <a:p>
            <a:pPr marL="361950" indent="-361950" algn="just">
              <a:lnSpc>
                <a:spcPct val="85000"/>
              </a:lnSpc>
              <a:buFont typeface="+mj-lt"/>
              <a:buAutoNum type="arabicPeriod"/>
            </a:pPr>
            <a:r>
              <a:rPr lang="ru-RU" sz="2700" b="1" u="sng" dirty="0" smtClean="0">
                <a:latin typeface="Arial" pitchFamily="34" charset="0"/>
                <a:cs typeface="Arial" pitchFamily="34" charset="0"/>
              </a:rPr>
              <a:t>При обычных условиях</a:t>
            </a:r>
            <a:r>
              <a:rPr lang="ru-RU" sz="2700" b="1" dirty="0" smtClean="0">
                <a:latin typeface="Arial" pitchFamily="34" charset="0"/>
                <a:cs typeface="Arial" pitchFamily="34" charset="0"/>
              </a:rPr>
              <a:t> </a:t>
            </a:r>
            <a:r>
              <a:rPr lang="ru-RU" sz="27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в твёрдом состоянии </a:t>
            </a:r>
            <a:r>
              <a:rPr lang="ru-RU" sz="2700" b="1" dirty="0" smtClean="0">
                <a:latin typeface="Arial" pitchFamily="34" charset="0"/>
                <a:cs typeface="Arial" pitchFamily="34" charset="0"/>
              </a:rPr>
              <a:t>ни ионное вещество (хлорид натрия </a:t>
            </a:r>
            <a:r>
              <a:rPr lang="en-US" sz="2700" b="1" dirty="0" smtClean="0">
                <a:latin typeface="Arial" pitchFamily="34" charset="0"/>
                <a:cs typeface="Arial" pitchFamily="34" charset="0"/>
              </a:rPr>
              <a:t>Na</a:t>
            </a:r>
            <a:r>
              <a:rPr lang="ru-RU" sz="2700" b="1" dirty="0" smtClean="0">
                <a:latin typeface="Arial" pitchFamily="34" charset="0"/>
                <a:cs typeface="Arial" pitchFamily="34" charset="0"/>
              </a:rPr>
              <a:t>С</a:t>
            </a:r>
            <a:r>
              <a:rPr lang="en-US" sz="2700" b="1" dirty="0" smtClean="0">
                <a:latin typeface="Arial" pitchFamily="34" charset="0"/>
                <a:cs typeface="Arial" pitchFamily="34" charset="0"/>
              </a:rPr>
              <a:t>l</a:t>
            </a:r>
            <a:r>
              <a:rPr lang="ru-RU" sz="2700" b="1" dirty="0" smtClean="0">
                <a:latin typeface="Arial" pitchFamily="34" charset="0"/>
                <a:cs typeface="Arial" pitchFamily="34" charset="0"/>
              </a:rPr>
              <a:t>), ни молекулярное (сахар) </a:t>
            </a:r>
            <a:r>
              <a:rPr lang="ru-RU" sz="2700" b="1" u="sng"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не проводят</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электрический ток</a:t>
            </a:r>
            <a:r>
              <a:rPr lang="ru-RU" sz="2700" b="1" dirty="0" smtClean="0">
                <a:latin typeface="Arial" pitchFamily="34" charset="0"/>
                <a:cs typeface="Arial" pitchFamily="34" charset="0"/>
              </a:rPr>
              <a:t>.</a:t>
            </a:r>
          </a:p>
          <a:p>
            <a:pPr indent="452438"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Ионные кристаллы </a:t>
            </a:r>
            <a:r>
              <a:rPr lang="ru-RU" sz="2700" b="1" u="sng" dirty="0" smtClean="0">
                <a:latin typeface="Arial" pitchFamily="34" charset="0"/>
                <a:cs typeface="Arial" pitchFamily="34" charset="0"/>
              </a:rPr>
              <a:t>являются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изоляторами</a:t>
            </a:r>
            <a:r>
              <a:rPr lang="ru-RU" sz="2700" b="1" dirty="0" smtClean="0">
                <a:latin typeface="Arial" pitchFamily="34" charset="0"/>
                <a:cs typeface="Arial" pitchFamily="34" charset="0"/>
              </a:rPr>
              <a:t>. Не смотря на то, что эти кристаллы и состоят из положительно и отрицательно заряженных ионов, однако их электрические заряды не являются свободными, т. к. они связаны в кристаллической решетке. Это подтверждают многие опыты. Стекло, фарфор, фаянс, мрамор – все эти материалы имеют ионную структуру, и все они являются хорошими изоляторами (в холодном состоянии).</a:t>
            </a:r>
          </a:p>
        </p:txBody>
      </p:sp>
    </p:spTree>
  </p:cSld>
  <p:clrMapOvr>
    <a:masterClrMapping/>
  </p:clrMapOvr>
  <p:transition>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71406" y="289876"/>
            <a:ext cx="6000792" cy="6318653"/>
          </a:xfrm>
          <a:prstGeom prst="rect">
            <a:avLst/>
          </a:prstGeom>
        </p:spPr>
        <p:txBody>
          <a:bodyPr wrap="square">
            <a:spAutoFit/>
          </a:bodyPr>
          <a:lstStyle/>
          <a:p>
            <a:pPr marL="514350" indent="-514350" algn="just">
              <a:lnSpc>
                <a:spcPct val="85000"/>
              </a:lnSpc>
              <a:buFont typeface="+mj-lt"/>
              <a:buAutoNum type="arabicPeriod" startAt="2"/>
            </a:pPr>
            <a:r>
              <a:rPr lang="ru-RU" sz="2800" b="1" dirty="0" smtClean="0">
                <a:solidFill>
                  <a:srgbClr val="180DA3"/>
                </a:solidFill>
                <a:effectLst>
                  <a:outerShdw blurRad="38100" dist="38100" dir="2700000" algn="tl">
                    <a:srgbClr val="000000">
                      <a:alpha val="43137"/>
                    </a:srgbClr>
                  </a:outerShdw>
                </a:effectLst>
                <a:latin typeface="Arial" pitchFamily="34" charset="0"/>
                <a:cs typeface="Arial" pitchFamily="34" charset="0"/>
              </a:rPr>
              <a:t>Водные растворы</a:t>
            </a:r>
            <a:r>
              <a:rPr lang="ru-RU" sz="2800" b="1" dirty="0" smtClean="0">
                <a:solidFill>
                  <a:srgbClr val="180DA3"/>
                </a:solidFill>
                <a:latin typeface="Arial" pitchFamily="34" charset="0"/>
                <a:cs typeface="Arial" pitchFamily="34" charset="0"/>
              </a:rPr>
              <a:t> </a:t>
            </a:r>
            <a:r>
              <a:rPr lang="ru-RU" sz="2800" b="1" dirty="0" smtClean="0">
                <a:latin typeface="Arial" pitchFamily="34" charset="0"/>
                <a:cs typeface="Arial" pitchFamily="34" charset="0"/>
              </a:rPr>
              <a:t>хлорида натрия </a:t>
            </a:r>
            <a:r>
              <a:rPr lang="en-US" sz="2800" b="1" dirty="0" smtClean="0">
                <a:latin typeface="Arial" pitchFamily="34" charset="0"/>
                <a:cs typeface="Arial" pitchFamily="34" charset="0"/>
              </a:rPr>
              <a:t>Na</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l </a:t>
            </a:r>
            <a:r>
              <a:rPr lang="ru-RU" sz="2800" b="1" dirty="0" smtClean="0">
                <a:latin typeface="Arial" pitchFamily="34" charset="0"/>
                <a:cs typeface="Arial" pitchFamily="34" charset="0"/>
              </a:rPr>
              <a:t>и </a:t>
            </a:r>
            <a:r>
              <a:rPr lang="ru-RU" sz="2800" b="1" dirty="0" err="1" smtClean="0">
                <a:latin typeface="Arial" pitchFamily="34" charset="0"/>
                <a:cs typeface="Arial" pitchFamily="34" charset="0"/>
              </a:rPr>
              <a:t>хлороводорода</a:t>
            </a:r>
            <a:r>
              <a:rPr lang="ru-RU" sz="2800" b="1" dirty="0" smtClean="0">
                <a:latin typeface="Arial" pitchFamily="34" charset="0"/>
                <a:cs typeface="Arial" pitchFamily="34" charset="0"/>
              </a:rPr>
              <a:t> НС</a:t>
            </a:r>
            <a:r>
              <a:rPr lang="en-US" sz="2800" b="1" dirty="0" smtClean="0">
                <a:latin typeface="Arial" pitchFamily="34" charset="0"/>
                <a:cs typeface="Arial" pitchFamily="34" charset="0"/>
              </a:rPr>
              <a:t>l</a:t>
            </a:r>
            <a:r>
              <a:rPr lang="ru-RU" sz="2800" b="1" dirty="0" smtClean="0">
                <a:latin typeface="Arial" pitchFamily="34"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проводят электрический ток</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а сахара – нет</a:t>
            </a:r>
            <a:r>
              <a:rPr lang="ru-RU" sz="2800" b="1" dirty="0" smtClean="0">
                <a:latin typeface="Arial" pitchFamily="34" charset="0"/>
                <a:cs typeface="Arial" pitchFamily="34" charset="0"/>
              </a:rPr>
              <a:t>. Следовательно, под воздействием молекул воды некоторые вещества распадаются на </a:t>
            </a:r>
            <a:r>
              <a:rPr lang="ru-RU" sz="2800" b="1" i="1" dirty="0" smtClean="0">
                <a:latin typeface="Arial" pitchFamily="34" charset="0"/>
                <a:cs typeface="Arial" pitchFamily="34" charset="0"/>
              </a:rPr>
              <a:t>свободно перемещающиеся </a:t>
            </a:r>
            <a:r>
              <a:rPr lang="ru-RU" sz="2800" b="1" dirty="0" smtClean="0">
                <a:latin typeface="Arial" pitchFamily="34" charset="0"/>
                <a:cs typeface="Arial" pitchFamily="34" charset="0"/>
              </a:rPr>
              <a:t>заряженные частицы – </a:t>
            </a:r>
            <a:r>
              <a:rPr lang="ru-RU" sz="2800" b="1" i="1" dirty="0" smtClean="0">
                <a:latin typeface="Arial" pitchFamily="34" charset="0"/>
                <a:cs typeface="Arial" pitchFamily="34" charset="0"/>
              </a:rPr>
              <a:t>ионы (</a:t>
            </a:r>
            <a:r>
              <a:rPr lang="ru-RU" sz="2800" b="1" i="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ион</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от греч. «</a:t>
            </a:r>
            <a:r>
              <a:rPr lang="ru-RU" sz="28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идущий</a:t>
            </a:r>
            <a:r>
              <a:rPr lang="ru-RU" sz="2800" b="1" dirty="0" smtClean="0">
                <a:latin typeface="Arial" pitchFamily="34" charset="0"/>
                <a:cs typeface="Arial" pitchFamily="34" charset="0"/>
              </a:rPr>
              <a:t>»). </a:t>
            </a:r>
            <a:r>
              <a:rPr lang="ru-RU" sz="2800" b="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Ионы</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в растворах являются</a:t>
            </a:r>
            <a:r>
              <a:rPr lang="ru-RU" sz="2800" b="1" dirty="0" smtClean="0">
                <a:latin typeface="Arial" pitchFamily="34" charset="0"/>
                <a:cs typeface="Arial" pitchFamily="34" charset="0"/>
              </a:rPr>
              <a:t> носителями электрических зарядов и обусловливают прохождение по ним электрического тока – </a:t>
            </a:r>
            <a:r>
              <a:rPr lang="ru-RU" sz="2800" b="1" i="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ионную прово</a:t>
            </a:r>
            <a:r>
              <a:rPr lang="ru-RU" sz="2800" b="1" i="1" dirty="0" smtClean="0">
                <a:solidFill>
                  <a:srgbClr val="990000"/>
                </a:solidFill>
                <a:latin typeface="Arial" pitchFamily="34" charset="0"/>
                <a:cs typeface="Arial" pitchFamily="34" charset="0"/>
              </a:rPr>
              <a:t>димость</a:t>
            </a:r>
            <a:r>
              <a:rPr lang="ru-RU" sz="2800" b="1" dirty="0" smtClean="0">
                <a:latin typeface="Arial" pitchFamily="34" charset="0"/>
                <a:cs typeface="Arial" pitchFamily="34" charset="0"/>
              </a:rPr>
              <a:t>.</a:t>
            </a:r>
          </a:p>
        </p:txBody>
      </p:sp>
      <p:pic>
        <p:nvPicPr>
          <p:cNvPr id="11" name="Picture 3"/>
          <p:cNvPicPr>
            <a:picLocks noChangeAspect="1" noChangeArrowheads="1"/>
          </p:cNvPicPr>
          <p:nvPr/>
        </p:nvPicPr>
        <p:blipFill>
          <a:blip r:embed="rId4" cstate="print"/>
          <a:srcRect/>
          <a:stretch>
            <a:fillRect/>
          </a:stretch>
        </p:blipFill>
        <p:spPr bwMode="auto">
          <a:xfrm>
            <a:off x="6286512" y="285728"/>
            <a:ext cx="2647950" cy="45720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4" descr="light6"/>
          <p:cNvPicPr>
            <a:picLocks noChangeAspect="1" noChangeArrowheads="1" noCrop="1"/>
          </p:cNvPicPr>
          <p:nvPr/>
        </p:nvPicPr>
        <p:blipFill>
          <a:blip r:embed="rId5" cstate="print"/>
          <a:srcRect/>
          <a:stretch>
            <a:fillRect/>
          </a:stretch>
        </p:blipFill>
        <p:spPr bwMode="auto">
          <a:xfrm>
            <a:off x="6858016" y="428604"/>
            <a:ext cx="792162" cy="647700"/>
          </a:xfrm>
          <a:prstGeom prst="rect">
            <a:avLst/>
          </a:prstGeom>
          <a:noFill/>
        </p:spPr>
      </p:pic>
    </p:spTree>
  </p:cSld>
  <p:clrMapOvr>
    <a:masterClrMapping/>
  </p:clrMapOvr>
  <p:transition>
    <p:wheel spokes="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 name="Rectangle 1"/>
          <p:cNvSpPr>
            <a:spLocks noChangeArrowheads="1"/>
          </p:cNvSpPr>
          <p:nvPr/>
        </p:nvSpPr>
        <p:spPr bwMode="auto">
          <a:xfrm>
            <a:off x="142844" y="214290"/>
            <a:ext cx="8786874" cy="52198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Вещества, растворы или расплавы которых проводят электрический ток (обладают ионной проводимостью), называют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электролитами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Это соли, кислоты, основания. Электролиты образованы </a:t>
            </a:r>
            <a:r>
              <a:rPr kumimoji="0" lang="ru-RU" sz="28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ионными</a:t>
            </a:r>
            <a:r>
              <a:rPr kumimoji="0" lang="ru-RU" sz="2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или </a:t>
            </a:r>
            <a:r>
              <a:rPr kumimoji="0" lang="ru-RU" sz="28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ковалентными сильно полярными связями</a:t>
            </a:r>
            <a:r>
              <a:rPr kumimoji="0" lang="ru-RU" sz="2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Вещества, растворы и расплавы которых не проводят электрический ток (не обладают ионной проводимостью), называют </a:t>
            </a:r>
            <a:r>
              <a:rPr kumimoji="0" lang="ru-RU" sz="2800" b="1" i="0" u="none" strike="noStrike" cap="none" normalizeH="0" baseline="0" dirty="0" err="1"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неэлектролитами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Это многие органические вещества (сахар, эфир, бензол и др.). В молекулах этих веществ действуют </a:t>
            </a:r>
            <a:r>
              <a:rPr kumimoji="0" lang="ru-RU" sz="2800" b="1" i="1"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ковалентные неполярные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или </a:t>
            </a:r>
            <a:r>
              <a:rPr kumimoji="0" lang="ru-RU" sz="2800" b="1" i="1" u="none" strike="noStrike" cap="none" normalizeH="0" baseline="0" dirty="0" smtClean="0">
                <a:ln>
                  <a:noFill/>
                </a:ln>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малополярные связи</a:t>
            </a:r>
            <a:r>
              <a:rPr kumimoji="0" lang="ru-RU" sz="28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928926" y="214290"/>
            <a:ext cx="6072230" cy="5389937"/>
          </a:xfrm>
          <a:prstGeom prst="rect">
            <a:avLst/>
          </a:prstGeom>
          <a:noFill/>
          <a:ln w="9525">
            <a:noFill/>
            <a:miter lim="800000"/>
            <a:headEnd/>
            <a:tailEnd/>
          </a:ln>
          <a:effectLst/>
        </p:spPr>
        <p:txBody>
          <a:bodyPr wrap="square">
            <a:spAutoFit/>
          </a:bodyPr>
          <a:lstStyle/>
          <a:p>
            <a:pPr indent="450000" algn="just">
              <a:lnSpc>
                <a:spcPct val="85000"/>
              </a:lnSpc>
            </a:pPr>
            <a:r>
              <a:rPr lang="ru-RU" sz="2700" b="1" dirty="0" smtClean="0">
                <a:solidFill>
                  <a:srgbClr val="180DA3"/>
                </a:solidFill>
                <a:effectLst>
                  <a:outerShdw blurRad="38100" dist="38100" dir="2700000" algn="tl">
                    <a:srgbClr val="000000">
                      <a:alpha val="43137"/>
                    </a:srgbClr>
                  </a:outerShdw>
                </a:effectLst>
                <a:latin typeface="Arial" pitchFamily="34" charset="0"/>
                <a:cs typeface="Arial" pitchFamily="34" charset="0"/>
              </a:rPr>
              <a:t>Дистиллированная </a:t>
            </a:r>
            <a:r>
              <a:rPr lang="ru-RU" sz="2700" b="1" dirty="0">
                <a:solidFill>
                  <a:srgbClr val="180DA3"/>
                </a:solidFill>
                <a:effectLst>
                  <a:outerShdw blurRad="38100" dist="38100" dir="2700000" algn="tl">
                    <a:srgbClr val="000000">
                      <a:alpha val="43137"/>
                    </a:srgbClr>
                  </a:outerShdw>
                </a:effectLst>
                <a:latin typeface="Arial" pitchFamily="34" charset="0"/>
                <a:cs typeface="Arial" pitchFamily="34" charset="0"/>
              </a:rPr>
              <a:t>вода</a:t>
            </a:r>
            <a:r>
              <a:rPr lang="ru-RU" sz="2700" b="1" dirty="0">
                <a:latin typeface="Arial" pitchFamily="34" charset="0"/>
                <a:cs typeface="Arial" pitchFamily="34" charset="0"/>
              </a:rPr>
              <a:t>, которая имеет молекулярную структуру</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является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хорошим изолятором </a:t>
            </a:r>
            <a:r>
              <a:rPr lang="ru-RU" sz="2700" b="1" dirty="0" smtClean="0">
                <a:latin typeface="Arial" pitchFamily="34" charset="0"/>
                <a:cs typeface="Arial" pitchFamily="34" charset="0"/>
              </a:rPr>
              <a:t>(</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неэлектролитом</a:t>
            </a:r>
            <a:r>
              <a:rPr lang="ru-RU" sz="2700" b="1" dirty="0" smtClean="0">
                <a:latin typeface="Arial" pitchFamily="34" charset="0"/>
                <a:cs typeface="Arial" pitchFamily="34" charset="0"/>
              </a:rPr>
              <a:t>),</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т.к. </a:t>
            </a:r>
            <a:r>
              <a:rPr lang="ru-RU" sz="2700" b="1" dirty="0">
                <a:latin typeface="Arial" pitchFamily="34" charset="0"/>
                <a:cs typeface="Arial" pitchFamily="34" charset="0"/>
              </a:rPr>
              <a:t>в ней нет свободных электрических зарядов, а следовательно, в ней не может возникнуть электрический ток. Если собрать цепь, изображенную на рисунке, и налить в сосуд </a:t>
            </a:r>
            <a:r>
              <a:rPr lang="ru-RU" sz="2700" b="1" dirty="0" err="1" smtClean="0">
                <a:latin typeface="Arial" pitchFamily="34" charset="0"/>
                <a:cs typeface="Arial" pitchFamily="34" charset="0"/>
              </a:rPr>
              <a:t>дистиллирован-ную</a:t>
            </a:r>
            <a:r>
              <a:rPr lang="ru-RU" sz="2700" b="1" dirty="0" smtClean="0">
                <a:latin typeface="Arial" pitchFamily="34" charset="0"/>
                <a:cs typeface="Arial" pitchFamily="34" charset="0"/>
              </a:rPr>
              <a:t> </a:t>
            </a:r>
            <a:r>
              <a:rPr lang="ru-RU" sz="2700" b="1" dirty="0">
                <a:latin typeface="Arial" pitchFamily="34" charset="0"/>
                <a:cs typeface="Arial" pitchFamily="34" charset="0"/>
              </a:rPr>
              <a:t>воду, то лампочка гореть не будет, а амперметр покажет отсутствие электрического тока в цепи.</a:t>
            </a:r>
          </a:p>
        </p:txBody>
      </p:sp>
      <p:pic>
        <p:nvPicPr>
          <p:cNvPr id="78852" name="Picture 4"/>
          <p:cNvPicPr>
            <a:picLocks noChangeAspect="1" noChangeArrowheads="1"/>
          </p:cNvPicPr>
          <p:nvPr/>
        </p:nvPicPr>
        <p:blipFill>
          <a:blip r:embed="rId2" cstate="print"/>
          <a:srcRect/>
          <a:stretch>
            <a:fillRect/>
          </a:stretch>
        </p:blipFill>
        <p:spPr bwMode="auto">
          <a:xfrm>
            <a:off x="214282" y="500042"/>
            <a:ext cx="2533650" cy="450532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9699" name="Picture 3"/>
          <p:cNvPicPr>
            <a:picLocks noChangeAspect="1" noChangeArrowheads="1"/>
          </p:cNvPicPr>
          <p:nvPr/>
        </p:nvPicPr>
        <p:blipFill>
          <a:blip r:embed="rId4" cstate="print"/>
          <a:srcRect/>
          <a:stretch>
            <a:fillRect/>
          </a:stretch>
        </p:blipFill>
        <p:spPr bwMode="auto">
          <a:xfrm>
            <a:off x="214282" y="5072074"/>
            <a:ext cx="2831524" cy="16430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42844" y="-24"/>
            <a:ext cx="8858312" cy="5219891"/>
          </a:xfrm>
          <a:prstGeom prst="rect">
            <a:avLst/>
          </a:prstGeom>
        </p:spPr>
        <p:txBody>
          <a:bodyPr wrap="square">
            <a:spAutoFit/>
          </a:bodyPr>
          <a:lstStyle/>
          <a:p>
            <a:pPr marL="361950" indent="-361950" algn="just">
              <a:lnSpc>
                <a:spcPct val="85000"/>
              </a:lnSpc>
              <a:buFont typeface="+mj-lt"/>
              <a:buAutoNum type="arabicPeriod" startAt="3"/>
            </a:pPr>
            <a:r>
              <a:rPr lang="ru-RU" sz="2800" b="1" dirty="0" smtClean="0">
                <a:latin typeface="Arial" pitchFamily="34" charset="0"/>
                <a:cs typeface="Arial" pitchFamily="34" charset="0"/>
              </a:rPr>
              <a:t>Возможность распада растворённого вещества на ионы определяется его природой. </a:t>
            </a:r>
            <a:r>
              <a:rPr lang="ru-RU" sz="2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Распадаются на ионы </a:t>
            </a:r>
            <a:r>
              <a:rPr lang="ru-RU" sz="2800" b="1" dirty="0" smtClean="0">
                <a:latin typeface="Arial" pitchFamily="34" charset="0"/>
                <a:cs typeface="Arial" pitchFamily="34" charset="0"/>
              </a:rPr>
              <a:t>немолекулярные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ионные</a:t>
            </a:r>
            <a:r>
              <a:rPr lang="ru-RU" sz="2800" b="1" dirty="0" smtClean="0">
                <a:latin typeface="Arial" pitchFamily="34" charset="0"/>
                <a:cs typeface="Arial" pitchFamily="34" charset="0"/>
              </a:rPr>
              <a:t>) соединения (в нашем опыте – </a:t>
            </a:r>
            <a:r>
              <a:rPr lang="en-US" sz="2800" b="1" dirty="0" smtClean="0">
                <a:latin typeface="Arial" pitchFamily="34" charset="0"/>
                <a:cs typeface="Arial" pitchFamily="34" charset="0"/>
              </a:rPr>
              <a:t>Na</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l</a:t>
            </a:r>
            <a:r>
              <a:rPr lang="ru-RU" sz="2800" b="1" dirty="0" smtClean="0">
                <a:latin typeface="Arial" pitchFamily="34" charset="0"/>
                <a:cs typeface="Arial" pitchFamily="34" charset="0"/>
              </a:rPr>
              <a:t>) и молекулярные соединения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 ковалентными сильно полярными связями</a:t>
            </a:r>
            <a:r>
              <a:rPr lang="ru-RU" sz="2800" b="1" dirty="0" smtClean="0">
                <a:latin typeface="Arial" pitchFamily="34" charset="0"/>
                <a:cs typeface="Arial" pitchFamily="34" charset="0"/>
              </a:rPr>
              <a:t> (в нашем опыте – НС</a:t>
            </a:r>
            <a:r>
              <a:rPr lang="en-US" sz="2800" b="1" dirty="0" smtClean="0">
                <a:latin typeface="Arial" pitchFamily="34" charset="0"/>
                <a:cs typeface="Arial" pitchFamily="34" charset="0"/>
              </a:rPr>
              <a:t>l</a:t>
            </a:r>
            <a:r>
              <a:rPr lang="ru-RU" sz="2800" b="1" dirty="0" smtClean="0">
                <a:latin typeface="Arial" pitchFamily="34" charset="0"/>
                <a:cs typeface="Arial" pitchFamily="34" charset="0"/>
              </a:rPr>
              <a:t>). Ионными соединениями являются и твёрдые щёлочи, поэтому их водные растворы также проводят электрический ток. Соли, щёлочи электропроводны не только в растворах, но и в расплавах. При плавлении кристаллическая решётка разрушается и ионы начинают относительно свободно перемещаться.</a:t>
            </a:r>
          </a:p>
        </p:txBody>
      </p:sp>
      <p:pic>
        <p:nvPicPr>
          <p:cNvPr id="44035" name="Picture 3" descr="D:\23.05.13-домашние документы\Виртуальные лекции 2015\Химия\сложные в-ва\основания\натрия\NaOH-2.png"/>
          <p:cNvPicPr>
            <a:picLocks noChangeAspect="1" noChangeArrowheads="1"/>
          </p:cNvPicPr>
          <p:nvPr/>
        </p:nvPicPr>
        <p:blipFill>
          <a:blip r:embed="rId5" cstate="print"/>
          <a:srcRect/>
          <a:stretch>
            <a:fillRect/>
          </a:stretch>
        </p:blipFill>
        <p:spPr bwMode="auto">
          <a:xfrm>
            <a:off x="3286116" y="5143464"/>
            <a:ext cx="2280333" cy="1714536"/>
          </a:xfrm>
          <a:prstGeom prst="rect">
            <a:avLst/>
          </a:prstGeom>
          <a:noFill/>
        </p:spPr>
      </p:pic>
      <p:pic>
        <p:nvPicPr>
          <p:cNvPr id="44036" name="Picture 4"/>
          <p:cNvPicPr>
            <a:picLocks noChangeAspect="1" noChangeArrowheads="1"/>
          </p:cNvPicPr>
          <p:nvPr/>
        </p:nvPicPr>
        <p:blipFill>
          <a:blip r:embed="rId6" cstate="print"/>
          <a:srcRect/>
          <a:stretch>
            <a:fillRect/>
          </a:stretch>
        </p:blipFill>
        <p:spPr bwMode="auto">
          <a:xfrm>
            <a:off x="5929322" y="5786454"/>
            <a:ext cx="1058449" cy="785818"/>
          </a:xfrm>
          <a:prstGeom prst="roundRect">
            <a:avLst/>
          </a:prstGeom>
          <a:noFill/>
          <a:ln w="9525">
            <a:noFill/>
            <a:miter lim="800000"/>
            <a:headEnd/>
            <a:tailEnd/>
          </a:ln>
          <a:effectLst/>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1"/>
          <p:cNvPicPr>
            <a:picLocks noChangeAspect="1" noChangeArrowheads="1"/>
          </p:cNvPicPr>
          <p:nvPr/>
        </p:nvPicPr>
        <p:blipFill>
          <a:blip r:embed="rId3" cstate="print"/>
          <a:srcRect/>
          <a:stretch>
            <a:fillRect/>
          </a:stretch>
        </p:blipFill>
        <p:spPr bwMode="auto">
          <a:xfrm>
            <a:off x="6500826" y="2500306"/>
            <a:ext cx="2571736" cy="272365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7699" name="Picture 3" descr="D:\23.05.13-домашние документы\Лаб. раб YES\Виртуальные лабораторные YES\Анимашки и картинки\Химия\Атомы и молекулы\атомы и молекулы-анимашки\Молекула бензола.gif"/>
          <p:cNvPicPr>
            <a:picLocks noChangeAspect="1" noChangeArrowheads="1" noCrop="1"/>
          </p:cNvPicPr>
          <p:nvPr/>
        </p:nvPicPr>
        <p:blipFill>
          <a:blip r:embed="rId4" cstate="print"/>
          <a:srcRect/>
          <a:stretch>
            <a:fillRect/>
          </a:stretch>
        </p:blipFill>
        <p:spPr bwMode="auto">
          <a:xfrm>
            <a:off x="71406" y="2928934"/>
            <a:ext cx="3067050" cy="2619375"/>
          </a:xfrm>
          <a:prstGeom prst="rect">
            <a:avLst/>
          </a:prstGeom>
          <a:noFill/>
        </p:spPr>
      </p:pic>
      <p:sp>
        <p:nvSpPr>
          <p:cNvPr id="18" name="Прямоугольник 17"/>
          <p:cNvSpPr/>
          <p:nvPr/>
        </p:nvSpPr>
        <p:spPr>
          <a:xfrm>
            <a:off x="-32" y="5631783"/>
            <a:ext cx="3286148" cy="115480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Бензол (С</a:t>
            </a:r>
            <a:r>
              <a:rPr lang="ru-RU" sz="2700" b="1" baseline="-25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6</a:t>
            </a:r>
            <a:r>
              <a:rPr lang="ru-RU" sz="27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Н</a:t>
            </a:r>
            <a:r>
              <a:rPr lang="ru-RU" sz="2700" b="1" baseline="-25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6</a:t>
            </a:r>
            <a:r>
              <a:rPr lang="ru-RU" sz="27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 неполярная молекула</a:t>
            </a:r>
            <a:endParaRPr lang="ru-RU" sz="27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p:txBody>
      </p:sp>
      <p:pic>
        <p:nvPicPr>
          <p:cNvPr id="1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0" name="Rectangle 1"/>
          <p:cNvSpPr>
            <a:spLocks noChangeArrowheads="1"/>
          </p:cNvSpPr>
          <p:nvPr/>
        </p:nvSpPr>
        <p:spPr bwMode="auto">
          <a:xfrm>
            <a:off x="142844" y="292948"/>
            <a:ext cx="8858312" cy="2564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2438" marR="0" lvl="0" indent="-452438"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a:t>
            </a:r>
            <a:r>
              <a:rPr kumimoji="0" lang="ru-RU" sz="27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Распад электролита на ионы</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происходит под влиянием растворителя</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имеющего </a:t>
            </a:r>
            <a:r>
              <a:rPr kumimoji="0" lang="ru-RU" sz="2700" b="1" i="1"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полярные </a:t>
            </a: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молекулы</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Поэтому раствор хлорида натрия в воде (полярный растворитель) электропроводен, а раствор этого же вещества в бензоле (неполярный растворитель) не проводит ток.</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57702" name="Picture 6"/>
          <p:cNvPicPr>
            <a:picLocks noChangeAspect="1" noChangeArrowheads="1"/>
          </p:cNvPicPr>
          <p:nvPr/>
        </p:nvPicPr>
        <p:blipFill>
          <a:blip r:embed="rId6" cstate="print"/>
          <a:srcRect/>
          <a:stretch>
            <a:fillRect/>
          </a:stretch>
        </p:blipFill>
        <p:spPr bwMode="auto">
          <a:xfrm>
            <a:off x="2928926" y="2786057"/>
            <a:ext cx="3571900" cy="215409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7708" name="Picture 12"/>
          <p:cNvPicPr>
            <a:picLocks noChangeAspect="1" noChangeArrowheads="1"/>
          </p:cNvPicPr>
          <p:nvPr/>
        </p:nvPicPr>
        <p:blipFill>
          <a:blip r:embed="rId7" cstate="print"/>
          <a:srcRect/>
          <a:stretch>
            <a:fillRect/>
          </a:stretch>
        </p:blipFill>
        <p:spPr bwMode="auto">
          <a:xfrm>
            <a:off x="4209566" y="4929198"/>
            <a:ext cx="2613385"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01" name="Rectangle 1"/>
          <p:cNvSpPr>
            <a:spLocks noChangeArrowheads="1"/>
          </p:cNvSpPr>
          <p:nvPr/>
        </p:nvSpPr>
        <p:spPr bwMode="auto">
          <a:xfrm>
            <a:off x="142844" y="251687"/>
            <a:ext cx="8858312" cy="28915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39750" marR="0" lvl="0" indent="-5397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5. Электрический ток не является причиной диссоциации (в нашем опыте сухая поваренная соль не проводит ток).</a:t>
            </a:r>
          </a:p>
          <a:p>
            <a:pPr indent="452438" algn="just" eaLnBrk="0" fontAlgn="base" hangingPunct="0">
              <a:lnSpc>
                <a:spcPct val="85000"/>
              </a:lnSpc>
              <a:spcBef>
                <a:spcPct val="0"/>
              </a:spcBef>
              <a:spcAft>
                <a:spcPct val="0"/>
              </a:spcAft>
            </a:pPr>
            <a:endParaRPr lang="ru-RU" b="1" dirty="0" smtClean="0">
              <a:latin typeface="Arial" pitchFamily="34" charset="0"/>
              <a:cs typeface="Arial" pitchFamily="34" charset="0"/>
            </a:endParaRPr>
          </a:p>
          <a:p>
            <a:pPr indent="452438" algn="just" eaLnBrk="0" fontAlgn="base" hangingPunct="0">
              <a:lnSpc>
                <a:spcPct val="85000"/>
              </a:lnSpc>
              <a:spcBef>
                <a:spcPct val="0"/>
              </a:spcBef>
              <a:spcAft>
                <a:spcPct val="0"/>
              </a:spcAft>
            </a:pPr>
            <a:r>
              <a:rPr lang="ru-RU" sz="2800" b="1" dirty="0" smtClean="0">
                <a:latin typeface="Arial" pitchFamily="34" charset="0"/>
                <a:cs typeface="Arial" pitchFamily="34" charset="0"/>
              </a:rPr>
              <a:t>Таким образом,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электролитическая диссоциация</a:t>
            </a:r>
            <a:r>
              <a:rPr lang="ru-RU" sz="2800" b="1" dirty="0" smtClean="0">
                <a:latin typeface="Arial" pitchFamily="34" charset="0"/>
                <a:cs typeface="Arial" pitchFamily="34" charset="0"/>
              </a:rPr>
              <a:t> – это </a:t>
            </a:r>
            <a:r>
              <a:rPr lang="ru-RU" sz="2800" b="1" u="sng" dirty="0" smtClean="0">
                <a:latin typeface="Arial" pitchFamily="34" charset="0"/>
                <a:cs typeface="Arial" pitchFamily="34" charset="0"/>
              </a:rPr>
              <a:t>распад электролита на свободно перемещающиеся ионы</a:t>
            </a:r>
            <a:r>
              <a:rPr lang="ru-RU" sz="2800" b="1" dirty="0" smtClean="0">
                <a:latin typeface="Arial" pitchFamily="34" charset="0"/>
                <a:cs typeface="Arial" pitchFamily="34" charset="0"/>
              </a:rPr>
              <a:t> при растворении его в воде или при плавлении.</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4" cstate="print"/>
          <a:srcRect/>
          <a:stretch>
            <a:fillRect/>
          </a:stretch>
        </p:blipFill>
        <p:spPr bwMode="auto">
          <a:xfrm>
            <a:off x="142864" y="3857628"/>
            <a:ext cx="2857500" cy="2857500"/>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44" y="296964"/>
            <a:ext cx="8786874" cy="3270895"/>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Диссоциация электролитов с ионной и полярной ковалентной связями протекает по-разному.</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Вещества немолекулярного строения (кристаллы солей, многих оснований) состоят не из молекул, а из положительных и отрицательных ионов. Молекулы воды являются полярными. На рисунках полярные молекулы принято изображать следующим образом:</a:t>
            </a:r>
            <a:endParaRPr lang="ru-RU" sz="2700" b="1" dirty="0" smtClean="0">
              <a:latin typeface="Arial" pitchFamily="34" charset="0"/>
              <a:cs typeface="Arial" pitchFamily="34" charset="0"/>
            </a:endParaRPr>
          </a:p>
        </p:txBody>
      </p:sp>
      <p:pic>
        <p:nvPicPr>
          <p:cNvPr id="165892" name="Picture 4"/>
          <p:cNvPicPr>
            <a:picLocks noChangeAspect="1" noChangeArrowheads="1"/>
          </p:cNvPicPr>
          <p:nvPr/>
        </p:nvPicPr>
        <p:blipFill>
          <a:blip r:embed="rId4" cstate="print"/>
          <a:srcRect/>
          <a:stretch>
            <a:fillRect/>
          </a:stretch>
        </p:blipFill>
        <p:spPr bwMode="auto">
          <a:xfrm>
            <a:off x="7572396" y="3214686"/>
            <a:ext cx="895347" cy="276978"/>
          </a:xfrm>
          <a:prstGeom prst="ellipse">
            <a:avLst/>
          </a:prstGeom>
          <a:noFill/>
          <a:ln w="9525">
            <a:noFill/>
            <a:miter lim="800000"/>
            <a:headEnd/>
            <a:tailEnd/>
          </a:ln>
          <a:effectLst/>
        </p:spPr>
      </p:pic>
      <p:pic>
        <p:nvPicPr>
          <p:cNvPr id="1026" name="Picture 2"/>
          <p:cNvPicPr>
            <a:picLocks noChangeAspect="1" noChangeArrowheads="1"/>
          </p:cNvPicPr>
          <p:nvPr/>
        </p:nvPicPr>
        <p:blipFill>
          <a:blip r:embed="rId5" cstate="print"/>
          <a:srcRect/>
          <a:stretch>
            <a:fillRect/>
          </a:stretch>
        </p:blipFill>
        <p:spPr bwMode="auto">
          <a:xfrm>
            <a:off x="2071670" y="3857628"/>
            <a:ext cx="5362575" cy="1857375"/>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3" cstate="print"/>
          <a:srcRect/>
          <a:stretch>
            <a:fillRect/>
          </a:stretch>
        </p:blipFill>
        <p:spPr bwMode="auto">
          <a:xfrm>
            <a:off x="5715028" y="3571876"/>
            <a:ext cx="2857500" cy="2857500"/>
          </a:xfrm>
          <a:prstGeom prst="rect">
            <a:avLst/>
          </a:prstGeom>
          <a:noFill/>
        </p:spPr>
      </p:pic>
      <p:sp>
        <p:nvSpPr>
          <p:cNvPr id="27" name="Прямоугольник 26"/>
          <p:cNvSpPr/>
          <p:nvPr/>
        </p:nvSpPr>
        <p:spPr>
          <a:xfrm>
            <a:off x="142844" y="304997"/>
            <a:ext cx="8858312" cy="3624069"/>
          </a:xfrm>
          <a:prstGeom prst="rect">
            <a:avLst/>
          </a:prstGeom>
        </p:spPr>
        <p:txBody>
          <a:bodyPr wrap="square">
            <a:spAutoFit/>
          </a:bodyPr>
          <a:lstStyle/>
          <a:p>
            <a:pPr indent="450000" algn="just">
              <a:lnSpc>
                <a:spcPct val="85000"/>
              </a:lnSpc>
            </a:pPr>
            <a:r>
              <a:rPr lang="ru-RU" sz="2700" b="1" dirty="0" smtClean="0">
                <a:latin typeface="Arial" pitchFamily="34" charset="0"/>
                <a:ea typeface="Times New Roman" pitchFamily="18" charset="0"/>
                <a:cs typeface="Arial" pitchFamily="34" charset="0"/>
              </a:rPr>
              <a:t>При опускании кристалла соли (например, хлорида натрия) в воду его ионы сразу же начинают притягивать к себе полярные молекулы воды. При этом положительные полюса молекул воды притягиваются к отрицательным </a:t>
            </a:r>
            <a:r>
              <a:rPr lang="ru-RU" sz="2700" b="1" dirty="0" err="1" smtClean="0">
                <a:latin typeface="Arial" pitchFamily="34" charset="0"/>
                <a:ea typeface="Times New Roman" pitchFamily="18" charset="0"/>
                <a:cs typeface="Arial" pitchFamily="34" charset="0"/>
              </a:rPr>
              <a:t>хлорид-ионам</a:t>
            </a:r>
            <a:r>
              <a:rPr lang="ru-RU" sz="2700" b="1" dirty="0" smtClean="0">
                <a:latin typeface="Arial" pitchFamily="34" charset="0"/>
                <a:ea typeface="Times New Roman" pitchFamily="18" charset="0"/>
                <a:cs typeface="Arial" pitchFamily="34" charset="0"/>
              </a:rPr>
              <a:t> С</a:t>
            </a:r>
            <a:r>
              <a:rPr lang="en-US" sz="2700" b="1" dirty="0" smtClean="0">
                <a:latin typeface="Arial" pitchFamily="34" charset="0"/>
                <a:ea typeface="Times New Roman" pitchFamily="18" charset="0"/>
                <a:cs typeface="Arial" pitchFamily="34" charset="0"/>
              </a:rPr>
              <a:t>l</a:t>
            </a:r>
            <a:r>
              <a:rPr lang="ru-RU" sz="2700" b="1" baseline="30000" dirty="0" smtClean="0">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отрицательные – к положительным ионам </a:t>
            </a:r>
            <a:r>
              <a:rPr lang="en-US" sz="2700" b="1" dirty="0" smtClean="0">
                <a:latin typeface="Arial" pitchFamily="34" charset="0"/>
                <a:ea typeface="Times New Roman" pitchFamily="18" charset="0"/>
                <a:cs typeface="Arial" pitchFamily="34" charset="0"/>
              </a:rPr>
              <a:t>N</a:t>
            </a:r>
            <a:r>
              <a:rPr lang="ru-RU" sz="2700" b="1" dirty="0" err="1" smtClean="0">
                <a:latin typeface="Arial" pitchFamily="34" charset="0"/>
                <a:ea typeface="Times New Roman" pitchFamily="18" charset="0"/>
                <a:cs typeface="Arial" pitchFamily="34" charset="0"/>
              </a:rPr>
              <a:t>а</a:t>
            </a:r>
            <a:r>
              <a:rPr lang="ru-RU" sz="2700" b="1" baseline="30000" dirty="0" err="1" smtClean="0">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Но не только ионы притягивают к себе полярные молекулы воды. Молекулы воды с такой же силой притягивают к себе ионы, как бы стремясь оторвать их от кристалла.</a:t>
            </a:r>
            <a:endParaRPr lang="ru-RU" sz="2700" b="1" dirty="0">
              <a:latin typeface="Arial" pitchFamily="34" charset="0"/>
              <a:cs typeface="Arial" pitchFamily="34" charset="0"/>
            </a:endParaRPr>
          </a:p>
        </p:txBody>
      </p:sp>
      <p:pic>
        <p:nvPicPr>
          <p:cNvPr id="26625" name="Picture 1" descr="D:\23.05.13-домашние документы\Виртуальные лекции 2015\Химия\Растворы\электролит. дис\474235.jpg"/>
          <p:cNvPicPr>
            <a:picLocks noChangeAspect="1" noChangeArrowheads="1"/>
          </p:cNvPicPr>
          <p:nvPr/>
        </p:nvPicPr>
        <p:blipFill>
          <a:blip r:embed="rId4" cstate="print"/>
          <a:srcRect/>
          <a:stretch>
            <a:fillRect/>
          </a:stretch>
        </p:blipFill>
        <p:spPr bwMode="auto">
          <a:xfrm>
            <a:off x="142844" y="3981216"/>
            <a:ext cx="5500726" cy="2805370"/>
          </a:xfrm>
          <a:prstGeom prst="rect">
            <a:avLst/>
          </a:prstGeom>
          <a:noFill/>
          <a:scene3d>
            <a:camera prst="orthographicFront"/>
            <a:lightRig rig="threePt" dir="t"/>
          </a:scene3d>
          <a:sp3d>
            <a:bevelT/>
          </a:sp3d>
        </p:spPr>
      </p:pic>
      <p:sp>
        <p:nvSpPr>
          <p:cNvPr id="2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9937" name="Picture 1" descr="D:\23.05.13-домашние документы\Виртуальные лекции 2015\Химия\Вещества\соль\A00114.jpg"/>
          <p:cNvPicPr>
            <a:picLocks noChangeAspect="1" noChangeArrowheads="1"/>
          </p:cNvPicPr>
          <p:nvPr/>
        </p:nvPicPr>
        <p:blipFill>
          <a:blip r:embed="rId6" cstate="print"/>
          <a:srcRect l="20833" r="18749"/>
          <a:stretch>
            <a:fillRect/>
          </a:stretch>
        </p:blipFill>
        <p:spPr bwMode="auto">
          <a:xfrm>
            <a:off x="0" y="6000768"/>
            <a:ext cx="517915" cy="857232"/>
          </a:xfrm>
          <a:prstGeom prst="rect">
            <a:avLst/>
          </a:prstGeom>
          <a:noFill/>
        </p:spPr>
      </p:pic>
      <p:sp>
        <p:nvSpPr>
          <p:cNvPr id="11" name="Выгнутая вниз стрелка 10"/>
          <p:cNvSpPr/>
          <p:nvPr/>
        </p:nvSpPr>
        <p:spPr>
          <a:xfrm rot="18328698">
            <a:off x="229530" y="6061353"/>
            <a:ext cx="822390" cy="285752"/>
          </a:xfrm>
          <a:prstGeom prst="curvedUpArrow">
            <a:avLst/>
          </a:prstGeom>
          <a:solidFill>
            <a:schemeClr val="bg1"/>
          </a:solidFill>
          <a:ln>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85720" y="142852"/>
            <a:ext cx="8643998" cy="1569660"/>
          </a:xfrm>
          <a:prstGeom prst="rect">
            <a:avLst/>
          </a:prstGeom>
        </p:spPr>
        <p:txBody>
          <a:bodyPr wrap="square">
            <a:spAutoFit/>
            <a:scene3d>
              <a:camera prst="orthographicFront"/>
              <a:lightRig rig="glow" dir="tl">
                <a:rot lat="0" lon="0" rev="5400000"/>
              </a:lightRig>
            </a:scene3d>
            <a:sp3d extrusionH="57150" contourW="12700">
              <a:bevelT w="25400" h="25400" prst="convex"/>
              <a:contourClr>
                <a:schemeClr val="accent6">
                  <a:shade val="73000"/>
                </a:schemeClr>
              </a:contourClr>
            </a:sp3d>
          </a:bodyPr>
          <a:lstStyle/>
          <a:p>
            <a:pPr algn="ctr">
              <a:lnSpc>
                <a:spcPct val="80000"/>
              </a:lnSpc>
            </a:pPr>
            <a:r>
              <a:rPr lang="ru-RU" sz="4000" b="1" dirty="0" smtClean="0">
                <a:ln w="11430">
                  <a:solidFill>
                    <a:schemeClr val="tx1"/>
                  </a:solidFill>
                </a:ln>
                <a:solidFill>
                  <a:srgbClr val="3366FF"/>
                </a:solidFill>
                <a:effectLst>
                  <a:outerShdw blurRad="80000" dist="40000" dir="5040000" algn="tl">
                    <a:srgbClr val="000000">
                      <a:alpha val="30000"/>
                    </a:srgbClr>
                  </a:outerShdw>
                </a:effectLst>
                <a:latin typeface="Arial Black" pitchFamily="34" charset="0"/>
              </a:rPr>
              <a:t>Понятие о растворах. Процесс растворения. Кристаллогидраты</a:t>
            </a:r>
            <a:endParaRPr lang="ru-RU" sz="4000" b="1" dirty="0">
              <a:ln w="11430">
                <a:solidFill>
                  <a:schemeClr val="tx1"/>
                </a:solidFill>
              </a:ln>
              <a:solidFill>
                <a:srgbClr val="3366FF"/>
              </a:solidFill>
              <a:effectLst>
                <a:outerShdw blurRad="80000" dist="40000" dir="5040000" algn="tl">
                  <a:srgbClr val="000000">
                    <a:alpha val="30000"/>
                  </a:srgbClr>
                </a:outerShdw>
              </a:effectLst>
              <a:latin typeface="Arial Black" pitchFamily="34" charset="0"/>
            </a:endParaRPr>
          </a:p>
        </p:txBody>
      </p:sp>
      <p:sp>
        <p:nvSpPr>
          <p:cNvPr id="27649" name="Rectangle 1"/>
          <p:cNvSpPr>
            <a:spLocks noChangeArrowheads="1"/>
          </p:cNvSpPr>
          <p:nvPr/>
        </p:nvSpPr>
        <p:spPr bwMode="auto">
          <a:xfrm>
            <a:off x="142844" y="1785926"/>
            <a:ext cx="8858312" cy="2656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Вам известно, что многие процессы, происходящие в природе, на производстве, а также осуществляемые в быту, происходят в растворах. Растворы имеют большое значение для живых организмов. Человек, животные и растения усваивают питательные вещества в виде растворов. </a:t>
            </a:r>
          </a:p>
        </p:txBody>
      </p:sp>
      <p:pic>
        <p:nvPicPr>
          <p:cNvPr id="27651" name="Picture 3" descr="D:\23.05.13-домашние документы\Лаб. раб YES\Виртуальные лабораторные YES\Анимашки и картинки\Цветы\0_26953_59860839_XXS.gif"/>
          <p:cNvPicPr>
            <a:picLocks noChangeAspect="1" noChangeArrowheads="1" noCrop="1"/>
          </p:cNvPicPr>
          <p:nvPr/>
        </p:nvPicPr>
        <p:blipFill>
          <a:blip r:embed="rId4" cstate="print"/>
          <a:srcRect/>
          <a:stretch>
            <a:fillRect/>
          </a:stretch>
        </p:blipFill>
        <p:spPr bwMode="auto">
          <a:xfrm>
            <a:off x="214282" y="5929330"/>
            <a:ext cx="714375" cy="714375"/>
          </a:xfrm>
          <a:prstGeom prst="rect">
            <a:avLst/>
          </a:prstGeom>
          <a:noFill/>
        </p:spPr>
      </p:pic>
      <p:pic>
        <p:nvPicPr>
          <p:cNvPr id="27652" name="Picture 4" descr="D:\23.05.13-домашние документы\Лаб. раб YES\Виртуальные лабораторные YES\Анимашки и картинки\Люди\Домашнее хозяйство, еда,\474681194.gif"/>
          <p:cNvPicPr>
            <a:picLocks noChangeAspect="1" noChangeArrowheads="1" noCrop="1"/>
          </p:cNvPicPr>
          <p:nvPr/>
        </p:nvPicPr>
        <p:blipFill>
          <a:blip r:embed="rId5" cstate="print"/>
          <a:srcRect/>
          <a:stretch>
            <a:fillRect/>
          </a:stretch>
        </p:blipFill>
        <p:spPr bwMode="auto">
          <a:xfrm>
            <a:off x="1571604" y="4572008"/>
            <a:ext cx="1238250" cy="1238250"/>
          </a:xfrm>
          <a:prstGeom prst="rect">
            <a:avLst/>
          </a:prstGeom>
          <a:noFill/>
        </p:spPr>
      </p:pic>
      <p:pic>
        <p:nvPicPr>
          <p:cNvPr id="27656" name="Picture 8" descr="D:\23.05.13-домашние документы\Лаб. раб YES\Виртуальные лабораторные YES\Анимашки и картинки\Люди\ludia-1254.gif"/>
          <p:cNvPicPr>
            <a:picLocks noChangeAspect="1" noChangeArrowheads="1" noCrop="1"/>
          </p:cNvPicPr>
          <p:nvPr/>
        </p:nvPicPr>
        <p:blipFill>
          <a:blip r:embed="rId6" cstate="print"/>
          <a:srcRect/>
          <a:stretch>
            <a:fillRect/>
          </a:stretch>
        </p:blipFill>
        <p:spPr bwMode="auto">
          <a:xfrm>
            <a:off x="6143636" y="5643578"/>
            <a:ext cx="714375" cy="1057275"/>
          </a:xfrm>
          <a:prstGeom prst="rect">
            <a:avLst/>
          </a:prstGeom>
          <a:noFill/>
        </p:spPr>
      </p:pic>
      <p:pic>
        <p:nvPicPr>
          <p:cNvPr id="27657" name="Picture 9" descr="D:\23.05.13-домашние документы\Лаб. раб YES\Виртуальные лабораторные YES\Анимашки и картинки\Люди\Домашнее хозяйство, еда,\крашу.gif"/>
          <p:cNvPicPr>
            <a:picLocks noChangeAspect="1" noChangeArrowheads="1" noCrop="1"/>
          </p:cNvPicPr>
          <p:nvPr/>
        </p:nvPicPr>
        <p:blipFill>
          <a:blip r:embed="rId7" cstate="print"/>
          <a:srcRect/>
          <a:stretch>
            <a:fillRect/>
          </a:stretch>
        </p:blipFill>
        <p:spPr bwMode="auto">
          <a:xfrm>
            <a:off x="4071934" y="5143512"/>
            <a:ext cx="752475" cy="800100"/>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Прямоугольник 12"/>
          <p:cNvSpPr/>
          <p:nvPr/>
        </p:nvSpPr>
        <p:spPr>
          <a:xfrm>
            <a:off x="142844" y="333112"/>
            <a:ext cx="8858312" cy="362406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В результате химического взаимодействия между молекулами воды и ионами электролита (</a:t>
            </a:r>
            <a:r>
              <a:rPr lang="en-US" sz="2700" b="1" dirty="0" smtClean="0">
                <a:latin typeface="Arial" pitchFamily="34" charset="0"/>
                <a:ea typeface="Times New Roman" pitchFamily="18" charset="0"/>
                <a:cs typeface="Arial" pitchFamily="34" charset="0"/>
              </a:rPr>
              <a:t>Na</a:t>
            </a:r>
            <a:r>
              <a:rPr lang="ru-RU" sz="2700" b="1" baseline="30000" dirty="0" smtClean="0">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и С</a:t>
            </a:r>
            <a:r>
              <a:rPr lang="en-US" sz="2700" b="1" dirty="0" smtClean="0">
                <a:latin typeface="Arial" pitchFamily="34" charset="0"/>
                <a:ea typeface="Times New Roman" pitchFamily="18" charset="0"/>
                <a:cs typeface="Arial" pitchFamily="34" charset="0"/>
              </a:rPr>
              <a:t>l</a:t>
            </a:r>
            <a:r>
              <a:rPr lang="ru-RU" sz="2700" b="1" baseline="30000" dirty="0" smtClean="0">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связь между ионами в кристаллической решётке ослабевает. Кристалл хлорида натрия разрушается, ионы натрия и хлора переходят в раствор. Перешедшие в раствор ионы находятся не в свободном состоянии, они химически связаны с присоединившимися к ним молекулами воды. Эти молекулы воды образуют </a:t>
            </a:r>
            <a:r>
              <a:rPr lang="ru-RU" sz="2700" b="1" dirty="0" err="1" smtClean="0">
                <a:latin typeface="Arial" pitchFamily="34" charset="0"/>
                <a:ea typeface="Times New Roman" pitchFamily="18" charset="0"/>
                <a:cs typeface="Arial" pitchFamily="34" charset="0"/>
              </a:rPr>
              <a:t>гидратную</a:t>
            </a:r>
            <a:r>
              <a:rPr lang="ru-RU" sz="2700" b="1" dirty="0" smtClean="0">
                <a:latin typeface="Arial" pitchFamily="34" charset="0"/>
                <a:ea typeface="Times New Roman" pitchFamily="18" charset="0"/>
                <a:cs typeface="Arial" pitchFamily="34" charset="0"/>
              </a:rPr>
              <a:t> оболочку иона</a:t>
            </a:r>
            <a:r>
              <a:rPr lang="ru-RU" sz="2700" b="1" i="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pic>
        <p:nvPicPr>
          <p:cNvPr id="20"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4" cstate="print"/>
          <a:srcRect/>
          <a:stretch>
            <a:fillRect/>
          </a:stretch>
        </p:blipFill>
        <p:spPr bwMode="auto">
          <a:xfrm>
            <a:off x="71406" y="3929086"/>
            <a:ext cx="2857500" cy="2857500"/>
          </a:xfrm>
          <a:prstGeom prst="rect">
            <a:avLst/>
          </a:prstGeom>
          <a:noFill/>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4" cstate="print"/>
          <a:srcRect/>
          <a:stretch>
            <a:fillRect/>
          </a:stretch>
        </p:blipFill>
        <p:spPr bwMode="auto">
          <a:xfrm>
            <a:off x="71406" y="3929086"/>
            <a:ext cx="2857500" cy="2857500"/>
          </a:xfrm>
          <a:prstGeom prst="rect">
            <a:avLst/>
          </a:prstGeom>
          <a:noFill/>
        </p:spPr>
      </p:pic>
      <p:pic>
        <p:nvPicPr>
          <p:cNvPr id="33793" name="Picture 1"/>
          <p:cNvPicPr>
            <a:picLocks noChangeAspect="1" noChangeArrowheads="1"/>
          </p:cNvPicPr>
          <p:nvPr/>
        </p:nvPicPr>
        <p:blipFill>
          <a:blip r:embed="rId5" cstate="print"/>
          <a:srcRect l="12305" t="54932" r="41406" b="28955"/>
          <a:stretch>
            <a:fillRect/>
          </a:stretch>
        </p:blipFill>
        <p:spPr bwMode="auto">
          <a:xfrm>
            <a:off x="3714744" y="5429264"/>
            <a:ext cx="3357586" cy="93502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Прямоугольник 10"/>
          <p:cNvSpPr/>
          <p:nvPr/>
        </p:nvSpPr>
        <p:spPr>
          <a:xfrm>
            <a:off x="3143240" y="4442431"/>
            <a:ext cx="4214842"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err="1" smtClean="0">
                <a:ln w="11430">
                  <a:solidFill>
                    <a:schemeClr val="tx1"/>
                  </a:solidFill>
                </a:ln>
                <a:solidFill>
                  <a:srgbClr val="009644"/>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Гидратированные</a:t>
            </a:r>
            <a:r>
              <a:rPr lang="ru-RU" sz="2600" b="1" dirty="0" smtClean="0">
                <a:ln w="11430">
                  <a:solidFill>
                    <a:schemeClr val="tx1"/>
                  </a:solidFill>
                </a:ln>
                <a:solidFill>
                  <a:srgbClr val="009644"/>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ионы натрия и хлора</a:t>
            </a:r>
            <a:endParaRPr lang="ru-RU" sz="2600" b="1" dirty="0">
              <a:ln w="11430">
                <a:solidFill>
                  <a:schemeClr val="tx1"/>
                </a:solidFill>
              </a:ln>
              <a:solidFill>
                <a:srgbClr val="009644"/>
              </a:solidFill>
              <a:effectLst>
                <a:outerShdw blurRad="50800" dist="39000" dir="5460000" algn="tl">
                  <a:srgbClr val="000000">
                    <a:alpha val="38000"/>
                  </a:srgbClr>
                </a:outerShdw>
              </a:effectLst>
            </a:endParaRPr>
          </a:p>
        </p:txBody>
      </p:sp>
      <p:cxnSp>
        <p:nvCxnSpPr>
          <p:cNvPr id="13" name="Прямая со стрелкой 12"/>
          <p:cNvCxnSpPr/>
          <p:nvPr/>
        </p:nvCxnSpPr>
        <p:spPr>
          <a:xfrm rot="5400000">
            <a:off x="4214810" y="5214950"/>
            <a:ext cx="285752" cy="142876"/>
          </a:xfrm>
          <a:prstGeom prst="straightConnector1">
            <a:avLst/>
          </a:prstGeom>
          <a:ln w="38100">
            <a:solidFill>
              <a:srgbClr val="00B05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6200000" flipH="1">
            <a:off x="4393405" y="5179231"/>
            <a:ext cx="357190" cy="285752"/>
          </a:xfrm>
          <a:prstGeom prst="straightConnector1">
            <a:avLst/>
          </a:prstGeom>
          <a:ln w="38100">
            <a:solidFill>
              <a:srgbClr val="00B05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142844" y="285728"/>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Ион, окружённый </a:t>
            </a:r>
            <a:r>
              <a:rPr lang="ru-RU" sz="2800" b="1" dirty="0" err="1" smtClean="0">
                <a:latin typeface="Arial" pitchFamily="34" charset="0"/>
                <a:ea typeface="Times New Roman" pitchFamily="18" charset="0"/>
                <a:cs typeface="Arial" pitchFamily="34" charset="0"/>
              </a:rPr>
              <a:t>гидратной</a:t>
            </a:r>
            <a:r>
              <a:rPr lang="ru-RU" sz="2800" b="1" dirty="0" smtClean="0">
                <a:latin typeface="Arial" pitchFamily="34" charset="0"/>
                <a:ea typeface="Times New Roman" pitchFamily="18" charset="0"/>
                <a:cs typeface="Arial" pitchFamily="34" charset="0"/>
              </a:rPr>
              <a:t> оболочкой, называют </a:t>
            </a:r>
            <a:r>
              <a:rPr lang="ru-RU" sz="28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гидратированным</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Гидратная</a:t>
            </a:r>
            <a:r>
              <a:rPr lang="ru-RU" sz="2800" b="1" dirty="0" smtClean="0">
                <a:latin typeface="Arial" pitchFamily="34" charset="0"/>
                <a:ea typeface="Times New Roman" pitchFamily="18" charset="0"/>
                <a:cs typeface="Arial" pitchFamily="34" charset="0"/>
              </a:rPr>
              <a:t> оболочка прочно удерживается ионами и препятствует обратному переходу ионов в кристаллическую решётку. Таким образом, </a:t>
            </a:r>
            <a:r>
              <a:rPr lang="ru-RU" sz="28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гидратация ионов</a:t>
            </a:r>
            <a:r>
              <a:rPr lang="ru-RU" sz="2800" b="1" i="1" dirty="0" smtClean="0">
                <a:solidFill>
                  <a:srgbClr val="180DA3"/>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основная </a:t>
            </a:r>
            <a:r>
              <a:rPr lang="ru-RU" sz="2800" b="1" i="1" u="sng" dirty="0" smtClean="0">
                <a:latin typeface="Arial" pitchFamily="34" charset="0"/>
                <a:ea typeface="Times New Roman" pitchFamily="18" charset="0"/>
                <a:cs typeface="Arial" pitchFamily="34" charset="0"/>
              </a:rPr>
              <a:t>причина распада </a:t>
            </a:r>
            <a:r>
              <a:rPr lang="ru-RU" sz="2800" b="1" u="sng" dirty="0" smtClean="0">
                <a:latin typeface="Arial" pitchFamily="34" charset="0"/>
                <a:ea typeface="Times New Roman" pitchFamily="18" charset="0"/>
                <a:cs typeface="Arial" pitchFamily="34" charset="0"/>
              </a:rPr>
              <a:t>электролита на ионы</a:t>
            </a:r>
            <a:r>
              <a:rPr lang="ru-RU" sz="2800" b="1" dirty="0" smtClean="0">
                <a:latin typeface="Arial" pitchFamily="34" charset="0"/>
                <a:ea typeface="Times New Roman" pitchFamily="18" charset="0"/>
                <a:cs typeface="Arial" pitchFamily="34" charset="0"/>
              </a:rPr>
              <a:t>.</a:t>
            </a:r>
          </a:p>
          <a:p>
            <a:pPr indent="450850" algn="just" eaLnBrk="0" fontAlgn="base" hangingPunct="0">
              <a:lnSpc>
                <a:spcPct val="85000"/>
              </a:lnSpc>
              <a:spcBef>
                <a:spcPct val="0"/>
              </a:spcBef>
              <a:spcAft>
                <a:spcPct val="0"/>
              </a:spcAft>
            </a:pPr>
            <a:r>
              <a:rPr lang="ru-RU" sz="2800" b="1" dirty="0" smtClean="0">
                <a:latin typeface="Arial" pitchFamily="34" charset="0"/>
                <a:cs typeface="Arial" pitchFamily="34" charset="0"/>
              </a:rPr>
              <a:t>Диссоциация </a:t>
            </a:r>
            <a:r>
              <a:rPr lang="ru-RU" sz="2800" b="1" i="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ионных соединений </a:t>
            </a:r>
            <a:r>
              <a:rPr lang="ru-RU" sz="2800" b="1" dirty="0" smtClean="0">
                <a:latin typeface="Arial" pitchFamily="34" charset="0"/>
                <a:cs typeface="Arial" pitchFamily="34" charset="0"/>
              </a:rPr>
              <a:t>в водном растворе </a:t>
            </a:r>
            <a:r>
              <a:rPr lang="ru-RU" sz="2800" b="1" u="sng" dirty="0" smtClean="0">
                <a:latin typeface="Arial" pitchFamily="34" charset="0"/>
                <a:cs typeface="Arial" pitchFamily="34" charset="0"/>
              </a:rPr>
              <a:t>протекает</a:t>
            </a:r>
            <a:r>
              <a:rPr lang="ru-RU" sz="2800" b="1" dirty="0" smtClean="0">
                <a:latin typeface="Arial" pitchFamily="34" charset="0"/>
                <a:cs typeface="Arial" pitchFamily="34" charset="0"/>
              </a:rPr>
              <a:t> </a:t>
            </a:r>
            <a:r>
              <a:rPr lang="ru-RU" sz="2800" b="1" i="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полностью</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т. е. </a:t>
            </a:r>
            <a:r>
              <a:rPr lang="ru-RU" sz="2800" b="1" u="sng" dirty="0" smtClean="0">
                <a:latin typeface="Arial" pitchFamily="34" charset="0"/>
                <a:cs typeface="Arial" pitchFamily="34" charset="0"/>
              </a:rPr>
              <a:t>в растворе они находятся</a:t>
            </a:r>
            <a:r>
              <a:rPr lang="ru-RU" sz="2800" b="1" dirty="0" smtClean="0">
                <a:latin typeface="Arial" pitchFamily="34" charset="0"/>
                <a:cs typeface="Arial" pitchFamily="34" charset="0"/>
              </a:rPr>
              <a:t> </a:t>
            </a:r>
            <a:r>
              <a:rPr lang="ru-RU" sz="2800" b="1" i="1" dirty="0" smtClean="0">
                <a:solidFill>
                  <a:srgbClr val="990000"/>
                </a:solidFill>
                <a:effectLst>
                  <a:outerShdw blurRad="38100" dist="38100" dir="2700000" algn="tl">
                    <a:srgbClr val="000000">
                      <a:alpha val="43137"/>
                    </a:srgbClr>
                  </a:outerShdw>
                </a:effectLst>
                <a:latin typeface="Arial" pitchFamily="34" charset="0"/>
                <a:cs typeface="Arial" pitchFamily="34" charset="0"/>
              </a:rPr>
              <a:t>только в виде ионов</a:t>
            </a:r>
            <a:r>
              <a:rPr lang="ru-RU" sz="2800" b="1" i="1" dirty="0" smtClean="0">
                <a:latin typeface="Arial" pitchFamily="34" charset="0"/>
                <a:cs typeface="Arial" pitchFamily="34" charset="0"/>
              </a:rPr>
              <a:t>.</a:t>
            </a:r>
            <a:endParaRPr lang="ru-RU" sz="2800" b="1" dirty="0" smtClean="0">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Рисунок 11"/>
          <p:cNvPicPr/>
          <p:nvPr/>
        </p:nvPicPr>
        <p:blipFill>
          <a:blip r:embed="rId3" cstate="print"/>
          <a:srcRect/>
          <a:stretch>
            <a:fillRect/>
          </a:stretch>
        </p:blipFill>
        <p:spPr bwMode="auto">
          <a:xfrm>
            <a:off x="2058379" y="5500702"/>
            <a:ext cx="6014083" cy="114300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42844" y="325079"/>
            <a:ext cx="8858312" cy="5389937"/>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Под действием воды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и вещества молекулярного строения, которые состоят из полярных молекул (например,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S</a:t>
            </a:r>
            <a:r>
              <a:rPr lang="ru-RU" sz="2700" b="1" dirty="0" smtClean="0">
                <a:latin typeface="Arial" pitchFamily="34" charset="0"/>
                <a:ea typeface="Times New Roman" pitchFamily="18" charset="0"/>
                <a:cs typeface="Arial" pitchFamily="34" charset="0"/>
              </a:rPr>
              <a:t>, Н</a:t>
            </a:r>
            <a:r>
              <a:rPr lang="en-US" sz="2700" b="1" dirty="0" smtClean="0">
                <a:latin typeface="Arial" pitchFamily="34" charset="0"/>
                <a:ea typeface="Times New Roman" pitchFamily="18" charset="0"/>
                <a:cs typeface="Arial" pitchFamily="34" charset="0"/>
              </a:rPr>
              <a:t>N</a:t>
            </a:r>
            <a:r>
              <a:rPr lang="ru-RU" sz="2700" b="1" dirty="0" smtClean="0">
                <a:latin typeface="Arial" pitchFamily="34" charset="0"/>
                <a:ea typeface="Times New Roman" pitchFamily="18" charset="0"/>
                <a:cs typeface="Arial" pitchFamily="34" charset="0"/>
              </a:rPr>
              <a:t>О</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и другие кислоты). Так, при растворении в воде </a:t>
            </a:r>
            <a:r>
              <a:rPr lang="ru-RU" sz="2700" b="1" dirty="0" err="1" smtClean="0">
                <a:latin typeface="Arial" pitchFamily="34" charset="0"/>
                <a:ea typeface="Times New Roman" pitchFamily="18" charset="0"/>
                <a:cs typeface="Arial" pitchFamily="34" charset="0"/>
              </a:rPr>
              <a:t>хлороводорода</a:t>
            </a:r>
            <a:r>
              <a:rPr lang="ru-RU" sz="2700" b="1" dirty="0" smtClean="0">
                <a:latin typeface="Arial" pitchFamily="34" charset="0"/>
                <a:ea typeface="Times New Roman" pitchFamily="18" charset="0"/>
                <a:cs typeface="Arial" pitchFamily="34" charset="0"/>
              </a:rPr>
              <a:t> происходит взаимодействие молекул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с молекулами воды. Под действием полярных молекул воды (они притянуты к полюсам молекулы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изменяется характер связи в молекуле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Сначала связь становится более полярной, а затем переходит в ионную (общая электронная пара полностью смещается к более электроотрицательному атому хлора). В результате этого молекула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(как в случае ионных веществ) распадается на два </a:t>
            </a:r>
            <a:r>
              <a:rPr lang="ru-RU" sz="2700" b="1" dirty="0" err="1" smtClean="0">
                <a:latin typeface="Arial" pitchFamily="34" charset="0"/>
                <a:ea typeface="Times New Roman" pitchFamily="18" charset="0"/>
                <a:cs typeface="Arial" pitchFamily="34" charset="0"/>
              </a:rPr>
              <a:t>гидратированных</a:t>
            </a:r>
            <a:r>
              <a:rPr lang="ru-RU" sz="2700" b="1" dirty="0" smtClean="0">
                <a:latin typeface="Arial" pitchFamily="34" charset="0"/>
                <a:ea typeface="Times New Roman" pitchFamily="18" charset="0"/>
                <a:cs typeface="Arial" pitchFamily="34" charset="0"/>
              </a:rPr>
              <a:t> иона.</a:t>
            </a:r>
            <a:endParaRPr lang="ru-RU" sz="2700" b="1" dirty="0" smtClean="0">
              <a:latin typeface="Arial" pitchFamily="34" charset="0"/>
              <a:cs typeface="Arial" pitchFamily="34" charset="0"/>
            </a:endParaRPr>
          </a:p>
        </p:txBody>
      </p:sp>
      <p:pic>
        <p:nvPicPr>
          <p:cNvPr id="19" name="Picture 8"/>
          <p:cNvPicPr>
            <a:picLocks noChangeAspect="1" noChangeArrowheads="1"/>
          </p:cNvPicPr>
          <p:nvPr/>
        </p:nvPicPr>
        <p:blipFill>
          <a:blip r:embed="rId4" cstate="print"/>
          <a:srcRect/>
          <a:stretch>
            <a:fillRect/>
          </a:stretch>
        </p:blipFill>
        <p:spPr bwMode="auto">
          <a:xfrm>
            <a:off x="71406" y="5857892"/>
            <a:ext cx="1876024" cy="5715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pK1"/>
          <p:cNvPicPr>
            <a:picLocks noChangeAspect="1" noChangeArrowheads="1"/>
          </p:cNvPicPr>
          <p:nvPr/>
        </p:nvPicPr>
        <p:blipFill>
          <a:blip r:embed="rId2" cstate="print"/>
          <a:srcRect/>
          <a:stretch>
            <a:fillRect/>
          </a:stretch>
        </p:blipFill>
        <p:spPr bwMode="auto">
          <a:xfrm>
            <a:off x="285720" y="3392510"/>
            <a:ext cx="3816350" cy="317976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0420" name="Picture 4" descr="pK2"/>
          <p:cNvPicPr>
            <a:picLocks noChangeAspect="1" noChangeArrowheads="1"/>
          </p:cNvPicPr>
          <p:nvPr/>
        </p:nvPicPr>
        <p:blipFill>
          <a:blip r:embed="rId3" cstate="print"/>
          <a:srcRect/>
          <a:stretch>
            <a:fillRect/>
          </a:stretch>
        </p:blipFill>
        <p:spPr bwMode="auto">
          <a:xfrm>
            <a:off x="4929190" y="214290"/>
            <a:ext cx="3816350" cy="31813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8"/>
          <p:cNvPicPr>
            <a:picLocks noChangeAspect="1" noChangeArrowheads="1"/>
          </p:cNvPicPr>
          <p:nvPr/>
        </p:nvPicPr>
        <p:blipFill>
          <a:blip r:embed="rId4" cstate="print"/>
          <a:srcRect/>
          <a:stretch>
            <a:fillRect/>
          </a:stretch>
        </p:blipFill>
        <p:spPr bwMode="auto">
          <a:xfrm>
            <a:off x="1195778" y="214290"/>
            <a:ext cx="1876024" cy="5715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500034" y="1071546"/>
            <a:ext cx="3281332"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4" descr="traj127_5ps_0_7"/>
          <p:cNvPicPr>
            <a:picLocks noChangeAspect="1" noChangeArrowheads="1" noCrop="1"/>
          </p:cNvPicPr>
          <p:nvPr/>
        </p:nvPicPr>
        <p:blipFill>
          <a:blip r:embed="rId7" cstate="print"/>
          <a:srcRect/>
          <a:stretch>
            <a:fillRect/>
          </a:stretch>
        </p:blipFill>
        <p:spPr bwMode="auto">
          <a:xfrm>
            <a:off x="4973660" y="3719535"/>
            <a:ext cx="2813050" cy="2924175"/>
          </a:xfrm>
          <a:prstGeom prst="rect">
            <a:avLst/>
          </a:prstGeom>
          <a:noFill/>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1746" name="Picture 2" descr="uchmarket.ru - наглядные пособия: Таблицы по химии &quot;Растворы. Электролитическая диссоциация&quot; (12 шт., 60*90 см, ламинированные)"/>
          <p:cNvPicPr>
            <a:picLocks noChangeAspect="1" noChangeArrowheads="1"/>
          </p:cNvPicPr>
          <p:nvPr/>
        </p:nvPicPr>
        <p:blipFill>
          <a:blip r:embed="rId4" cstate="print"/>
          <a:srcRect/>
          <a:stretch>
            <a:fillRect/>
          </a:stretch>
        </p:blipFill>
        <p:spPr bwMode="auto">
          <a:xfrm>
            <a:off x="1881202" y="142852"/>
            <a:ext cx="4762500" cy="6657976"/>
          </a:xfrm>
          <a:prstGeom prst="round2DiagRect">
            <a:avLst/>
          </a:prstGeom>
          <a:noFill/>
          <a:scene3d>
            <a:camera prst="orthographicFront"/>
            <a:lightRig rig="threePt" dir="t"/>
          </a:scene3d>
          <a:sp3d>
            <a:bevelT prst="angle"/>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971600" y="2486025"/>
            <a:ext cx="7208838" cy="43719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8307" name="Rectangle 3"/>
          <p:cNvSpPr>
            <a:spLocks noChangeArrowheads="1"/>
          </p:cNvSpPr>
          <p:nvPr/>
        </p:nvSpPr>
        <p:spPr bwMode="auto">
          <a:xfrm>
            <a:off x="0" y="2654300"/>
            <a:ext cx="9144000" cy="0"/>
          </a:xfrm>
          <a:prstGeom prst="rect">
            <a:avLst/>
          </a:prstGeom>
          <a:noFill/>
          <a:ln w="9525">
            <a:noFill/>
            <a:miter lim="800000"/>
            <a:headEnd/>
            <a:tailEnd/>
          </a:ln>
          <a:effectLst/>
        </p:spPr>
        <p:txBody>
          <a:bodyPr wrap="none" anchor="ctr">
            <a:spAutoFit/>
          </a:bodyPr>
          <a:lstStyle/>
          <a:p>
            <a:endParaRPr lang="ru-RU">
              <a:latin typeface="Calibri" pitchFamily="34" charset="0"/>
            </a:endParaRPr>
          </a:p>
        </p:txBody>
      </p:sp>
      <p:graphicFrame>
        <p:nvGraphicFramePr>
          <p:cNvPr id="98308" name="Group 4"/>
          <p:cNvGraphicFramePr>
            <a:graphicFrameLocks noGrp="1"/>
          </p:cNvGraphicFramePr>
          <p:nvPr/>
        </p:nvGraphicFramePr>
        <p:xfrm>
          <a:off x="250825" y="-27384"/>
          <a:ext cx="8713788" cy="2578608"/>
        </p:xfrm>
        <a:graphic>
          <a:graphicData uri="http://schemas.openxmlformats.org/drawingml/2006/table">
            <a:tbl>
              <a:tblPr>
                <a:tableStyleId>{35758FB7-9AC5-4552-8A53-C91805E547FA}</a:tableStyleId>
              </a:tblPr>
              <a:tblGrid>
                <a:gridCol w="1260475"/>
                <a:gridCol w="2632072"/>
                <a:gridCol w="2643206"/>
                <a:gridCol w="2178035"/>
              </a:tblGrid>
              <a:tr h="304800">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Электролиты</a:t>
                      </a:r>
                      <a:endParaRPr kumimoji="0" lang="ru-RU" sz="2400" b="1" i="0" u="none" strike="noStrike" cap="none" normalizeH="0" baseline="0" dirty="0" smtClean="0">
                        <a:ln>
                          <a:noFill/>
                        </a:ln>
                        <a:solidFill>
                          <a:srgbClr val="99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hMerge="1">
                  <a:txBody>
                    <a:bodyPr/>
                    <a:lstStyle/>
                    <a:p>
                      <a:endParaRPr lang="ru-RU"/>
                    </a:p>
                  </a:txBody>
                  <a:tcPr/>
                </a:tc>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err="1" smtClean="0">
                          <a:ln>
                            <a:noFill/>
                          </a:ln>
                          <a:effectLst/>
                        </a:rPr>
                        <a:t>Неэлектролиты</a:t>
                      </a:r>
                      <a:endParaRPr kumimoji="0" lang="ru-RU" sz="2400" b="1" i="0" u="none" strike="noStrike" cap="none" normalizeH="0" baseline="0" dirty="0" smtClean="0">
                        <a:ln>
                          <a:noFill/>
                        </a:ln>
                        <a:solidFill>
                          <a:schemeClr val="hlink"/>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hMerge="1">
                  <a:txBody>
                    <a:bodyPr/>
                    <a:lstStyle/>
                    <a:p>
                      <a:endParaRPr lang="ru-RU"/>
                    </a:p>
                  </a:txBody>
                  <a:tcPr/>
                </a:tc>
              </a:tr>
              <a:tr h="30480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300" b="1" u="none" strike="noStrike" cap="none" normalizeH="0" baseline="0" dirty="0" smtClean="0">
                          <a:ln>
                            <a:noFill/>
                          </a:ln>
                          <a:effectLst/>
                        </a:rPr>
                        <a:t>Ионная связь</a:t>
                      </a:r>
                      <a:endParaRPr kumimoji="0" lang="ru-RU" sz="23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200" b="1" u="none" strike="noStrike" cap="none" normalizeH="0" baseline="0" dirty="0" smtClean="0">
                          <a:ln>
                            <a:noFill/>
                          </a:ln>
                          <a:effectLst/>
                        </a:rPr>
                        <a:t>Ковалентная сильнополярная связь</a:t>
                      </a:r>
                      <a:endParaRPr kumimoji="0" lang="ru-RU" sz="2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Ковалентная </a:t>
                      </a:r>
                      <a:r>
                        <a:rPr kumimoji="0" lang="ru-RU" sz="2400" b="1" u="none" strike="noStrike" cap="none" normalizeH="0" baseline="0" dirty="0" err="1" smtClean="0">
                          <a:ln>
                            <a:noFill/>
                          </a:ln>
                          <a:effectLst/>
                        </a:rPr>
                        <a:t>слабополярная</a:t>
                      </a:r>
                      <a:r>
                        <a:rPr kumimoji="0" lang="ru-RU" sz="2400" b="1" u="none" strike="noStrike" cap="none" normalizeH="0" baseline="0" dirty="0" smtClean="0">
                          <a:ln>
                            <a:noFill/>
                          </a:ln>
                          <a:effectLst/>
                        </a:rPr>
                        <a:t> связь</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Ковалентная неполярная связь</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r>
              <a:tr h="37623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smtClean="0">
                          <a:ln>
                            <a:noFill/>
                          </a:ln>
                          <a:effectLst/>
                        </a:rPr>
                        <a:t>NaCl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smtClean="0">
                          <a:ln>
                            <a:noFill/>
                          </a:ln>
                          <a:effectLst/>
                        </a:rPr>
                        <a:t>Na</a:t>
                      </a:r>
                      <a:r>
                        <a:rPr kumimoji="0" lang="ru-RU" sz="2400" b="1" u="none" strike="noStrike" cap="none" normalizeH="0" baseline="-30000" smtClean="0">
                          <a:ln>
                            <a:noFill/>
                          </a:ln>
                          <a:effectLst/>
                        </a:rPr>
                        <a:t>2</a:t>
                      </a:r>
                      <a:r>
                        <a:rPr kumimoji="0" lang="ru-RU" sz="2400" b="1" u="none" strike="noStrike" cap="none" normalizeH="0" baseline="0" smtClean="0">
                          <a:ln>
                            <a:noFill/>
                          </a:ln>
                          <a:effectLst/>
                        </a:rPr>
                        <a:t>SO</a:t>
                      </a:r>
                      <a:r>
                        <a:rPr kumimoji="0" lang="ru-RU" sz="2400" b="1" u="none" strike="noStrike" cap="none" normalizeH="0" baseline="-30000" smtClean="0">
                          <a:ln>
                            <a:noFill/>
                          </a:ln>
                          <a:effectLst/>
                        </a:rPr>
                        <a:t>4</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smtClean="0">
                          <a:ln>
                            <a:noFill/>
                          </a:ln>
                          <a:effectLst/>
                        </a:rPr>
                        <a:t>HCl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smtClean="0">
                          <a:ln>
                            <a:noFill/>
                          </a:ln>
                          <a:effectLst/>
                        </a:rPr>
                        <a:t>H</a:t>
                      </a:r>
                      <a:r>
                        <a:rPr kumimoji="0" lang="ru-RU" sz="2400" b="1" u="none" strike="noStrike" cap="none" normalizeH="0" baseline="-30000" smtClean="0">
                          <a:ln>
                            <a:noFill/>
                          </a:ln>
                          <a:effectLst/>
                        </a:rPr>
                        <a:t>2</a:t>
                      </a:r>
                      <a:r>
                        <a:rPr kumimoji="0" lang="ru-RU" sz="2400" b="1" u="none" strike="noStrike" cap="none" normalizeH="0" baseline="0" smtClean="0">
                          <a:ln>
                            <a:noFill/>
                          </a:ln>
                          <a:effectLst/>
                        </a:rPr>
                        <a:t>SO</a:t>
                      </a:r>
                      <a:r>
                        <a:rPr kumimoji="0" lang="ru-RU" sz="2400" b="1" u="none" strike="noStrike" cap="none" normalizeH="0" baseline="-30000" smtClean="0">
                          <a:ln>
                            <a:noFill/>
                          </a:ln>
                          <a:effectLst/>
                        </a:rPr>
                        <a:t>4</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C</a:t>
                      </a:r>
                      <a:r>
                        <a:rPr kumimoji="0" lang="ru-RU" sz="2400" b="1" u="none" strike="noStrike" cap="none" normalizeH="0" baseline="-30000" dirty="0" smtClean="0">
                          <a:ln>
                            <a:noFill/>
                          </a:ln>
                          <a:effectLst/>
                        </a:rPr>
                        <a:t>12</a:t>
                      </a:r>
                      <a:r>
                        <a:rPr kumimoji="0" lang="ru-RU" sz="2400" b="1" u="none" strike="noStrike" cap="none" normalizeH="0" baseline="0" dirty="0" smtClean="0">
                          <a:ln>
                            <a:noFill/>
                          </a:ln>
                          <a:effectLst/>
                        </a:rPr>
                        <a:t>H</a:t>
                      </a:r>
                      <a:r>
                        <a:rPr kumimoji="0" lang="ru-RU" sz="2400" b="1" u="none" strike="noStrike" cap="none" normalizeH="0" baseline="-30000" dirty="0" smtClean="0">
                          <a:ln>
                            <a:noFill/>
                          </a:ln>
                          <a:effectLst/>
                        </a:rPr>
                        <a:t>22</a:t>
                      </a:r>
                      <a:r>
                        <a:rPr kumimoji="0" lang="ru-RU" sz="2400" b="1" u="none" strike="noStrike" cap="none" normalizeH="0" baseline="0" dirty="0" smtClean="0">
                          <a:ln>
                            <a:noFill/>
                          </a:ln>
                          <a:effectLst/>
                        </a:rPr>
                        <a:t>O</a:t>
                      </a:r>
                      <a:r>
                        <a:rPr kumimoji="0" lang="ru-RU" sz="2400" b="1" u="none" strike="noStrike" cap="none" normalizeH="0" baseline="-30000" dirty="0" smtClean="0">
                          <a:ln>
                            <a:noFill/>
                          </a:ln>
                          <a:effectLst/>
                        </a:rPr>
                        <a:t>11</a:t>
                      </a:r>
                      <a:r>
                        <a:rPr kumimoji="0" lang="ru-RU" sz="2400" b="1" u="none" strike="noStrike" cap="none" normalizeH="0" baseline="0" dirty="0" smtClean="0">
                          <a:ln>
                            <a:noFill/>
                          </a:ln>
                          <a:effectLst/>
                        </a:rPr>
                        <a:t> (сахар)</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dirty="0" smtClean="0">
                          <a:ln>
                            <a:noFill/>
                          </a:ln>
                          <a:effectLst/>
                        </a:rPr>
                        <a:t>C</a:t>
                      </a:r>
                      <a:r>
                        <a:rPr kumimoji="0" lang="ru-RU" sz="2400" b="1" u="none" strike="noStrike" cap="none" normalizeH="0" baseline="-30000" dirty="0" smtClean="0">
                          <a:ln>
                            <a:noFill/>
                          </a:ln>
                          <a:effectLst/>
                        </a:rPr>
                        <a:t>2</a:t>
                      </a:r>
                      <a:r>
                        <a:rPr kumimoji="0" lang="ru-RU" sz="2400" b="1" u="none" strike="noStrike" cap="none" normalizeH="0" baseline="0" dirty="0" smtClean="0">
                          <a:ln>
                            <a:noFill/>
                          </a:ln>
                          <a:effectLst/>
                        </a:rPr>
                        <a:t>H</a:t>
                      </a:r>
                      <a:r>
                        <a:rPr kumimoji="0" lang="ru-RU" sz="2400" b="1" u="none" strike="noStrike" cap="none" normalizeH="0" baseline="-30000" dirty="0" smtClean="0">
                          <a:ln>
                            <a:noFill/>
                          </a:ln>
                          <a:effectLst/>
                        </a:rPr>
                        <a:t>5</a:t>
                      </a:r>
                      <a:r>
                        <a:rPr kumimoji="0" lang="ru-RU" sz="2400" b="1" u="none" strike="noStrike" cap="none" normalizeH="0" baseline="0" dirty="0" smtClean="0">
                          <a:ln>
                            <a:noFill/>
                          </a:ln>
                          <a:effectLst/>
                        </a:rPr>
                        <a:t>OH (спирт)</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N</a:t>
                      </a:r>
                      <a:r>
                        <a:rPr kumimoji="0" lang="ru-RU" sz="2400" b="1" u="none" strike="noStrike" cap="none" normalizeH="0" baseline="-30000" dirty="0" smtClean="0">
                          <a:ln>
                            <a:noFill/>
                          </a:ln>
                          <a:effectLst/>
                        </a:rPr>
                        <a:t>2</a:t>
                      </a:r>
                      <a:r>
                        <a:rPr kumimoji="0" lang="ru-RU" sz="2400" b="1" u="none" strike="noStrike" cap="none" normalizeH="0" baseline="0" dirty="0" smtClean="0">
                          <a:ln>
                            <a:noFill/>
                          </a:ln>
                          <a:effectLst/>
                        </a:rPr>
                        <a:t>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dirty="0" smtClean="0">
                          <a:ln>
                            <a:noFill/>
                          </a:ln>
                          <a:effectLst/>
                        </a:rPr>
                        <a:t>O</a:t>
                      </a:r>
                      <a:r>
                        <a:rPr kumimoji="0" lang="ru-RU" sz="2400" b="1" u="none" strike="noStrike" cap="none" normalizeH="0" baseline="-30000" dirty="0" smtClean="0">
                          <a:ln>
                            <a:noFill/>
                          </a:ln>
                          <a:effectLst/>
                        </a:rPr>
                        <a:t>2</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r>
            </a:tbl>
          </a:graphicData>
        </a:graphic>
      </p:graphicFrame>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7" name="Прямая соединительная линия 6"/>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357158" y="1344825"/>
            <a:ext cx="4142834" cy="5016758"/>
          </a:xfrm>
          <a:prstGeom prst="rect">
            <a:avLst/>
          </a:prstGeom>
        </p:spPr>
        <p:txBody>
          <a:bodyPr wrap="square">
            <a:spAutoFit/>
          </a:bodyPr>
          <a:lstStyle/>
          <a:p>
            <a:pPr lvl="0" indent="450850" algn="just" eaLnBrk="0" fontAlgn="base" hangingPunct="0">
              <a:lnSpc>
                <a:spcPct val="80000"/>
              </a:lnSpc>
              <a:spcBef>
                <a:spcPct val="0"/>
              </a:spcBef>
              <a:spcAft>
                <a:spcPct val="0"/>
              </a:spcAft>
            </a:pPr>
            <a:r>
              <a:rPr lang="ru-RU" sz="2500" b="1" u="sng" dirty="0" smtClean="0">
                <a:latin typeface="Arial" pitchFamily="34" charset="0"/>
                <a:ea typeface="Times New Roman" pitchFamily="18" charset="0"/>
                <a:cs typeface="Arial" pitchFamily="34" charset="0"/>
              </a:rPr>
              <a:t>Основные положения</a:t>
            </a:r>
            <a:r>
              <a:rPr lang="ru-RU" sz="2500" b="1" dirty="0" smtClean="0">
                <a:latin typeface="Arial" pitchFamily="34" charset="0"/>
                <a:ea typeface="Times New Roman" pitchFamily="18" charset="0"/>
                <a:cs typeface="Arial" pitchFamily="34" charset="0"/>
              </a:rPr>
              <a:t> </a:t>
            </a:r>
            <a:r>
              <a:rPr lang="ru-RU" sz="25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a:t>
            </a:r>
            <a:r>
              <a:rPr lang="ru-RU" sz="2500" b="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a:t>
            </a:r>
            <a:r>
              <a:rPr lang="ru-RU" sz="25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-кой диссоциации</a:t>
            </a:r>
            <a:r>
              <a:rPr lang="ru-RU" sz="2500" b="1" dirty="0" smtClean="0">
                <a:solidFill>
                  <a:srgbClr val="180DA3"/>
                </a:solidFill>
                <a:latin typeface="Arial" pitchFamily="34" charset="0"/>
                <a:ea typeface="Times New Roman" pitchFamily="18" charset="0"/>
                <a:cs typeface="Arial" pitchFamily="34" charset="0"/>
              </a:rPr>
              <a:t> </a:t>
            </a:r>
            <a:r>
              <a:rPr lang="ru-RU" sz="2500" b="1" u="sng" dirty="0" err="1" smtClean="0">
                <a:latin typeface="Arial" pitchFamily="34" charset="0"/>
                <a:ea typeface="Times New Roman" pitchFamily="18" charset="0"/>
                <a:cs typeface="Arial" pitchFamily="34" charset="0"/>
              </a:rPr>
              <a:t>разра-ботаны</a:t>
            </a:r>
            <a:r>
              <a:rPr lang="ru-RU" sz="2500" b="1" dirty="0" smtClean="0">
                <a:latin typeface="Arial" pitchFamily="34" charset="0"/>
                <a:ea typeface="Times New Roman" pitchFamily="18" charset="0"/>
                <a:cs typeface="Arial" pitchFamily="34" charset="0"/>
              </a:rPr>
              <a:t> в 1887 г. швед-</a:t>
            </a:r>
            <a:r>
              <a:rPr lang="ru-RU" sz="2500" b="1" dirty="0" err="1" smtClean="0">
                <a:latin typeface="Arial" pitchFamily="34" charset="0"/>
                <a:ea typeface="Times New Roman" pitchFamily="18" charset="0"/>
                <a:cs typeface="Arial" pitchFamily="34" charset="0"/>
              </a:rPr>
              <a:t>ским</a:t>
            </a:r>
            <a:r>
              <a:rPr lang="ru-RU" sz="2500" b="1" dirty="0" smtClean="0">
                <a:latin typeface="Arial" pitchFamily="34" charset="0"/>
                <a:ea typeface="Times New Roman" pitchFamily="18" charset="0"/>
                <a:cs typeface="Arial" pitchFamily="34" charset="0"/>
              </a:rPr>
              <a:t> учёным </a:t>
            </a:r>
            <a:r>
              <a:rPr lang="ru-RU" sz="2500" b="1" dirty="0" err="1"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Арре-ниусом</a:t>
            </a:r>
            <a:r>
              <a:rPr lang="ru-RU" sz="2500" b="1" dirty="0" smtClean="0">
                <a:latin typeface="Arial" pitchFamily="34" charset="0"/>
                <a:ea typeface="Times New Roman" pitchFamily="18" charset="0"/>
                <a:cs typeface="Arial" pitchFamily="34" charset="0"/>
              </a:rPr>
              <a:t>. Он исключал возможность </a:t>
            </a:r>
            <a:r>
              <a:rPr lang="ru-RU" sz="2500" b="1" dirty="0" err="1" smtClean="0">
                <a:latin typeface="Arial" pitchFamily="34" charset="0"/>
                <a:ea typeface="Times New Roman" pitchFamily="18" charset="0"/>
                <a:cs typeface="Arial" pitchFamily="34" charset="0"/>
              </a:rPr>
              <a:t>химичес</a:t>
            </a:r>
            <a:r>
              <a:rPr lang="ru-RU" sz="2500" b="1" dirty="0" smtClean="0">
                <a:latin typeface="Arial" pitchFamily="34" charset="0"/>
                <a:ea typeface="Times New Roman" pitchFamily="18" charset="0"/>
                <a:cs typeface="Arial" pitchFamily="34" charset="0"/>
              </a:rPr>
              <a:t>-кого взаимодействия ионов с молекулами растворителя, поэтому его теория не могла объяснить причину диссоциации электролитов и устойчивость ионов в растворе. </a:t>
            </a:r>
          </a:p>
        </p:txBody>
      </p:sp>
      <p:sp>
        <p:nvSpPr>
          <p:cNvPr id="2" name="Прямоугольник 1"/>
          <p:cNvSpPr/>
          <p:nvPr/>
        </p:nvSpPr>
        <p:spPr>
          <a:xfrm>
            <a:off x="4716016" y="1556792"/>
            <a:ext cx="3856512" cy="4401205"/>
          </a:xfrm>
          <a:prstGeom prst="rect">
            <a:avLst/>
          </a:prstGeom>
        </p:spPr>
        <p:txBody>
          <a:bodyPr wrap="square">
            <a:spAutoFit/>
          </a:bodyPr>
          <a:lstStyle/>
          <a:p>
            <a:pPr lvl="0" indent="450850" algn="just" fontAlgn="base">
              <a:lnSpc>
                <a:spcPct val="80000"/>
              </a:lnSpc>
              <a:spcBef>
                <a:spcPct val="0"/>
              </a:spcBef>
              <a:spcAft>
                <a:spcPct val="0"/>
              </a:spcAft>
            </a:pPr>
            <a:r>
              <a:rPr lang="ru-RU" sz="2500" b="1" dirty="0">
                <a:latin typeface="Arial" pitchFamily="34" charset="0"/>
                <a:ea typeface="Times New Roman" pitchFamily="18" charset="0"/>
                <a:cs typeface="Arial" pitchFamily="34" charset="0"/>
              </a:rPr>
              <a:t>Вещества, </a:t>
            </a:r>
            <a:r>
              <a:rPr lang="ru-RU" sz="2500" b="1" dirty="0" err="1" smtClean="0">
                <a:latin typeface="Arial" pitchFamily="34" charset="0"/>
                <a:ea typeface="Times New Roman" pitchFamily="18" charset="0"/>
                <a:cs typeface="Arial" pitchFamily="34" charset="0"/>
              </a:rPr>
              <a:t>раство-ры</a:t>
            </a:r>
            <a:r>
              <a:rPr lang="ru-RU" sz="2500" b="1" dirty="0" smtClean="0">
                <a:latin typeface="Arial" pitchFamily="34" charset="0"/>
                <a:ea typeface="Times New Roman" pitchFamily="18" charset="0"/>
                <a:cs typeface="Arial" pitchFamily="34" charset="0"/>
              </a:rPr>
              <a:t> </a:t>
            </a:r>
            <a:r>
              <a:rPr lang="ru-RU" sz="2500" b="1" dirty="0">
                <a:latin typeface="Arial" pitchFamily="34" charset="0"/>
                <a:ea typeface="Times New Roman" pitchFamily="18" charset="0"/>
                <a:cs typeface="Arial" pitchFamily="34" charset="0"/>
              </a:rPr>
              <a:t>или расплавы которых проводят электрический ток (обладают ионной </a:t>
            </a:r>
            <a:r>
              <a:rPr lang="ru-RU" sz="2500" b="1" dirty="0" smtClean="0">
                <a:latin typeface="Arial" pitchFamily="34" charset="0"/>
                <a:ea typeface="Times New Roman" pitchFamily="18" charset="0"/>
                <a:cs typeface="Arial" pitchFamily="34" charset="0"/>
              </a:rPr>
              <a:t>проводимостью</a:t>
            </a:r>
            <a:r>
              <a:rPr lang="ru-RU" sz="2500" b="1" dirty="0">
                <a:latin typeface="Arial" pitchFamily="34" charset="0"/>
                <a:ea typeface="Times New Roman" pitchFamily="18" charset="0"/>
                <a:cs typeface="Arial" pitchFamily="34" charset="0"/>
              </a:rPr>
              <a:t>), </a:t>
            </a:r>
            <a:r>
              <a:rPr lang="ru-RU" sz="2500" b="1" dirty="0" smtClean="0">
                <a:latin typeface="Arial" pitchFamily="34" charset="0"/>
                <a:ea typeface="Times New Roman" pitchFamily="18" charset="0"/>
                <a:cs typeface="Arial" pitchFamily="34" charset="0"/>
              </a:rPr>
              <a:t>называют </a:t>
            </a:r>
            <a:r>
              <a:rPr lang="ru-RU" sz="25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электроли-тами</a:t>
            </a:r>
            <a:r>
              <a:rPr lang="ru-RU" sz="2500" b="1" dirty="0" smtClean="0">
                <a:latin typeface="Arial" pitchFamily="34" charset="0"/>
                <a:ea typeface="Times New Roman" pitchFamily="18" charset="0"/>
                <a:cs typeface="Arial" pitchFamily="34" charset="0"/>
              </a:rPr>
              <a:t>. Это </a:t>
            </a:r>
            <a:r>
              <a:rPr lang="ru-RU" sz="2500" b="1" dirty="0">
                <a:latin typeface="Arial" pitchFamily="34" charset="0"/>
                <a:ea typeface="Times New Roman" pitchFamily="18" charset="0"/>
                <a:cs typeface="Arial" pitchFamily="34" charset="0"/>
              </a:rPr>
              <a:t>соли, кислоты, основания. Электролиты </a:t>
            </a:r>
            <a:r>
              <a:rPr lang="ru-RU" sz="2500" b="1" dirty="0" err="1" smtClean="0">
                <a:latin typeface="Arial" pitchFamily="34" charset="0"/>
                <a:ea typeface="Times New Roman" pitchFamily="18" charset="0"/>
                <a:cs typeface="Arial" pitchFamily="34" charset="0"/>
              </a:rPr>
              <a:t>образо-ваны</a:t>
            </a:r>
            <a:r>
              <a:rPr lang="ru-RU" sz="2500" b="1" dirty="0" smtClean="0">
                <a:latin typeface="Arial" pitchFamily="34" charset="0"/>
                <a:ea typeface="Times New Roman" pitchFamily="18" charset="0"/>
                <a:cs typeface="Arial" pitchFamily="34" charset="0"/>
              </a:rPr>
              <a:t> </a:t>
            </a:r>
            <a:r>
              <a:rPr lang="ru-RU" sz="2500" b="1" i="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ионными</a:t>
            </a:r>
            <a:r>
              <a:rPr lang="ru-RU" sz="2500" b="1" i="1" dirty="0">
                <a:latin typeface="Arial" pitchFamily="34" charset="0"/>
                <a:ea typeface="Times New Roman" pitchFamily="18" charset="0"/>
                <a:cs typeface="Arial" pitchFamily="34" charset="0"/>
              </a:rPr>
              <a:t> </a:t>
            </a:r>
            <a:r>
              <a:rPr lang="ru-RU" sz="2500" b="1" dirty="0">
                <a:latin typeface="Arial" pitchFamily="34" charset="0"/>
                <a:ea typeface="Times New Roman" pitchFamily="18" charset="0"/>
                <a:cs typeface="Arial" pitchFamily="34" charset="0"/>
              </a:rPr>
              <a:t>или </a:t>
            </a:r>
            <a:r>
              <a:rPr lang="ru-RU" sz="2500" b="1" i="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ковалентными </a:t>
            </a:r>
            <a:r>
              <a:rPr lang="ru-RU" sz="2500" b="1" i="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силь</a:t>
            </a:r>
            <a:r>
              <a:rPr lang="ru-RU" sz="25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-но </a:t>
            </a:r>
            <a:r>
              <a:rPr lang="ru-RU" sz="2500" b="1" i="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полярными </a:t>
            </a:r>
            <a:r>
              <a:rPr lang="ru-RU" sz="2500" b="1" i="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свя-зями</a:t>
            </a:r>
            <a:r>
              <a:rPr lang="ru-RU" sz="2500" b="1" i="1" dirty="0">
                <a:latin typeface="Arial" pitchFamily="34" charset="0"/>
                <a:ea typeface="Times New Roman" pitchFamily="18" charset="0"/>
                <a:cs typeface="Arial" pitchFamily="34" charset="0"/>
              </a:rPr>
              <a:t>.</a:t>
            </a:r>
            <a:endParaRPr lang="ru-RU" sz="2500" b="1" dirty="0">
              <a:latin typeface="Arial" pitchFamily="34" charset="0"/>
              <a:cs typeface="Arial" pitchFamily="34" charset="0"/>
            </a:endParaRPr>
          </a:p>
        </p:txBody>
      </p:sp>
    </p:spTree>
    <p:extLst>
      <p:ext uri="{BB962C8B-B14F-4D97-AF65-F5344CB8AC3E}">
        <p14:creationId xmlns:p14="http://schemas.microsoft.com/office/powerpoint/2010/main" val="92469935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555512" y="1628800"/>
            <a:ext cx="8032976" cy="485363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Вещества, растворы и расплавы которых не проводят электрический ток (не обладают ионной проводимостью), называют </a:t>
            </a:r>
            <a:r>
              <a:rPr lang="ru-RU" sz="2800" b="1" dirty="0" err="1">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неэлектролитами</a:t>
            </a:r>
            <a:r>
              <a:rPr lang="ru-RU" sz="2800" b="1" dirty="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a:latin typeface="Arial" pitchFamily="34" charset="0"/>
                <a:ea typeface="Times New Roman" pitchFamily="18" charset="0"/>
                <a:cs typeface="Arial" pitchFamily="34" charset="0"/>
              </a:rPr>
              <a:t>Это многие органические вещества (сахар, эфир, бензол и др.). В молекулах этих веществ действуют </a:t>
            </a:r>
            <a:r>
              <a:rPr lang="ru-RU" sz="2800" b="1" i="1" dirty="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ковалентные неполярные </a:t>
            </a:r>
            <a:r>
              <a:rPr lang="ru-RU" sz="2800" b="1" dirty="0">
                <a:latin typeface="Arial" pitchFamily="34" charset="0"/>
                <a:ea typeface="Times New Roman" pitchFamily="18" charset="0"/>
                <a:cs typeface="Arial" pitchFamily="34" charset="0"/>
              </a:rPr>
              <a:t>или </a:t>
            </a:r>
            <a:r>
              <a:rPr lang="ru-RU" sz="2800" b="1" i="1" dirty="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малополярные связи</a:t>
            </a:r>
            <a:r>
              <a:rPr lang="ru-RU" sz="2800" b="1" i="1" dirty="0" smtClean="0">
                <a:latin typeface="Arial" pitchFamily="34" charset="0"/>
                <a:ea typeface="Times New Roman" pitchFamily="18" charset="0"/>
                <a:cs typeface="Arial" pitchFamily="34" charset="0"/>
              </a:rPr>
              <a:t>.</a:t>
            </a:r>
          </a:p>
          <a:p>
            <a:pPr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Электролитическая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диссоциация</a:t>
            </a:r>
            <a:r>
              <a:rPr lang="ru-RU" sz="2800" b="1" dirty="0">
                <a:latin typeface="Arial" pitchFamily="34" charset="0"/>
                <a:cs typeface="Arial" pitchFamily="34" charset="0"/>
              </a:rPr>
              <a:t> – это </a:t>
            </a:r>
            <a:r>
              <a:rPr lang="ru-RU" sz="2800" b="1" u="sng" dirty="0">
                <a:latin typeface="Arial" pitchFamily="34" charset="0"/>
                <a:cs typeface="Arial" pitchFamily="34" charset="0"/>
              </a:rPr>
              <a:t>распад электролита на свободно перемещающиеся ионы</a:t>
            </a:r>
            <a:r>
              <a:rPr lang="ru-RU" sz="2800" b="1" dirty="0">
                <a:latin typeface="Arial" pitchFamily="34" charset="0"/>
                <a:cs typeface="Arial" pitchFamily="34" charset="0"/>
              </a:rPr>
              <a:t> при растворении его в воде или при плавлении.</a:t>
            </a:r>
            <a:endParaRPr lang="ru-RU" sz="2700" b="1" dirty="0">
              <a:latin typeface="Arial" pitchFamily="34" charset="0"/>
              <a:cs typeface="Arial" pitchFamily="34" charset="0"/>
            </a:endParaRPr>
          </a:p>
          <a:p>
            <a:pPr lvl="0" indent="450850" algn="just" eaLnBrk="0" fontAlgn="base" hangingPunct="0">
              <a:lnSpc>
                <a:spcPct val="85000"/>
              </a:lnSpc>
              <a:spcBef>
                <a:spcPct val="0"/>
              </a:spcBef>
              <a:spcAft>
                <a:spcPct val="0"/>
              </a:spcAft>
            </a:pP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10661630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Рисунок 1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1547664" y="476672"/>
            <a:ext cx="6014083" cy="114300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06176" y="1988840"/>
            <a:ext cx="8858312" cy="2086725"/>
          </a:xfrm>
          <a:prstGeom prst="rect">
            <a:avLst/>
          </a:prstGeom>
        </p:spPr>
        <p:txBody>
          <a:bodyPr wrap="square">
            <a:spAutoFit/>
          </a:bodyPr>
          <a:lstStyle/>
          <a:p>
            <a:pPr lvl="0" algn="ctr" fontAlgn="base">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Схема электролитической диссоциации полярной молекулы в  водном растворе:</a:t>
            </a:r>
          </a:p>
          <a:p>
            <a:pPr lvl="0" algn="ctr" fontAlgn="base">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1 – полярная молекула в начале гидратации;</a:t>
            </a:r>
          </a:p>
          <a:p>
            <a:pPr lvl="0" algn="ctr" fontAlgn="base">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2 – переход полярной структуры в ионную;</a:t>
            </a:r>
          </a:p>
          <a:p>
            <a:pPr lvl="0" algn="ctr" fontAlgn="base">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3 – </a:t>
            </a:r>
            <a:r>
              <a:rPr lang="ru-RU" sz="2700" b="1" dirty="0" err="1" smtClean="0">
                <a:latin typeface="Arial" pitchFamily="34" charset="0"/>
                <a:ea typeface="Times New Roman" pitchFamily="18" charset="0"/>
                <a:cs typeface="Arial" pitchFamily="34" charset="0"/>
              </a:rPr>
              <a:t>гидратированный</a:t>
            </a:r>
            <a:r>
              <a:rPr lang="ru-RU" sz="2700" b="1" dirty="0" smtClean="0">
                <a:latin typeface="Arial" pitchFamily="34" charset="0"/>
                <a:ea typeface="Times New Roman" pitchFamily="18" charset="0"/>
                <a:cs typeface="Arial" pitchFamily="34" charset="0"/>
              </a:rPr>
              <a:t> катион;</a:t>
            </a:r>
          </a:p>
          <a:p>
            <a:pPr lvl="0" algn="ctr" fontAlgn="base">
              <a:lnSpc>
                <a:spcPct val="80000"/>
              </a:lnSpc>
              <a:spcBef>
                <a:spcPct val="0"/>
              </a:spcBef>
              <a:spcAft>
                <a:spcPct val="0"/>
              </a:spcAft>
            </a:pPr>
            <a:r>
              <a:rPr lang="ru-RU" sz="2700" b="1" dirty="0" smtClean="0">
                <a:latin typeface="Arial" pitchFamily="34" charset="0"/>
                <a:ea typeface="Times New Roman" pitchFamily="18" charset="0"/>
                <a:cs typeface="Arial" pitchFamily="34" charset="0"/>
              </a:rPr>
              <a:t> 4 – </a:t>
            </a:r>
            <a:r>
              <a:rPr lang="ru-RU" sz="2700" b="1" dirty="0" err="1" smtClean="0">
                <a:latin typeface="Arial" pitchFamily="34" charset="0"/>
                <a:ea typeface="Times New Roman" pitchFamily="18" charset="0"/>
                <a:cs typeface="Arial" pitchFamily="34" charset="0"/>
              </a:rPr>
              <a:t>гидратированный</a:t>
            </a:r>
            <a:r>
              <a:rPr lang="ru-RU" sz="2700" b="1" dirty="0" smtClean="0">
                <a:latin typeface="Arial" pitchFamily="34" charset="0"/>
                <a:ea typeface="Times New Roman" pitchFamily="18" charset="0"/>
                <a:cs typeface="Arial" pitchFamily="34" charset="0"/>
              </a:rPr>
              <a:t> анион.</a:t>
            </a:r>
            <a:endParaRPr lang="ru-RU" sz="2700" b="1" dirty="0" smtClean="0">
              <a:latin typeface="Arial" pitchFamily="34" charset="0"/>
              <a:cs typeface="Arial" pitchFamily="34" charset="0"/>
            </a:endParaRPr>
          </a:p>
        </p:txBody>
      </p:sp>
      <p:sp>
        <p:nvSpPr>
          <p:cNvPr id="13" name="Прямоугольник 12"/>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sp>
        <p:nvSpPr>
          <p:cNvPr id="14" name="Прямоугольник 13"/>
          <p:cNvSpPr/>
          <p:nvPr/>
        </p:nvSpPr>
        <p:spPr>
          <a:xfrm>
            <a:off x="2051720" y="1556792"/>
            <a:ext cx="5328592" cy="523220"/>
          </a:xfrm>
          <a:prstGeom prst="rect">
            <a:avLst/>
          </a:prstGeom>
        </p:spPr>
        <p:txBody>
          <a:bodyPr wrap="square">
            <a:spAutoFit/>
          </a:bodyPr>
          <a:lstStyle/>
          <a:p>
            <a:r>
              <a:rPr lang="ru-RU" sz="2800" b="1" dirty="0" smtClean="0">
                <a:solidFill>
                  <a:srgbClr val="00206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1              2            3        4</a:t>
            </a:r>
            <a:endParaRPr lang="ru-RU" sz="2800" dirty="0">
              <a:solidFill>
                <a:srgbClr val="002060"/>
              </a:solidFill>
              <a:effectLst>
                <a:outerShdw blurRad="38100" dist="38100" dir="2700000" algn="tl">
                  <a:srgbClr val="000000">
                    <a:alpha val="43137"/>
                  </a:srgbClr>
                </a:outerShdw>
              </a:effectLst>
              <a:latin typeface="Arial Black" pitchFamily="34" charset="0"/>
            </a:endParaRPr>
          </a:p>
        </p:txBody>
      </p:sp>
      <p:graphicFrame>
        <p:nvGraphicFramePr>
          <p:cNvPr id="16" name="Group 4"/>
          <p:cNvGraphicFramePr>
            <a:graphicFrameLocks noGrp="1"/>
          </p:cNvGraphicFramePr>
          <p:nvPr>
            <p:extLst>
              <p:ext uri="{D42A27DB-BD31-4B8C-83A1-F6EECF244321}">
                <p14:modId xmlns:p14="http://schemas.microsoft.com/office/powerpoint/2010/main" val="1299559965"/>
              </p:ext>
            </p:extLst>
          </p:nvPr>
        </p:nvGraphicFramePr>
        <p:xfrm>
          <a:off x="106684" y="4077072"/>
          <a:ext cx="8713788" cy="2468880"/>
        </p:xfrm>
        <a:graphic>
          <a:graphicData uri="http://schemas.openxmlformats.org/drawingml/2006/table">
            <a:tbl>
              <a:tblPr>
                <a:tableStyleId>{35758FB7-9AC5-4552-8A53-C91805E547FA}</a:tableStyleId>
              </a:tblPr>
              <a:tblGrid>
                <a:gridCol w="1260475"/>
                <a:gridCol w="2632072"/>
                <a:gridCol w="2643206"/>
                <a:gridCol w="2178035"/>
              </a:tblGrid>
              <a:tr h="304800">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outerShdw blurRad="38100" dist="38100" dir="2700000" algn="tl">
                              <a:srgbClr val="000000">
                                <a:alpha val="43137"/>
                              </a:srgbClr>
                            </a:outerShdw>
                          </a:effectLst>
                          <a:latin typeface="Arial Black" pitchFamily="34" charset="0"/>
                        </a:rPr>
                        <a:t>Электролиты</a:t>
                      </a:r>
                      <a:endParaRPr kumimoji="0" lang="ru-RU" sz="2400" b="1" i="0" u="none" strike="noStrike" cap="none" normalizeH="0" baseline="0" dirty="0" smtClean="0">
                        <a:ln>
                          <a:noFill/>
                        </a:ln>
                        <a:solidFill>
                          <a:srgbClr val="990000"/>
                        </a:solidFill>
                        <a:effectLst>
                          <a:outerShdw blurRad="38100" dist="38100" dir="2700000" algn="tl">
                            <a:srgbClr val="000000">
                              <a:alpha val="43137"/>
                            </a:srgbClr>
                          </a:outerShdw>
                        </a:effectLst>
                        <a:latin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hMerge="1">
                  <a:txBody>
                    <a:bodyPr/>
                    <a:lstStyle/>
                    <a:p>
                      <a:endParaRPr lang="ru-RU"/>
                    </a:p>
                  </a:txBody>
                  <a:tcPr/>
                </a:tc>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err="1" smtClean="0">
                          <a:ln>
                            <a:noFill/>
                          </a:ln>
                          <a:effectLst>
                            <a:outerShdw blurRad="38100" dist="38100" dir="2700000" algn="tl">
                              <a:srgbClr val="000000">
                                <a:alpha val="43137"/>
                              </a:srgbClr>
                            </a:outerShdw>
                          </a:effectLst>
                          <a:latin typeface="Arial Black" pitchFamily="34" charset="0"/>
                        </a:rPr>
                        <a:t>Неэлектролиты</a:t>
                      </a:r>
                      <a:endParaRPr kumimoji="0" lang="ru-RU" sz="2400" b="1" i="0" u="none" strike="noStrike" cap="none" normalizeH="0" baseline="0" dirty="0" smtClean="0">
                        <a:ln>
                          <a:noFill/>
                        </a:ln>
                        <a:solidFill>
                          <a:schemeClr val="hlink"/>
                        </a:solidFill>
                        <a:effectLst>
                          <a:outerShdw blurRad="38100" dist="38100" dir="2700000" algn="tl">
                            <a:srgbClr val="000000">
                              <a:alpha val="43137"/>
                            </a:srgbClr>
                          </a:outerShdw>
                        </a:effectLst>
                        <a:latin typeface="Arial Black"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hMerge="1">
                  <a:txBody>
                    <a:bodyPr/>
                    <a:lstStyle/>
                    <a:p>
                      <a:endParaRPr lang="ru-RU"/>
                    </a:p>
                  </a:txBody>
                  <a:tcPr/>
                </a:tc>
              </a:tr>
              <a:tr h="304800">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300" b="1" u="none" strike="noStrike" cap="none" normalizeH="0" baseline="0" dirty="0" smtClean="0">
                          <a:ln>
                            <a:noFill/>
                          </a:ln>
                          <a:effectLst/>
                        </a:rPr>
                        <a:t>Ионная связь</a:t>
                      </a:r>
                      <a:endParaRPr kumimoji="0" lang="ru-RU" sz="23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200" b="1" u="none" strike="noStrike" cap="none" normalizeH="0" baseline="0" dirty="0" smtClean="0">
                          <a:ln>
                            <a:noFill/>
                          </a:ln>
                          <a:effectLst/>
                        </a:rPr>
                        <a:t>Ковалентная сильно полярная связь</a:t>
                      </a:r>
                      <a:endParaRPr kumimoji="0" lang="ru-RU" sz="2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400" b="1" u="none" strike="noStrike" cap="none" normalizeH="0" baseline="0" dirty="0" smtClean="0">
                          <a:ln>
                            <a:noFill/>
                          </a:ln>
                          <a:effectLst/>
                        </a:rPr>
                        <a:t>Ковалентная слабо полярная связь</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ru-RU" sz="2400" b="1" u="none" strike="noStrike" cap="none" normalizeH="0" baseline="0" dirty="0" smtClean="0">
                          <a:ln>
                            <a:noFill/>
                          </a:ln>
                          <a:effectLst/>
                        </a:rPr>
                        <a:t>Ковалентная неполярная связь</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r>
              <a:tr h="37623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smtClean="0">
                          <a:ln>
                            <a:noFill/>
                          </a:ln>
                          <a:effectLst/>
                        </a:rPr>
                        <a:t>NaCl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smtClean="0">
                          <a:ln>
                            <a:noFill/>
                          </a:ln>
                          <a:effectLst/>
                        </a:rPr>
                        <a:t>Na</a:t>
                      </a:r>
                      <a:r>
                        <a:rPr kumimoji="0" lang="ru-RU" sz="2400" b="1" u="none" strike="noStrike" cap="none" normalizeH="0" baseline="-30000" smtClean="0">
                          <a:ln>
                            <a:noFill/>
                          </a:ln>
                          <a:effectLst/>
                        </a:rPr>
                        <a:t>2</a:t>
                      </a:r>
                      <a:r>
                        <a:rPr kumimoji="0" lang="ru-RU" sz="2400" b="1" u="none" strike="noStrike" cap="none" normalizeH="0" baseline="0" smtClean="0">
                          <a:ln>
                            <a:noFill/>
                          </a:ln>
                          <a:effectLst/>
                        </a:rPr>
                        <a:t>SO</a:t>
                      </a:r>
                      <a:r>
                        <a:rPr kumimoji="0" lang="ru-RU" sz="2400" b="1" u="none" strike="noStrike" cap="none" normalizeH="0" baseline="-30000" smtClean="0">
                          <a:ln>
                            <a:noFill/>
                          </a:ln>
                          <a:effectLst/>
                        </a:rPr>
                        <a:t>4</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smtClean="0">
                          <a:ln>
                            <a:noFill/>
                          </a:ln>
                          <a:effectLst/>
                        </a:rPr>
                        <a:t>HCl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smtClean="0">
                          <a:ln>
                            <a:noFill/>
                          </a:ln>
                          <a:effectLst/>
                        </a:rPr>
                        <a:t>H</a:t>
                      </a:r>
                      <a:r>
                        <a:rPr kumimoji="0" lang="ru-RU" sz="2400" b="1" u="none" strike="noStrike" cap="none" normalizeH="0" baseline="-30000" smtClean="0">
                          <a:ln>
                            <a:noFill/>
                          </a:ln>
                          <a:effectLst/>
                        </a:rPr>
                        <a:t>2</a:t>
                      </a:r>
                      <a:r>
                        <a:rPr kumimoji="0" lang="ru-RU" sz="2400" b="1" u="none" strike="noStrike" cap="none" normalizeH="0" baseline="0" smtClean="0">
                          <a:ln>
                            <a:noFill/>
                          </a:ln>
                          <a:effectLst/>
                        </a:rPr>
                        <a:t>SO</a:t>
                      </a:r>
                      <a:r>
                        <a:rPr kumimoji="0" lang="ru-RU" sz="2400" b="1" u="none" strike="noStrike" cap="none" normalizeH="0" baseline="-30000" smtClean="0">
                          <a:ln>
                            <a:noFill/>
                          </a:ln>
                          <a:effectLst/>
                        </a:rPr>
                        <a:t>4</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C</a:t>
                      </a:r>
                      <a:r>
                        <a:rPr kumimoji="0" lang="ru-RU" sz="2400" b="1" u="none" strike="noStrike" cap="none" normalizeH="0" baseline="-30000" dirty="0" smtClean="0">
                          <a:ln>
                            <a:noFill/>
                          </a:ln>
                          <a:effectLst/>
                        </a:rPr>
                        <a:t>12</a:t>
                      </a:r>
                      <a:r>
                        <a:rPr kumimoji="0" lang="ru-RU" sz="2400" b="1" u="none" strike="noStrike" cap="none" normalizeH="0" baseline="0" dirty="0" smtClean="0">
                          <a:ln>
                            <a:noFill/>
                          </a:ln>
                          <a:effectLst/>
                        </a:rPr>
                        <a:t>H</a:t>
                      </a:r>
                      <a:r>
                        <a:rPr kumimoji="0" lang="ru-RU" sz="2400" b="1" u="none" strike="noStrike" cap="none" normalizeH="0" baseline="-30000" dirty="0" smtClean="0">
                          <a:ln>
                            <a:noFill/>
                          </a:ln>
                          <a:effectLst/>
                        </a:rPr>
                        <a:t>22</a:t>
                      </a:r>
                      <a:r>
                        <a:rPr kumimoji="0" lang="ru-RU" sz="2400" b="1" u="none" strike="noStrike" cap="none" normalizeH="0" baseline="0" dirty="0" smtClean="0">
                          <a:ln>
                            <a:noFill/>
                          </a:ln>
                          <a:effectLst/>
                        </a:rPr>
                        <a:t>O</a:t>
                      </a:r>
                      <a:r>
                        <a:rPr kumimoji="0" lang="ru-RU" sz="2400" b="1" u="none" strike="noStrike" cap="none" normalizeH="0" baseline="-30000" dirty="0" smtClean="0">
                          <a:ln>
                            <a:noFill/>
                          </a:ln>
                          <a:effectLst/>
                        </a:rPr>
                        <a:t>11</a:t>
                      </a:r>
                      <a:r>
                        <a:rPr kumimoji="0" lang="ru-RU" sz="2400" b="1" u="none" strike="noStrike" cap="none" normalizeH="0" baseline="0" dirty="0" smtClean="0">
                          <a:ln>
                            <a:noFill/>
                          </a:ln>
                          <a:effectLst/>
                        </a:rPr>
                        <a:t> (сахар)</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dirty="0" smtClean="0">
                          <a:ln>
                            <a:noFill/>
                          </a:ln>
                          <a:effectLst/>
                        </a:rPr>
                        <a:t>C</a:t>
                      </a:r>
                      <a:r>
                        <a:rPr kumimoji="0" lang="ru-RU" sz="2400" b="1" u="none" strike="noStrike" cap="none" normalizeH="0" baseline="-30000" dirty="0" smtClean="0">
                          <a:ln>
                            <a:noFill/>
                          </a:ln>
                          <a:effectLst/>
                        </a:rPr>
                        <a:t>2</a:t>
                      </a:r>
                      <a:r>
                        <a:rPr kumimoji="0" lang="ru-RU" sz="2400" b="1" u="none" strike="noStrike" cap="none" normalizeH="0" baseline="0" dirty="0" smtClean="0">
                          <a:ln>
                            <a:noFill/>
                          </a:ln>
                          <a:effectLst/>
                        </a:rPr>
                        <a:t>H</a:t>
                      </a:r>
                      <a:r>
                        <a:rPr kumimoji="0" lang="ru-RU" sz="2400" b="1" u="none" strike="noStrike" cap="none" normalizeH="0" baseline="-30000" dirty="0" smtClean="0">
                          <a:ln>
                            <a:noFill/>
                          </a:ln>
                          <a:effectLst/>
                        </a:rPr>
                        <a:t>5</a:t>
                      </a:r>
                      <a:r>
                        <a:rPr kumimoji="0" lang="ru-RU" sz="2400" b="1" u="none" strike="noStrike" cap="none" normalizeH="0" baseline="0" dirty="0" smtClean="0">
                          <a:ln>
                            <a:noFill/>
                          </a:ln>
                          <a:effectLst/>
                        </a:rPr>
                        <a:t>OH (спирт)</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N</a:t>
                      </a:r>
                      <a:r>
                        <a:rPr kumimoji="0" lang="ru-RU" sz="2400" b="1" u="none" strike="noStrike" cap="none" normalizeH="0" baseline="-30000" dirty="0" smtClean="0">
                          <a:ln>
                            <a:noFill/>
                          </a:ln>
                          <a:effectLst/>
                        </a:rPr>
                        <a:t>2</a:t>
                      </a:r>
                      <a:r>
                        <a:rPr kumimoji="0" lang="ru-RU" sz="2400" b="1" u="none" strike="noStrike" cap="none" normalizeH="0" baseline="0" dirty="0" smtClean="0">
                          <a:ln>
                            <a:noFill/>
                          </a:ln>
                          <a:effectLst/>
                        </a:rPr>
                        <a:t>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dirty="0" smtClean="0">
                          <a:ln>
                            <a:noFill/>
                          </a:ln>
                          <a:effectLst/>
                        </a:rPr>
                        <a:t>O</a:t>
                      </a:r>
                      <a:r>
                        <a:rPr kumimoji="0" lang="ru-RU" sz="2400" b="1" u="none" strike="noStrike" cap="none" normalizeH="0" baseline="-30000" dirty="0" smtClean="0">
                          <a:ln>
                            <a:noFill/>
                          </a:ln>
                          <a:effectLst/>
                        </a:rPr>
                        <a:t>2</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r>
            </a:tbl>
          </a:graphicData>
        </a:graphic>
      </p:graphicFrame>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500" fill="hold"/>
                                        <p:tgtEl>
                                          <p:spTgt spid="25"/>
                                        </p:tgtEl>
                                        <p:attrNameLst>
                                          <p:attrName>ppt_w</p:attrName>
                                        </p:attrNameLst>
                                      </p:cBhvr>
                                      <p:tavLst>
                                        <p:tav tm="0">
                                          <p:val>
                                            <p:fltVal val="0"/>
                                          </p:val>
                                        </p:tav>
                                        <p:tav tm="100000">
                                          <p:val>
                                            <p:strVal val="#ppt_w"/>
                                          </p:val>
                                        </p:tav>
                                      </p:tavLst>
                                    </p:anim>
                                    <p:anim calcmode="lin" valueType="num">
                                      <p:cBhvr>
                                        <p:cTn id="12" dur="500" fill="hold"/>
                                        <p:tgtEl>
                                          <p:spTgt spid="25"/>
                                        </p:tgtEl>
                                        <p:attrNameLst>
                                          <p:attrName>ppt_h</p:attrName>
                                        </p:attrNameLst>
                                      </p:cBhvr>
                                      <p:tavLst>
                                        <p:tav tm="0">
                                          <p:val>
                                            <p:fltVal val="0"/>
                                          </p:val>
                                        </p:tav>
                                        <p:tav tm="100000">
                                          <p:val>
                                            <p:strVal val="#ppt_h"/>
                                          </p:val>
                                        </p:tav>
                                      </p:tavLst>
                                    </p:anim>
                                    <p:animEffect transition="in" filter="fade">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142844" y="-24"/>
            <a:ext cx="8786874" cy="113877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smtClean="0">
                <a:ln w="11430">
                  <a:solidFill>
                    <a:srgbClr val="0070C0"/>
                  </a:solidFill>
                </a:ln>
                <a:effectLst>
                  <a:outerShdw blurRad="80000" dist="40000" dir="5040000" algn="tl">
                    <a:srgbClr val="000000">
                      <a:alpha val="30000"/>
                    </a:srgbClr>
                  </a:outerShdw>
                </a:effectLst>
                <a:latin typeface="Arial" pitchFamily="34" charset="0"/>
                <a:cs typeface="Arial" pitchFamily="34" charset="0"/>
              </a:rPr>
              <a:t>Основные положения теории электролитической диссоциации</a:t>
            </a:r>
            <a:endParaRPr lang="ru-RU" sz="4000" b="1" dirty="0">
              <a:ln w="11430">
                <a:solidFill>
                  <a:srgbClr val="0070C0"/>
                </a:solidFill>
              </a:ln>
              <a:effectLst>
                <a:outerShdw blurRad="80000" dist="40000" dir="5040000" algn="tl">
                  <a:srgbClr val="000000">
                    <a:alpha val="30000"/>
                  </a:srgbClr>
                </a:outerShdw>
              </a:effectLst>
              <a:latin typeface="Arial" pitchFamily="34" charset="0"/>
              <a:cs typeface="Arial" pitchFamily="34" charset="0"/>
            </a:endParaRPr>
          </a:p>
        </p:txBody>
      </p:sp>
      <p:pic>
        <p:nvPicPr>
          <p:cNvPr id="32770" name="Picture 2" descr="D:\23.05.13-домашние документы\Виртуальные лекции 2015\Химия\Растворы\электролит. дис\ob9_copy.jpg"/>
          <p:cNvPicPr>
            <a:picLocks noChangeAspect="1" noChangeArrowheads="1"/>
          </p:cNvPicPr>
          <p:nvPr/>
        </p:nvPicPr>
        <p:blipFill>
          <a:blip r:embed="rId3" cstate="print"/>
          <a:srcRect t="34756" b="19512"/>
          <a:stretch>
            <a:fillRect/>
          </a:stretch>
        </p:blipFill>
        <p:spPr bwMode="auto">
          <a:xfrm>
            <a:off x="2143108" y="5150613"/>
            <a:ext cx="4987936" cy="156453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1071546"/>
            <a:ext cx="8858312"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Современные представления о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электролитической диссоциации</a:t>
            </a:r>
            <a:r>
              <a:rPr lang="ru-RU" sz="2700" b="1"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можно свести к следующим положениям</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a:t>
            </a:r>
            <a:r>
              <a:rPr lang="ru-RU" sz="2700" b="1" dirty="0" smtClean="0">
                <a:latin typeface="Arial" pitchFamily="34" charset="0"/>
                <a:ea typeface="Times New Roman" pitchFamily="18" charset="0"/>
                <a:cs typeface="Arial" pitchFamily="34" charset="0"/>
              </a:rPr>
              <a:t> В водных растворах </a:t>
            </a:r>
            <a:r>
              <a:rPr lang="ru-RU" sz="27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электролиты </a:t>
            </a:r>
            <a:r>
              <a:rPr lang="ru-RU" sz="2700" b="1" i="1" dirty="0" err="1"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диссоциируют</a:t>
            </a:r>
            <a:r>
              <a:rPr lang="ru-RU" sz="2700" b="1" i="1"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 распадаются (частично или полностью) на свободные ионы – положительные и отрицательные. Количество положительных и отрицательных ионов может быть различно, но суммарный заряд положительных ионов равен суммарному заряду отрицательных. Поэтому </a:t>
            </a:r>
            <a:r>
              <a:rPr lang="ru-RU" sz="2700" b="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 в целом </a:t>
            </a:r>
            <a:r>
              <a:rPr lang="ru-RU" sz="2700" b="1" u="sng"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электронейтрален</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81922" name="Picture 2" descr="D:\23.05.13-домашние документы\Лаб. раб YES\Виртуальные лабораторные YES\Анимашки и картинки\Органы\кровь.jpg"/>
          <p:cNvPicPr>
            <a:picLocks noChangeAspect="1" noChangeArrowheads="1" noCrop="1"/>
          </p:cNvPicPr>
          <p:nvPr/>
        </p:nvPicPr>
        <p:blipFill>
          <a:blip r:embed="rId3" cstate="print"/>
          <a:srcRect/>
          <a:stretch>
            <a:fillRect/>
          </a:stretch>
        </p:blipFill>
        <p:spPr bwMode="auto">
          <a:xfrm>
            <a:off x="142844" y="5429264"/>
            <a:ext cx="1219200" cy="1219200"/>
          </a:xfrm>
          <a:prstGeom prst="rect">
            <a:avLst/>
          </a:prstGeom>
          <a:noFill/>
        </p:spPr>
      </p:pic>
      <p:pic>
        <p:nvPicPr>
          <p:cNvPr id="81926" name="Picture 6" descr="D:\23.05.13-домашние документы\Лаб. раб YES\Виртуальные лабораторные YES\Анимашки и картинки\Вода, жидкости,\Реки\536d3c0f5b478d95e047ac083263b6c1.gif"/>
          <p:cNvPicPr>
            <a:picLocks noChangeAspect="1" noChangeArrowheads="1" noCrop="1"/>
          </p:cNvPicPr>
          <p:nvPr/>
        </p:nvPicPr>
        <p:blipFill>
          <a:blip r:embed="rId4" cstate="print"/>
          <a:srcRect/>
          <a:stretch>
            <a:fillRect/>
          </a:stretch>
        </p:blipFill>
        <p:spPr bwMode="auto">
          <a:xfrm>
            <a:off x="2643174" y="3619500"/>
            <a:ext cx="4876800" cy="3238500"/>
          </a:xfrm>
          <a:prstGeom prst="rect">
            <a:avLst/>
          </a:prstGeom>
          <a:noFill/>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Rectangle 1"/>
          <p:cNvSpPr>
            <a:spLocks noChangeArrowheads="1"/>
          </p:cNvSpPr>
          <p:nvPr/>
        </p:nvSpPr>
        <p:spPr bwMode="auto">
          <a:xfrm>
            <a:off x="142844" y="-40144"/>
            <a:ext cx="8858312" cy="46835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Растворами</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являются</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физиологические жидкости – плазма крови, лимфа, желудочный сок и др. Многие медицинские препараты – это растворы различных веществ в воде или спирте. Природная вода – тоже раствор, содержащий и газообразные, и твёрдые вещества. Растворённый в воде кислород воздуха обеспечивает жизнь водных организмов. Многие технологические процессы в различных отраслях промышленности (получение металлов, удобрений, красок, бумаги, продуктов питания, зубной пасты, лаков и т. д.) протекают в растворах.</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745" name="Rectangle 1"/>
          <p:cNvSpPr>
            <a:spLocks noChangeArrowheads="1"/>
          </p:cNvSpPr>
          <p:nvPr/>
        </p:nvSpPr>
        <p:spPr bwMode="auto">
          <a:xfrm>
            <a:off x="142844" y="-24"/>
            <a:ext cx="8858312" cy="5036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Ионы отличаются от атомов </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как по строению, так и по свойствам.</a:t>
            </a:r>
            <a:endParaRPr kumimoji="0" lang="ru-RU" sz="2700" b="1"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Так, атомы натрия </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энергично разлагают воду с образованием щёлочи </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t>
            </a:r>
            <a:r>
              <a:rPr kumimoji="0" lang="ru-RU" sz="2700" b="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аОН</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разъедают кожу, а ионы натрия </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t>
            </a:r>
            <a:r>
              <a:rPr kumimoji="0" lang="ru-RU" sz="2700" b="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а</a:t>
            </a:r>
            <a:r>
              <a:rPr kumimoji="0" lang="ru-RU" sz="2700" b="1" u="none" strike="noStrike" cap="none" normalizeH="0" baseline="30000" dirty="0" err="1" smtClean="0">
                <a:ln>
                  <a:noFill/>
                </a:ln>
                <a:solidFill>
                  <a:schemeClr val="tx1"/>
                </a:solidFill>
                <a:effectLst/>
                <a:latin typeface="Arial" pitchFamily="34" charset="0"/>
                <a:ea typeface="Times New Roman" pitchFamily="18" charset="0"/>
                <a:cs typeface="Arial" pitchFamily="34" charset="0"/>
              </a:rPr>
              <a:t>+</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 воду и на кожу не воздействуют. Хлор С</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тяжёлый газ жёлто-зелёного цвета, имеет резкий неприятный запах, разъедает слизистую оболочку, ядовитое вещество. Ионы хлора С</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лишены запаха, бесцветны, не ядовиты. Ионы натрия и хлора в виде поваренной соли </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Na</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a:t>
            </a:r>
            <a:r>
              <a:rPr kumimoji="0" lang="en-US"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l</a:t>
            </a: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употребляют в пищу.</a:t>
            </a:r>
            <a:endParaRPr kumimoji="0" lang="ru-RU" sz="2700" b="1"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Различные свойства атомов и ионов одного и того же элемента объясняются разным электронным строением этих частиц:</a:t>
            </a:r>
            <a:endParaRPr kumimoji="0" lang="ru-RU" sz="2700" b="1"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0" name="Таблица 9"/>
          <p:cNvGraphicFramePr>
            <a:graphicFrameLocks noGrp="1"/>
          </p:cNvGraphicFramePr>
          <p:nvPr/>
        </p:nvGraphicFramePr>
        <p:xfrm>
          <a:off x="1071538" y="5132473"/>
          <a:ext cx="6215106" cy="1604772"/>
        </p:xfrm>
        <a:graphic>
          <a:graphicData uri="http://schemas.openxmlformats.org/drawingml/2006/table">
            <a:tbl>
              <a:tblPr>
                <a:tableStyleId>{35758FB7-9AC5-4552-8A53-C91805E547FA}</a:tableStyleId>
              </a:tblPr>
              <a:tblGrid>
                <a:gridCol w="3107553"/>
                <a:gridCol w="3107553"/>
              </a:tblGrid>
              <a:tr h="0">
                <a:tc>
                  <a:txBody>
                    <a:bodyPr/>
                    <a:lstStyle/>
                    <a:p>
                      <a:pPr algn="ctr">
                        <a:lnSpc>
                          <a:spcPct val="130000"/>
                        </a:lnSpc>
                        <a:spcAft>
                          <a:spcPts val="0"/>
                        </a:spcAft>
                      </a:pPr>
                      <a:r>
                        <a:rPr lang="ru-RU" sz="2700" b="1" dirty="0">
                          <a:effectLst>
                            <a:outerShdw blurRad="38100" dist="38100" dir="2700000" algn="tl">
                              <a:srgbClr val="000000">
                                <a:alpha val="43137"/>
                              </a:srgbClr>
                            </a:outerShdw>
                          </a:effectLst>
                        </a:rPr>
                        <a:t>Атомы</a:t>
                      </a:r>
                      <a:endParaRPr lang="ru-RU" sz="2700" b="1" dirty="0">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algn="ctr">
                        <a:lnSpc>
                          <a:spcPct val="130000"/>
                        </a:lnSpc>
                        <a:spcAft>
                          <a:spcPts val="0"/>
                        </a:spcAft>
                      </a:pPr>
                      <a:r>
                        <a:rPr lang="ru-RU" sz="2700" b="1" dirty="0">
                          <a:effectLst>
                            <a:outerShdw blurRad="38100" dist="38100" dir="2700000" algn="tl">
                              <a:srgbClr val="000000">
                                <a:alpha val="43137"/>
                              </a:srgbClr>
                            </a:outerShdw>
                          </a:effectLst>
                        </a:rPr>
                        <a:t>Ионы</a:t>
                      </a:r>
                      <a:endParaRPr lang="ru-RU" sz="2700" b="1" dirty="0">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0">
                <a:tc>
                  <a:txBody>
                    <a:bodyPr/>
                    <a:lstStyle/>
                    <a:p>
                      <a:pPr algn="ctr">
                        <a:lnSpc>
                          <a:spcPct val="130000"/>
                        </a:lnSpc>
                        <a:spcAft>
                          <a:spcPts val="0"/>
                        </a:spcAft>
                      </a:pPr>
                      <a:r>
                        <a:rPr lang="en-US" sz="2700" b="1" baseline="-25000" dirty="0">
                          <a:effectLst>
                            <a:outerShdw blurRad="38100" dist="38100" dir="2700000" algn="tl">
                              <a:srgbClr val="000000">
                                <a:alpha val="43137"/>
                              </a:srgbClr>
                            </a:outerShdw>
                          </a:effectLst>
                        </a:rPr>
                        <a:t>11</a:t>
                      </a:r>
                      <a:r>
                        <a:rPr lang="en-US" sz="2700" b="1" dirty="0">
                          <a:effectLst>
                            <a:outerShdw blurRad="38100" dist="38100" dir="2700000" algn="tl">
                              <a:srgbClr val="000000">
                                <a:alpha val="43137"/>
                              </a:srgbClr>
                            </a:outerShdw>
                          </a:effectLst>
                        </a:rPr>
                        <a:t>Na </a:t>
                      </a:r>
                      <a:r>
                        <a:rPr lang="ru-RU" sz="2700" b="1" dirty="0">
                          <a:effectLst>
                            <a:outerShdw blurRad="38100" dist="38100" dir="2700000" algn="tl">
                              <a:srgbClr val="000000">
                                <a:alpha val="43137"/>
                              </a:srgbClr>
                            </a:outerShdw>
                          </a:effectLst>
                        </a:rPr>
                        <a:t>2ē 8ē 1ē</a:t>
                      </a:r>
                      <a:endParaRPr lang="ru-RU" sz="2700" b="1" dirty="0">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algn="ctr">
                        <a:lnSpc>
                          <a:spcPct val="130000"/>
                        </a:lnSpc>
                        <a:spcAft>
                          <a:spcPts val="0"/>
                        </a:spcAft>
                      </a:pPr>
                      <a:r>
                        <a:rPr lang="en-US" sz="2700" b="1" baseline="-25000" dirty="0">
                          <a:effectLst>
                            <a:outerShdw blurRad="38100" dist="38100" dir="2700000" algn="tl">
                              <a:srgbClr val="000000">
                                <a:alpha val="43137"/>
                              </a:srgbClr>
                            </a:outerShdw>
                          </a:effectLst>
                        </a:rPr>
                        <a:t>11</a:t>
                      </a:r>
                      <a:r>
                        <a:rPr lang="en-US" sz="2700" b="1" dirty="0">
                          <a:effectLst>
                            <a:outerShdw blurRad="38100" dist="38100" dir="2700000" algn="tl">
                              <a:srgbClr val="000000">
                                <a:alpha val="43137"/>
                              </a:srgbClr>
                            </a:outerShdw>
                          </a:effectLst>
                        </a:rPr>
                        <a:t>Na</a:t>
                      </a:r>
                      <a:r>
                        <a:rPr lang="en-US" sz="2700" b="1" baseline="30000" dirty="0">
                          <a:effectLst>
                            <a:outerShdw blurRad="38100" dist="38100" dir="2700000" algn="tl">
                              <a:srgbClr val="000000">
                                <a:alpha val="43137"/>
                              </a:srgbClr>
                            </a:outerShdw>
                          </a:effectLst>
                        </a:rPr>
                        <a:t>+</a:t>
                      </a:r>
                      <a:r>
                        <a:rPr lang="en-US" sz="2700" b="1" dirty="0">
                          <a:effectLst>
                            <a:outerShdw blurRad="38100" dist="38100" dir="2700000" algn="tl">
                              <a:srgbClr val="000000">
                                <a:alpha val="43137"/>
                              </a:srgbClr>
                            </a:outerShdw>
                          </a:effectLst>
                        </a:rPr>
                        <a:t> </a:t>
                      </a:r>
                      <a:r>
                        <a:rPr lang="ru-RU" sz="2700" b="1" dirty="0">
                          <a:effectLst>
                            <a:outerShdw blurRad="38100" dist="38100" dir="2700000" algn="tl">
                              <a:srgbClr val="000000">
                                <a:alpha val="43137"/>
                              </a:srgbClr>
                            </a:outerShdw>
                          </a:effectLst>
                        </a:rPr>
                        <a:t>2ē 8ē </a:t>
                      </a:r>
                      <a:endParaRPr lang="ru-RU" sz="2700" b="1" dirty="0">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r h="0">
                <a:tc>
                  <a:txBody>
                    <a:bodyPr/>
                    <a:lstStyle/>
                    <a:p>
                      <a:pPr algn="ctr">
                        <a:lnSpc>
                          <a:spcPct val="130000"/>
                        </a:lnSpc>
                        <a:spcAft>
                          <a:spcPts val="0"/>
                        </a:spcAft>
                      </a:pPr>
                      <a:r>
                        <a:rPr lang="ru-RU" sz="2700" b="1" baseline="-25000">
                          <a:effectLst>
                            <a:outerShdw blurRad="38100" dist="38100" dir="2700000" algn="tl">
                              <a:srgbClr val="000000">
                                <a:alpha val="43137"/>
                              </a:srgbClr>
                            </a:outerShdw>
                          </a:effectLst>
                        </a:rPr>
                        <a:t>17</a:t>
                      </a:r>
                      <a:r>
                        <a:rPr lang="ru-RU" sz="2700" b="1">
                          <a:effectLst>
                            <a:outerShdw blurRad="38100" dist="38100" dir="2700000" algn="tl">
                              <a:srgbClr val="000000">
                                <a:alpha val="43137"/>
                              </a:srgbClr>
                            </a:outerShdw>
                          </a:effectLst>
                        </a:rPr>
                        <a:t>С</a:t>
                      </a:r>
                      <a:r>
                        <a:rPr lang="en-US" sz="2700" b="1">
                          <a:effectLst>
                            <a:outerShdw blurRad="38100" dist="38100" dir="2700000" algn="tl">
                              <a:srgbClr val="000000">
                                <a:alpha val="43137"/>
                              </a:srgbClr>
                            </a:outerShdw>
                          </a:effectLst>
                        </a:rPr>
                        <a:t>l </a:t>
                      </a:r>
                      <a:r>
                        <a:rPr lang="ru-RU" sz="2700" b="1">
                          <a:effectLst>
                            <a:outerShdw blurRad="38100" dist="38100" dir="2700000" algn="tl">
                              <a:srgbClr val="000000">
                                <a:alpha val="43137"/>
                              </a:srgbClr>
                            </a:outerShdw>
                          </a:effectLst>
                        </a:rPr>
                        <a:t>2ē 8ē </a:t>
                      </a:r>
                      <a:r>
                        <a:rPr lang="en-US" sz="2700" b="1">
                          <a:effectLst>
                            <a:outerShdw blurRad="38100" dist="38100" dir="2700000" algn="tl">
                              <a:srgbClr val="000000">
                                <a:alpha val="43137"/>
                              </a:srgbClr>
                            </a:outerShdw>
                          </a:effectLst>
                        </a:rPr>
                        <a:t>7</a:t>
                      </a:r>
                      <a:r>
                        <a:rPr lang="ru-RU" sz="2700" b="1">
                          <a:effectLst>
                            <a:outerShdw blurRad="38100" dist="38100" dir="2700000" algn="tl">
                              <a:srgbClr val="000000">
                                <a:alpha val="43137"/>
                              </a:srgbClr>
                            </a:outerShdw>
                          </a:effectLst>
                        </a:rPr>
                        <a:t>ē</a:t>
                      </a:r>
                      <a:endParaRPr lang="ru-RU" sz="2700" b="1">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c>
                  <a:txBody>
                    <a:bodyPr/>
                    <a:lstStyle/>
                    <a:p>
                      <a:pPr algn="ctr">
                        <a:lnSpc>
                          <a:spcPct val="130000"/>
                        </a:lnSpc>
                        <a:spcAft>
                          <a:spcPts val="0"/>
                        </a:spcAft>
                      </a:pPr>
                      <a:r>
                        <a:rPr lang="ru-RU" sz="2700" b="1" baseline="-25000" dirty="0">
                          <a:effectLst>
                            <a:outerShdw blurRad="38100" dist="38100" dir="2700000" algn="tl">
                              <a:srgbClr val="000000">
                                <a:alpha val="43137"/>
                              </a:srgbClr>
                            </a:outerShdw>
                          </a:effectLst>
                        </a:rPr>
                        <a:t>17</a:t>
                      </a:r>
                      <a:r>
                        <a:rPr lang="ru-RU" sz="2700" b="1" dirty="0">
                          <a:effectLst>
                            <a:outerShdw blurRad="38100" dist="38100" dir="2700000" algn="tl">
                              <a:srgbClr val="000000">
                                <a:alpha val="43137"/>
                              </a:srgbClr>
                            </a:outerShdw>
                          </a:effectLst>
                        </a:rPr>
                        <a:t>С</a:t>
                      </a:r>
                      <a:r>
                        <a:rPr lang="en-US" sz="2700" b="1" dirty="0">
                          <a:effectLst>
                            <a:outerShdw blurRad="38100" dist="38100" dir="2700000" algn="tl">
                              <a:srgbClr val="000000">
                                <a:alpha val="43137"/>
                              </a:srgbClr>
                            </a:outerShdw>
                          </a:effectLst>
                        </a:rPr>
                        <a:t>l</a:t>
                      </a:r>
                      <a:r>
                        <a:rPr lang="ru-RU" sz="2700" b="1" baseline="30000" dirty="0">
                          <a:effectLst>
                            <a:outerShdw blurRad="38100" dist="38100" dir="2700000" algn="tl">
                              <a:srgbClr val="000000">
                                <a:alpha val="43137"/>
                              </a:srgbClr>
                            </a:outerShdw>
                          </a:effectLst>
                        </a:rPr>
                        <a:t>–</a:t>
                      </a:r>
                      <a:r>
                        <a:rPr lang="ru-RU" sz="2700" b="1" dirty="0">
                          <a:effectLst>
                            <a:outerShdw blurRad="38100" dist="38100" dir="2700000" algn="tl">
                              <a:srgbClr val="000000">
                                <a:alpha val="43137"/>
                              </a:srgbClr>
                            </a:outerShdw>
                          </a:effectLst>
                        </a:rPr>
                        <a:t> 2ē 8ē </a:t>
                      </a:r>
                      <a:r>
                        <a:rPr lang="en-US" sz="2700" b="1" dirty="0">
                          <a:effectLst>
                            <a:outerShdw blurRad="38100" dist="38100" dir="2700000" algn="tl">
                              <a:srgbClr val="000000">
                                <a:alpha val="43137"/>
                              </a:srgbClr>
                            </a:outerShdw>
                          </a:effectLst>
                        </a:rPr>
                        <a:t>8</a:t>
                      </a:r>
                      <a:r>
                        <a:rPr lang="ru-RU" sz="2700" b="1" dirty="0" err="1">
                          <a:effectLst>
                            <a:outerShdw blurRad="38100" dist="38100" dir="2700000" algn="tl">
                              <a:srgbClr val="000000">
                                <a:alpha val="43137"/>
                              </a:srgbClr>
                            </a:outerShdw>
                          </a:effectLst>
                        </a:rPr>
                        <a:t>ē</a:t>
                      </a:r>
                      <a:endParaRPr lang="ru-RU" sz="2700" b="1" dirty="0">
                        <a:effectLst>
                          <a:outerShdw blurRad="38100" dist="38100" dir="2700000" algn="tl">
                            <a:srgbClr val="000000">
                              <a:alpha val="43137"/>
                            </a:srgbClr>
                          </a:outerShdw>
                        </a:effectLst>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D5F4FF"/>
                    </a:solidFill>
                  </a:tcPr>
                </a:tc>
              </a:tr>
            </a:tbl>
          </a:graphicData>
        </a:graphic>
      </p:graphicFrame>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0721" name="Рисунок 26"/>
          <p:cNvPicPr>
            <a:picLocks noChangeAspect="1" noChangeArrowheads="1"/>
          </p:cNvPicPr>
          <p:nvPr/>
        </p:nvPicPr>
        <p:blipFill>
          <a:blip r:embed="rId3" cstate="print"/>
          <a:srcRect/>
          <a:stretch>
            <a:fillRect/>
          </a:stretch>
        </p:blipFill>
        <p:spPr bwMode="auto">
          <a:xfrm>
            <a:off x="857224" y="2214554"/>
            <a:ext cx="7679890" cy="1357322"/>
          </a:xfrm>
          <a:prstGeom prst="roundRect">
            <a:avLst/>
          </a:prstGeom>
          <a:noFill/>
          <a:ln w="28575">
            <a:solidFill>
              <a:srgbClr val="C00000"/>
            </a:solidFill>
          </a:ln>
          <a:scene3d>
            <a:camera prst="orthographicFront"/>
            <a:lightRig rig="threePt" dir="t"/>
          </a:scene3d>
          <a:sp3d>
            <a:bevelT/>
          </a:sp3d>
        </p:spPr>
      </p:pic>
      <p:sp>
        <p:nvSpPr>
          <p:cNvPr id="30723" name="Rectangle 3"/>
          <p:cNvSpPr>
            <a:spLocks noChangeArrowheads="1"/>
          </p:cNvSpPr>
          <p:nvPr/>
        </p:nvSpPr>
        <p:spPr bwMode="auto">
          <a:xfrm>
            <a:off x="0" y="1571625"/>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214282" y="587786"/>
            <a:ext cx="8786874" cy="1269578"/>
          </a:xfrm>
          <a:prstGeom prst="rect">
            <a:avLst/>
          </a:prstGeom>
        </p:spPr>
        <p:txBody>
          <a:bodyPr wrap="square">
            <a:spAutoFit/>
          </a:bodyPr>
          <a:lstStyle/>
          <a:p>
            <a:pPr indent="450000" algn="just">
              <a:lnSpc>
                <a:spcPct val="85000"/>
              </a:lnSpc>
            </a:pPr>
            <a:r>
              <a:rPr lang="ru-RU" sz="3000" b="1" dirty="0" smtClean="0">
                <a:latin typeface="Arial" pitchFamily="34" charset="0"/>
                <a:ea typeface="Times New Roman" pitchFamily="18" charset="0"/>
                <a:cs typeface="Arial" pitchFamily="34" charset="0"/>
              </a:rPr>
              <a:t>Ионы находятся в более устойчивых электронных состояниях, чем атомы, так как у ионов внешний слой завершён.</a:t>
            </a:r>
            <a:endParaRPr lang="ru-RU" sz="3000" b="1" dirty="0">
              <a:latin typeface="Arial" pitchFamily="34" charset="0"/>
              <a:cs typeface="Arial" pitchFamily="34" charset="0"/>
            </a:endParaRPr>
          </a:p>
        </p:txBody>
      </p:sp>
      <p:sp>
        <p:nvSpPr>
          <p:cNvPr id="18" name="Управляющая кнопка: домой 1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73" name="Rectangle 1"/>
          <p:cNvSpPr>
            <a:spLocks noChangeArrowheads="1"/>
          </p:cNvSpPr>
          <p:nvPr/>
        </p:nvSpPr>
        <p:spPr bwMode="auto">
          <a:xfrm>
            <a:off x="142876" y="285728"/>
            <a:ext cx="5929322" cy="64494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Ионы в растворе беспорядочно (хаотично) </a:t>
            </a:r>
            <a:r>
              <a:rPr kumimoji="0" lang="ru-RU" sz="2700" b="1"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перемещаются в разных направлениях</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Но при пропускании через раствор электрического тока они приобретают </a:t>
            </a:r>
            <a:r>
              <a:rPr kumimoji="0" lang="ru-RU" sz="2700" b="1" i="1"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направленное</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движение.</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Положительно заряженные ионы направляются к </a:t>
            </a:r>
            <a:r>
              <a:rPr kumimoji="0" lang="ru-RU" sz="27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отрицательному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электроду – </a:t>
            </a:r>
            <a:r>
              <a:rPr kumimoji="0" lang="ru-RU" sz="27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катоду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их называют </a:t>
            </a:r>
            <a:r>
              <a:rPr kumimoji="0" lang="ru-RU" sz="27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катионами</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1"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идущий к </a:t>
            </a:r>
            <a:r>
              <a:rPr kumimoji="0" lang="ru-RU" sz="2700" b="1" i="0" u="sng"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катоду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Отрицательно заряженные ионы перемещаются к </a:t>
            </a:r>
            <a:r>
              <a:rPr kumimoji="0" lang="ru-RU" sz="27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положительному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электроду – </a:t>
            </a:r>
            <a:r>
              <a:rPr kumimoji="0" lang="ru-RU" sz="27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аноду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их называют </a:t>
            </a:r>
            <a:r>
              <a:rPr kumimoji="0" lang="ru-RU" sz="27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анионами</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идущий к аноду</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28674" name="Picture 2"/>
          <p:cNvPicPr>
            <a:picLocks noChangeAspect="1" noChangeArrowheads="1"/>
          </p:cNvPicPr>
          <p:nvPr/>
        </p:nvPicPr>
        <p:blipFill>
          <a:blip r:embed="rId2" cstate="print"/>
          <a:srcRect/>
          <a:stretch>
            <a:fillRect/>
          </a:stretch>
        </p:blipFill>
        <p:spPr bwMode="auto">
          <a:xfrm>
            <a:off x="6429388" y="642918"/>
            <a:ext cx="2309755" cy="2071702"/>
          </a:xfrm>
          <a:prstGeom prst="rect">
            <a:avLst/>
          </a:prstGeom>
          <a:noFill/>
          <a:ln w="9525">
            <a:noFill/>
            <a:miter lim="800000"/>
            <a:headEnd/>
            <a:tailEnd/>
          </a:ln>
          <a:effectLst/>
          <a:scene3d>
            <a:camera prst="orthographicFront"/>
            <a:lightRig rig="threePt" dir="t"/>
          </a:scene3d>
          <a:sp3d>
            <a:bevelT/>
          </a:sp3d>
        </p:spPr>
      </p:pic>
      <p:pic>
        <p:nvPicPr>
          <p:cNvPr id="28675" name="Picture 3"/>
          <p:cNvPicPr>
            <a:picLocks noChangeAspect="1" noChangeArrowheads="1"/>
          </p:cNvPicPr>
          <p:nvPr/>
        </p:nvPicPr>
        <p:blipFill>
          <a:blip r:embed="rId3" cstate="print"/>
          <a:srcRect/>
          <a:stretch>
            <a:fillRect/>
          </a:stretch>
        </p:blipFill>
        <p:spPr bwMode="auto">
          <a:xfrm>
            <a:off x="6143636" y="3714752"/>
            <a:ext cx="2944517" cy="2399717"/>
          </a:xfrm>
          <a:prstGeom prst="rect">
            <a:avLst/>
          </a:prstGeom>
          <a:noFill/>
          <a:ln w="9525">
            <a:noFill/>
            <a:miter lim="800000"/>
            <a:headEnd/>
            <a:tailEnd/>
          </a:ln>
          <a:effectLst/>
          <a:scene3d>
            <a:camera prst="orthographicFront"/>
            <a:lightRig rig="threePt" dir="t"/>
          </a:scene3d>
          <a:sp3d>
            <a:bevelT/>
          </a:sp3d>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Прямоугольник 17"/>
          <p:cNvSpPr/>
          <p:nvPr/>
        </p:nvSpPr>
        <p:spPr>
          <a:xfrm>
            <a:off x="71438" y="187605"/>
            <a:ext cx="9001156" cy="2169825"/>
          </a:xfrm>
          <a:prstGeom prst="rect">
            <a:avLst/>
          </a:prstGeom>
        </p:spPr>
        <p:txBody>
          <a:bodyPr wrap="square">
            <a:spAutoFit/>
          </a:bodyPr>
          <a:lstStyle/>
          <a:p>
            <a:pPr lvl="0" indent="450850" algn="just" fontAlgn="base">
              <a:lnSpc>
                <a:spcPct val="90000"/>
              </a:lnSpc>
              <a:spcBef>
                <a:spcPct val="0"/>
              </a:spcBef>
              <a:spcAft>
                <a:spcPct val="0"/>
              </a:spcAft>
            </a:pPr>
            <a:r>
              <a:rPr lang="ru-RU" sz="3000" b="1" dirty="0" smtClean="0">
                <a:latin typeface="Arial" pitchFamily="34" charset="0"/>
                <a:ea typeface="Times New Roman" pitchFamily="18" charset="0"/>
                <a:cs typeface="Arial" pitchFamily="34" charset="0"/>
              </a:rPr>
              <a:t>К </a:t>
            </a:r>
            <a:r>
              <a:rPr lang="ru-RU" sz="30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катионам</a:t>
            </a:r>
            <a:r>
              <a:rPr lang="ru-RU" sz="3000" b="1" i="1" dirty="0" smtClean="0">
                <a:latin typeface="Arial" pitchFamily="34" charset="0"/>
                <a:ea typeface="Times New Roman" pitchFamily="18" charset="0"/>
                <a:cs typeface="Arial" pitchFamily="34" charset="0"/>
              </a:rPr>
              <a:t> </a:t>
            </a:r>
            <a:r>
              <a:rPr lang="ru-RU" sz="3000" b="1" dirty="0" smtClean="0">
                <a:latin typeface="Arial" pitchFamily="34" charset="0"/>
                <a:ea typeface="Times New Roman" pitchFamily="18" charset="0"/>
                <a:cs typeface="Arial" pitchFamily="34" charset="0"/>
              </a:rPr>
              <a:t>относятся ионы Н</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ионы металлов (например, </a:t>
            </a:r>
            <a:r>
              <a:rPr lang="en-US" sz="3000" b="1" dirty="0" smtClean="0">
                <a:latin typeface="Arial" pitchFamily="34" charset="0"/>
                <a:ea typeface="Times New Roman" pitchFamily="18" charset="0"/>
                <a:cs typeface="Arial" pitchFamily="34" charset="0"/>
              </a:rPr>
              <a:t>K</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Са</a:t>
            </a:r>
            <a:r>
              <a:rPr lang="ru-RU" sz="3000" b="1" baseline="30000" dirty="0" smtClean="0">
                <a:latin typeface="Arial" pitchFamily="34" charset="0"/>
                <a:ea typeface="Times New Roman" pitchFamily="18" charset="0"/>
                <a:cs typeface="Arial" pitchFamily="34" charset="0"/>
              </a:rPr>
              <a:t>2+</a:t>
            </a:r>
            <a:r>
              <a:rPr lang="ru-RU" sz="3000" b="1" dirty="0" smtClean="0">
                <a:latin typeface="Arial" pitchFamily="34" charset="0"/>
                <a:ea typeface="Times New Roman" pitchFamily="18" charset="0"/>
                <a:cs typeface="Arial" pitchFamily="34" charset="0"/>
              </a:rPr>
              <a:t>, </a:t>
            </a:r>
            <a:r>
              <a:rPr lang="en-US" sz="3000" b="1" dirty="0" smtClean="0">
                <a:latin typeface="Arial" pitchFamily="34" charset="0"/>
                <a:ea typeface="Times New Roman" pitchFamily="18" charset="0"/>
                <a:cs typeface="Arial" pitchFamily="34" charset="0"/>
              </a:rPr>
              <a:t>F</a:t>
            </a:r>
            <a:r>
              <a:rPr lang="ru-RU" sz="3000" b="1" dirty="0" smtClean="0">
                <a:latin typeface="Arial" pitchFamily="34" charset="0"/>
                <a:ea typeface="Times New Roman" pitchFamily="18" charset="0"/>
                <a:cs typeface="Arial" pitchFamily="34" charset="0"/>
              </a:rPr>
              <a:t>е</a:t>
            </a:r>
            <a:r>
              <a:rPr lang="ru-RU" sz="3000" b="1" baseline="30000" dirty="0" smtClean="0">
                <a:latin typeface="Arial" pitchFamily="34" charset="0"/>
                <a:ea typeface="Times New Roman" pitchFamily="18" charset="0"/>
                <a:cs typeface="Arial" pitchFamily="34" charset="0"/>
              </a:rPr>
              <a:t>3+ </a:t>
            </a:r>
            <a:r>
              <a:rPr lang="ru-RU" sz="3000" b="1" dirty="0" smtClean="0">
                <a:latin typeface="Arial" pitchFamily="34" charset="0"/>
                <a:ea typeface="Times New Roman" pitchFamily="18" charset="0"/>
                <a:cs typeface="Arial" pitchFamily="34" charset="0"/>
              </a:rPr>
              <a:t>и т. д.).</a:t>
            </a:r>
            <a:endParaRPr lang="ru-RU" sz="3000" b="1" dirty="0" smtClean="0">
              <a:latin typeface="Arial" pitchFamily="34" charset="0"/>
              <a:cs typeface="Arial" pitchFamily="34" charset="0"/>
            </a:endParaRPr>
          </a:p>
          <a:p>
            <a:pPr lvl="0" indent="450850" algn="just" eaLnBrk="0" fontAlgn="base" hangingPunct="0">
              <a:lnSpc>
                <a:spcPct val="90000"/>
              </a:lnSpc>
              <a:spcBef>
                <a:spcPct val="0"/>
              </a:spcBef>
              <a:spcAft>
                <a:spcPct val="0"/>
              </a:spcAft>
            </a:pPr>
            <a:r>
              <a:rPr lang="ru-RU" sz="3000" b="1" dirty="0" smtClean="0">
                <a:latin typeface="Arial" pitchFamily="34" charset="0"/>
                <a:ea typeface="Times New Roman" pitchFamily="18" charset="0"/>
                <a:cs typeface="Arial" pitchFamily="34" charset="0"/>
              </a:rPr>
              <a:t>К </a:t>
            </a:r>
            <a:r>
              <a:rPr lang="ru-RU" sz="30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анионам</a:t>
            </a:r>
            <a:r>
              <a:rPr lang="ru-RU" sz="3000" b="1" i="1" dirty="0" smtClean="0">
                <a:latin typeface="Arial" pitchFamily="34" charset="0"/>
                <a:ea typeface="Times New Roman" pitchFamily="18" charset="0"/>
                <a:cs typeface="Arial" pitchFamily="34" charset="0"/>
              </a:rPr>
              <a:t> </a:t>
            </a:r>
            <a:r>
              <a:rPr lang="ru-RU" sz="3000" b="1" dirty="0" smtClean="0">
                <a:latin typeface="Arial" pitchFamily="34" charset="0"/>
                <a:ea typeface="Times New Roman" pitchFamily="18" charset="0"/>
                <a:cs typeface="Arial" pitchFamily="34" charset="0"/>
              </a:rPr>
              <a:t>относятся </a:t>
            </a:r>
            <a:r>
              <a:rPr lang="ru-RU" sz="3000" b="1" dirty="0" err="1" smtClean="0">
                <a:latin typeface="Arial" pitchFamily="34" charset="0"/>
                <a:ea typeface="Times New Roman" pitchFamily="18" charset="0"/>
                <a:cs typeface="Arial" pitchFamily="34" charset="0"/>
              </a:rPr>
              <a:t>гидроксид-ионы</a:t>
            </a:r>
            <a:r>
              <a:rPr lang="ru-RU" sz="3000" b="1" dirty="0" smtClean="0">
                <a:latin typeface="Arial" pitchFamily="34" charset="0"/>
                <a:ea typeface="Times New Roman" pitchFamily="18" charset="0"/>
                <a:cs typeface="Arial" pitchFamily="34" charset="0"/>
              </a:rPr>
              <a:t> ОН</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ионы кислотных остатков (например, С</a:t>
            </a:r>
            <a:r>
              <a:rPr lang="en-US" sz="3000" b="1" dirty="0" smtClean="0">
                <a:latin typeface="Arial" pitchFamily="34" charset="0"/>
                <a:ea typeface="Times New Roman" pitchFamily="18" charset="0"/>
                <a:cs typeface="Arial" pitchFamily="34" charset="0"/>
              </a:rPr>
              <a:t>l</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N</a:t>
            </a:r>
            <a:r>
              <a:rPr lang="en-US" sz="3000" b="1" dirty="0" smtClean="0">
                <a:latin typeface="Arial" pitchFamily="34" charset="0"/>
                <a:ea typeface="Times New Roman" pitchFamily="18" charset="0"/>
                <a:cs typeface="Arial" pitchFamily="34" charset="0"/>
              </a:rPr>
              <a:t>O</a:t>
            </a:r>
            <a:r>
              <a:rPr lang="ru-RU" sz="3000" b="1" baseline="-30000" dirty="0" smtClean="0">
                <a:latin typeface="Arial" pitchFamily="34" charset="0"/>
                <a:ea typeface="Times New Roman" pitchFamily="18" charset="0"/>
                <a:cs typeface="Arial" pitchFamily="34" charset="0"/>
              </a:rPr>
              <a:t>3</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РО</a:t>
            </a:r>
            <a:r>
              <a:rPr lang="ru-RU" sz="3000" b="1" baseline="-30000" dirty="0" smtClean="0">
                <a:latin typeface="Arial" pitchFamily="34" charset="0"/>
                <a:ea typeface="Times New Roman" pitchFamily="18" charset="0"/>
                <a:cs typeface="Arial" pitchFamily="34" charset="0"/>
              </a:rPr>
              <a:t>4</a:t>
            </a:r>
            <a:r>
              <a:rPr lang="ru-RU" sz="3000" b="1" baseline="30000" dirty="0" smtClean="0">
                <a:latin typeface="Arial" pitchFamily="34" charset="0"/>
                <a:ea typeface="Times New Roman" pitchFamily="18" charset="0"/>
                <a:cs typeface="Arial" pitchFamily="34" charset="0"/>
              </a:rPr>
              <a:t>3–</a:t>
            </a:r>
            <a:r>
              <a:rPr lang="ru-RU" sz="3000" b="1" dirty="0" smtClean="0">
                <a:latin typeface="Arial" pitchFamily="34" charset="0"/>
                <a:ea typeface="Times New Roman" pitchFamily="18" charset="0"/>
                <a:cs typeface="Arial" pitchFamily="34" charset="0"/>
              </a:rPr>
              <a:t>, НСО</a:t>
            </a:r>
            <a:r>
              <a:rPr lang="ru-RU" sz="3000" b="1" baseline="-30000" dirty="0" smtClean="0">
                <a:latin typeface="Arial" pitchFamily="34" charset="0"/>
                <a:ea typeface="Times New Roman" pitchFamily="18" charset="0"/>
                <a:cs typeface="Arial" pitchFamily="34" charset="0"/>
              </a:rPr>
              <a:t>3</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Н</a:t>
            </a:r>
            <a:r>
              <a:rPr lang="ru-RU" sz="3000" b="1" baseline="-30000" dirty="0" smtClean="0">
                <a:latin typeface="Arial" pitchFamily="34" charset="0"/>
                <a:ea typeface="Times New Roman" pitchFamily="18" charset="0"/>
                <a:cs typeface="Arial" pitchFamily="34" charset="0"/>
              </a:rPr>
              <a:t>2</a:t>
            </a:r>
            <a:r>
              <a:rPr lang="ru-RU" sz="3000" b="1" dirty="0" smtClean="0">
                <a:latin typeface="Arial" pitchFamily="34" charset="0"/>
                <a:ea typeface="Times New Roman" pitchFamily="18" charset="0"/>
                <a:cs typeface="Arial" pitchFamily="34" charset="0"/>
              </a:rPr>
              <a:t>Р</a:t>
            </a:r>
            <a:r>
              <a:rPr lang="en-US" sz="3000" b="1" dirty="0" smtClean="0">
                <a:latin typeface="Arial" pitchFamily="34" charset="0"/>
                <a:ea typeface="Times New Roman" pitchFamily="18" charset="0"/>
                <a:cs typeface="Arial" pitchFamily="34" charset="0"/>
              </a:rPr>
              <a:t>O</a:t>
            </a:r>
            <a:r>
              <a:rPr lang="ru-RU" sz="3000" b="1" baseline="-30000" dirty="0" smtClean="0">
                <a:latin typeface="Arial" pitchFamily="34" charset="0"/>
                <a:ea typeface="Times New Roman" pitchFamily="18" charset="0"/>
                <a:cs typeface="Arial" pitchFamily="34" charset="0"/>
              </a:rPr>
              <a:t>4</a:t>
            </a:r>
            <a:r>
              <a:rPr lang="ru-RU" sz="3000" b="1" baseline="30000" dirty="0" smtClean="0">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 Н</a:t>
            </a:r>
            <a:r>
              <a:rPr lang="ru-RU" sz="3000" b="1" baseline="-30000" dirty="0" smtClean="0">
                <a:latin typeface="Arial" pitchFamily="34" charset="0"/>
                <a:ea typeface="Times New Roman" pitchFamily="18" charset="0"/>
                <a:cs typeface="Arial" pitchFamily="34" charset="0"/>
              </a:rPr>
              <a:t>2</a:t>
            </a:r>
            <a:r>
              <a:rPr lang="ru-RU" sz="3000" b="1" dirty="0" smtClean="0">
                <a:latin typeface="Arial" pitchFamily="34" charset="0"/>
                <a:ea typeface="Times New Roman" pitchFamily="18" charset="0"/>
                <a:cs typeface="Arial" pitchFamily="34" charset="0"/>
              </a:rPr>
              <a:t>Р</a:t>
            </a:r>
            <a:r>
              <a:rPr lang="en-US" sz="3000" b="1" dirty="0" smtClean="0">
                <a:latin typeface="Arial" pitchFamily="34" charset="0"/>
                <a:ea typeface="Times New Roman" pitchFamily="18" charset="0"/>
                <a:cs typeface="Arial" pitchFamily="34" charset="0"/>
              </a:rPr>
              <a:t>O</a:t>
            </a:r>
            <a:r>
              <a:rPr lang="ru-RU" sz="3000" b="1" baseline="-30000" dirty="0" smtClean="0">
                <a:latin typeface="Arial" pitchFamily="34" charset="0"/>
                <a:ea typeface="Times New Roman" pitchFamily="18" charset="0"/>
                <a:cs typeface="Arial" pitchFamily="34" charset="0"/>
              </a:rPr>
              <a:t>4</a:t>
            </a:r>
            <a:r>
              <a:rPr lang="ru-RU" sz="3000" b="1" baseline="30000" dirty="0" smtClean="0">
                <a:latin typeface="Arial" pitchFamily="34" charset="0"/>
                <a:ea typeface="Times New Roman" pitchFamily="18" charset="0"/>
                <a:cs typeface="Arial" pitchFamily="34" charset="0"/>
              </a:rPr>
              <a:t>2–</a:t>
            </a:r>
            <a:r>
              <a:rPr lang="ru-RU" sz="3000" b="1" dirty="0" smtClean="0">
                <a:latin typeface="Arial" pitchFamily="34" charset="0"/>
                <a:ea typeface="Times New Roman" pitchFamily="18" charset="0"/>
                <a:cs typeface="Arial" pitchFamily="34" charset="0"/>
              </a:rPr>
              <a:t> </a:t>
            </a:r>
            <a:r>
              <a:rPr lang="ru-RU" sz="3000" b="1" baseline="30000" dirty="0" smtClean="0">
                <a:latin typeface="Arial" pitchFamily="34" charset="0"/>
                <a:ea typeface="Times New Roman" pitchFamily="18" charset="0"/>
                <a:cs typeface="Arial" pitchFamily="34" charset="0"/>
              </a:rPr>
              <a:t> </a:t>
            </a:r>
            <a:r>
              <a:rPr lang="ru-RU" sz="3000" b="1" dirty="0" smtClean="0">
                <a:latin typeface="Arial" pitchFamily="34" charset="0"/>
                <a:ea typeface="Times New Roman" pitchFamily="18" charset="0"/>
                <a:cs typeface="Arial" pitchFamily="34" charset="0"/>
              </a:rPr>
              <a:t>ит.д.).</a:t>
            </a:r>
            <a:endParaRPr lang="ru-RU" sz="3000" b="1" dirty="0" smtClean="0">
              <a:latin typeface="Arial" pitchFamily="34" charset="0"/>
              <a:cs typeface="Arial" pitchFamily="34" charset="0"/>
            </a:endParaRPr>
          </a:p>
        </p:txBody>
      </p:sp>
      <p:pic>
        <p:nvPicPr>
          <p:cNvPr id="19" name="Picture 2"/>
          <p:cNvPicPr>
            <a:picLocks noChangeAspect="1" noChangeArrowheads="1"/>
          </p:cNvPicPr>
          <p:nvPr/>
        </p:nvPicPr>
        <p:blipFill>
          <a:blip r:embed="rId3" cstate="print"/>
          <a:srcRect/>
          <a:stretch>
            <a:fillRect/>
          </a:stretch>
        </p:blipFill>
        <p:spPr bwMode="auto">
          <a:xfrm>
            <a:off x="3428992" y="2786058"/>
            <a:ext cx="2309755" cy="2071702"/>
          </a:xfrm>
          <a:prstGeom prst="rect">
            <a:avLst/>
          </a:prstGeom>
          <a:noFill/>
          <a:ln w="9525">
            <a:noFill/>
            <a:miter lim="800000"/>
            <a:headEnd/>
            <a:tailEnd/>
          </a:ln>
          <a:effectLst/>
          <a:scene3d>
            <a:camera prst="orthographicFront"/>
            <a:lightRig rig="threePt" dir="t"/>
          </a:scene3d>
          <a:sp3d>
            <a:bevelT/>
          </a:sp3d>
        </p:spPr>
      </p:pic>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0" y="386062"/>
            <a:ext cx="9144000" cy="6471938"/>
          </a:xfrm>
          <a:prstGeom prst="rect">
            <a:avLst/>
          </a:prstGeom>
          <a:noFill/>
          <a:ln w="9525">
            <a:noFill/>
            <a:miter lim="800000"/>
            <a:headEnd/>
            <a:tailEnd/>
          </a:ln>
          <a:effectLst/>
        </p:spPr>
      </p:pic>
      <p:sp>
        <p:nvSpPr>
          <p:cNvPr id="14" name="Прямоугольник 13"/>
          <p:cNvSpPr/>
          <p:nvPr/>
        </p:nvSpPr>
        <p:spPr>
          <a:xfrm>
            <a:off x="357158" y="32391"/>
            <a:ext cx="8572560"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71438" y="1351104"/>
            <a:ext cx="8677026" cy="781752"/>
          </a:xfrm>
          <a:prstGeom prst="rect">
            <a:avLst/>
          </a:prstGeom>
        </p:spPr>
        <p:txBody>
          <a:bodyPr wrap="square">
            <a:spAutoFit/>
          </a:bodyPr>
          <a:lstStyle/>
          <a:p>
            <a:pPr algn="ctr">
              <a:lnSpc>
                <a:spcPct val="80000"/>
              </a:lnSpc>
            </a:pPr>
            <a:r>
              <a:rPr lang="ru-RU" sz="2700" b="1" dirty="0">
                <a:ln w="11430">
                  <a:solidFill>
                    <a:sysClr val="windowText" lastClr="000000"/>
                  </a:solidFill>
                </a:ln>
                <a:solidFill>
                  <a:srgbClr val="FF0000"/>
                </a:solidFill>
                <a:effectLst>
                  <a:outerShdw blurRad="80000" dist="40000" dir="5040000" algn="tl">
                    <a:srgbClr val="000000">
                      <a:alpha val="30000"/>
                    </a:srgbClr>
                  </a:outerShdw>
                </a:effectLst>
                <a:latin typeface="Arial" pitchFamily="34" charset="0"/>
                <a:cs typeface="Arial" pitchFamily="34" charset="0"/>
              </a:rPr>
              <a:t>Основные положения теории </a:t>
            </a:r>
            <a:r>
              <a:rPr lang="ru-RU" sz="27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pitchFamily="34" charset="0"/>
                <a:cs typeface="Arial" pitchFamily="34" charset="0"/>
              </a:rPr>
              <a:t>электролитической диссоциации:</a:t>
            </a:r>
            <a:endParaRPr lang="ru-RU" sz="2700" b="1" dirty="0">
              <a:ln w="11430">
                <a:solidFill>
                  <a:sysClr val="windowText" lastClr="000000"/>
                </a:solidFill>
              </a:ln>
              <a:solidFill>
                <a:srgbClr val="FF0000"/>
              </a:solidFill>
              <a:effectLst>
                <a:outerShdw blurRad="80000" dist="40000" dir="5040000" algn="tl">
                  <a:srgbClr val="000000">
                    <a:alpha val="30000"/>
                  </a:srgbClr>
                </a:outerShdw>
              </a:effectLst>
              <a:latin typeface="Arial" pitchFamily="34" charset="0"/>
              <a:cs typeface="Arial" pitchFamily="34" charset="0"/>
            </a:endParaRPr>
          </a:p>
        </p:txBody>
      </p:sp>
      <p:sp>
        <p:nvSpPr>
          <p:cNvPr id="3" name="Прямоугольник 2"/>
          <p:cNvSpPr/>
          <p:nvPr/>
        </p:nvSpPr>
        <p:spPr>
          <a:xfrm>
            <a:off x="364415" y="1988840"/>
            <a:ext cx="8384049" cy="4253472"/>
          </a:xfrm>
          <a:prstGeom prst="rect">
            <a:avLst/>
          </a:prstGeom>
        </p:spPr>
        <p:txBody>
          <a:bodyPr wrap="square">
            <a:spAutoFit/>
          </a:bodyPr>
          <a:lstStyle/>
          <a:p>
            <a:pPr marL="261938" indent="-261938" algn="just">
              <a:lnSpc>
                <a:spcPct val="80000"/>
              </a:lnSpc>
            </a:pP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a:t>
            </a:r>
            <a:r>
              <a:rPr lang="ru-RU" sz="2600" b="1" dirty="0" smtClean="0">
                <a:latin typeface="Arial" pitchFamily="34" charset="0"/>
                <a:ea typeface="Times New Roman" pitchFamily="18" charset="0"/>
                <a:cs typeface="Arial" pitchFamily="34" charset="0"/>
              </a:rPr>
              <a:t> В </a:t>
            </a:r>
            <a:r>
              <a:rPr lang="ru-RU" sz="2600" b="1" dirty="0">
                <a:latin typeface="Arial" pitchFamily="34" charset="0"/>
                <a:ea typeface="Times New Roman" pitchFamily="18" charset="0"/>
                <a:cs typeface="Arial" pitchFamily="34" charset="0"/>
              </a:rPr>
              <a:t>водных растворах </a:t>
            </a:r>
            <a:r>
              <a:rPr lang="ru-RU" sz="2600" b="1" i="1" dirty="0">
                <a:solidFill>
                  <a:srgbClr val="00206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электролиты </a:t>
            </a:r>
            <a:r>
              <a:rPr lang="ru-RU" sz="2600" b="1" i="1" dirty="0" err="1" smtClean="0">
                <a:solidFill>
                  <a:srgbClr val="00206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диссо-циируют</a:t>
            </a:r>
            <a:r>
              <a:rPr lang="ru-RU" sz="2600" b="1" i="1" dirty="0" smtClean="0">
                <a:solidFill>
                  <a:srgbClr val="00206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 распадаются </a:t>
            </a:r>
            <a:r>
              <a:rPr lang="ru-RU" sz="2600" b="1" dirty="0" smtClean="0">
                <a:latin typeface="Arial" pitchFamily="34" charset="0"/>
                <a:ea typeface="Times New Roman" pitchFamily="18" charset="0"/>
                <a:cs typeface="Arial" pitchFamily="34" charset="0"/>
              </a:rPr>
              <a:t>на </a:t>
            </a:r>
            <a:r>
              <a:rPr lang="ru-RU" sz="2600" b="1" dirty="0">
                <a:latin typeface="Arial" pitchFamily="34" charset="0"/>
                <a:ea typeface="Times New Roman" pitchFamily="18" charset="0"/>
                <a:cs typeface="Arial" pitchFamily="34" charset="0"/>
              </a:rPr>
              <a:t>свободные ионы – </a:t>
            </a:r>
            <a:r>
              <a:rPr lang="ru-RU" sz="2600" b="1" dirty="0" smtClean="0">
                <a:latin typeface="Arial" pitchFamily="34" charset="0"/>
                <a:ea typeface="Times New Roman" pitchFamily="18" charset="0"/>
                <a:cs typeface="Arial" pitchFamily="34" charset="0"/>
              </a:rPr>
              <a:t>положительные </a:t>
            </a:r>
            <a:r>
              <a:rPr lang="ru-RU" sz="2600" b="1" dirty="0">
                <a:latin typeface="Arial" pitchFamily="34" charset="0"/>
                <a:ea typeface="Times New Roman" pitchFamily="18" charset="0"/>
                <a:cs typeface="Arial" pitchFamily="34" charset="0"/>
              </a:rPr>
              <a:t>и отрицательные</a:t>
            </a:r>
            <a:r>
              <a:rPr lang="ru-RU" sz="2600" b="1" dirty="0" smtClean="0">
                <a:latin typeface="Arial" pitchFamily="34" charset="0"/>
                <a:ea typeface="Times New Roman" pitchFamily="18" charset="0"/>
                <a:cs typeface="Arial" pitchFamily="34" charset="0"/>
              </a:rPr>
              <a:t>.</a:t>
            </a:r>
          </a:p>
          <a:p>
            <a:pPr marL="261938" lvl="0" indent="-261938" algn="just">
              <a:lnSpc>
                <a:spcPct val="80000"/>
              </a:lnSpc>
            </a:pPr>
            <a:r>
              <a:rPr lang="ru-RU" sz="26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600" b="1" dirty="0">
                <a:latin typeface="Arial" pitchFamily="34" charset="0"/>
                <a:ea typeface="Times New Roman" pitchFamily="18" charset="0"/>
                <a:cs typeface="Arial" pitchFamily="34" charset="0"/>
              </a:rPr>
              <a:t> </a:t>
            </a:r>
            <a:r>
              <a:rPr lang="ru-RU" sz="26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Ионы отличаются от атомов </a:t>
            </a:r>
            <a:r>
              <a:rPr lang="ru-RU" sz="2600" b="1" dirty="0">
                <a:latin typeface="Arial" pitchFamily="34" charset="0"/>
                <a:ea typeface="Times New Roman" pitchFamily="18" charset="0"/>
                <a:cs typeface="Arial" pitchFamily="34" charset="0"/>
              </a:rPr>
              <a:t>как по строению, так и по свойствам.</a:t>
            </a:r>
            <a:endParaRPr lang="ru-RU" sz="2600" b="1" dirty="0">
              <a:latin typeface="Arial" pitchFamily="34" charset="0"/>
              <a:cs typeface="Arial" pitchFamily="34" charset="0"/>
            </a:endParaRPr>
          </a:p>
          <a:p>
            <a:pPr marL="261938" lvl="0" indent="-261938" algn="just" fontAlgn="base">
              <a:lnSpc>
                <a:spcPct val="80000"/>
              </a:lnSpc>
              <a:spcBef>
                <a:spcPct val="0"/>
              </a:spcBef>
              <a:spcAft>
                <a:spcPct val="0"/>
              </a:spcAft>
            </a:pPr>
            <a:r>
              <a:rPr lang="ru-RU" sz="26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600" b="1" dirty="0">
                <a:latin typeface="Arial" pitchFamily="34" charset="0"/>
                <a:ea typeface="Times New Roman" pitchFamily="18" charset="0"/>
                <a:cs typeface="Arial" pitchFamily="34" charset="0"/>
              </a:rPr>
              <a:t> </a:t>
            </a:r>
            <a:r>
              <a:rPr lang="ru-RU" sz="2600" b="1" dirty="0" smtClean="0">
                <a:latin typeface="Arial" pitchFamily="34" charset="0"/>
                <a:ea typeface="Times New Roman" pitchFamily="18" charset="0"/>
                <a:cs typeface="Arial" pitchFamily="34" charset="0"/>
              </a:rPr>
              <a:t>В растворе ионы </a:t>
            </a:r>
            <a:r>
              <a:rPr lang="ru-RU" sz="26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перемещаются</a:t>
            </a:r>
            <a:r>
              <a:rPr lang="ru-RU" sz="2600" b="1" dirty="0" smtClean="0">
                <a:latin typeface="Arial" pitchFamily="34" charset="0"/>
                <a:ea typeface="Times New Roman" pitchFamily="18" charset="0"/>
                <a:cs typeface="Arial" pitchFamily="34" charset="0"/>
              </a:rPr>
              <a:t> </a:t>
            </a:r>
            <a:r>
              <a:rPr lang="ru-RU" sz="2600" b="1" i="1"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беспо-рядочно</a:t>
            </a:r>
            <a:r>
              <a:rPr lang="ru-RU" sz="2600" b="1" dirty="0" smtClean="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(хаотично</a:t>
            </a:r>
            <a:r>
              <a:rPr lang="ru-RU" sz="2600" b="1" dirty="0" smtClean="0">
                <a:latin typeface="Arial" pitchFamily="34" charset="0"/>
                <a:ea typeface="Times New Roman" pitchFamily="18" charset="0"/>
                <a:cs typeface="Arial" pitchFamily="34" charset="0"/>
              </a:rPr>
              <a:t>). При </a:t>
            </a:r>
            <a:r>
              <a:rPr lang="ru-RU" sz="2600" b="1" dirty="0">
                <a:latin typeface="Arial" pitchFamily="34" charset="0"/>
                <a:ea typeface="Times New Roman" pitchFamily="18" charset="0"/>
                <a:cs typeface="Arial" pitchFamily="34" charset="0"/>
              </a:rPr>
              <a:t>пропускании через раствор электрического тока они приобретают </a:t>
            </a:r>
            <a:r>
              <a:rPr lang="ru-RU" sz="2600" b="1" i="1"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направленное</a:t>
            </a:r>
            <a:r>
              <a:rPr lang="ru-RU" sz="2600" b="1" i="1" dirty="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движение</a:t>
            </a:r>
            <a:r>
              <a:rPr lang="ru-RU" sz="2600" b="1" dirty="0" smtClean="0">
                <a:latin typeface="Arial" pitchFamily="34" charset="0"/>
                <a:ea typeface="Times New Roman" pitchFamily="18" charset="0"/>
                <a:cs typeface="Arial" pitchFamily="34" charset="0"/>
              </a:rPr>
              <a:t>. Положительно заря-</a:t>
            </a:r>
            <a:r>
              <a:rPr lang="ru-RU" sz="2600" b="1" dirty="0" err="1" smtClean="0">
                <a:latin typeface="Arial" pitchFamily="34" charset="0"/>
                <a:ea typeface="Times New Roman" pitchFamily="18" charset="0"/>
                <a:cs typeface="Arial" pitchFamily="34" charset="0"/>
              </a:rPr>
              <a:t>женные</a:t>
            </a:r>
            <a:r>
              <a:rPr lang="ru-RU" sz="2600" b="1" dirty="0" smtClean="0">
                <a:latin typeface="Arial" pitchFamily="34" charset="0"/>
                <a:ea typeface="Times New Roman" pitchFamily="18" charset="0"/>
                <a:cs typeface="Arial" pitchFamily="34" charset="0"/>
              </a:rPr>
              <a:t> ионы (</a:t>
            </a:r>
            <a:r>
              <a:rPr lang="ru-RU" sz="2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катионы</a:t>
            </a:r>
            <a:r>
              <a:rPr lang="ru-RU" sz="2600" b="1" dirty="0" smtClean="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направляются к </a:t>
            </a:r>
            <a:r>
              <a:rPr lang="ru-RU" sz="2600" b="1" u="sng"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отрицательному</a:t>
            </a:r>
            <a:r>
              <a:rPr lang="ru-RU" sz="2600" b="1" dirty="0">
                <a:latin typeface="Arial" pitchFamily="34" charset="0"/>
                <a:ea typeface="Times New Roman" pitchFamily="18" charset="0"/>
                <a:cs typeface="Arial" pitchFamily="34" charset="0"/>
              </a:rPr>
              <a:t> электроду – </a:t>
            </a:r>
            <a:r>
              <a:rPr lang="ru-RU" sz="2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катоду</a:t>
            </a:r>
            <a:r>
              <a:rPr lang="ru-RU" sz="2600" b="1" dirty="0" smtClean="0">
                <a:latin typeface="Arial" pitchFamily="34" charset="0"/>
                <a:ea typeface="Times New Roman" pitchFamily="18" charset="0"/>
                <a:cs typeface="Arial" pitchFamily="34" charset="0"/>
              </a:rPr>
              <a:t>. </a:t>
            </a:r>
            <a:r>
              <a:rPr lang="ru-RU" sz="2600" b="1" dirty="0" err="1" smtClean="0">
                <a:latin typeface="Arial" pitchFamily="34" charset="0"/>
                <a:ea typeface="Times New Roman" pitchFamily="18" charset="0"/>
                <a:cs typeface="Arial" pitchFamily="34" charset="0"/>
              </a:rPr>
              <a:t>Отрица-тельно</a:t>
            </a:r>
            <a:r>
              <a:rPr lang="ru-RU" sz="2600" b="1" dirty="0" smtClean="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заряженные </a:t>
            </a:r>
            <a:r>
              <a:rPr lang="ru-RU" sz="2600" b="1" dirty="0" smtClean="0">
                <a:latin typeface="Arial" pitchFamily="34" charset="0"/>
                <a:ea typeface="Times New Roman" pitchFamily="18" charset="0"/>
                <a:cs typeface="Arial" pitchFamily="34" charset="0"/>
              </a:rPr>
              <a:t>ионы (</a:t>
            </a: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анионы</a:t>
            </a:r>
            <a:r>
              <a:rPr lang="ru-RU" sz="2600" b="1" dirty="0" smtClean="0">
                <a:latin typeface="Arial" pitchFamily="34" charset="0"/>
                <a:ea typeface="Times New Roman" pitchFamily="18" charset="0"/>
                <a:cs typeface="Arial" pitchFamily="34" charset="0"/>
              </a:rPr>
              <a:t>) </a:t>
            </a:r>
            <a:r>
              <a:rPr lang="ru-RU" sz="2600" b="1" dirty="0" err="1" smtClean="0">
                <a:latin typeface="Arial" pitchFamily="34" charset="0"/>
                <a:ea typeface="Times New Roman" pitchFamily="18" charset="0"/>
                <a:cs typeface="Arial" pitchFamily="34" charset="0"/>
              </a:rPr>
              <a:t>переме-щаются</a:t>
            </a:r>
            <a:r>
              <a:rPr lang="ru-RU" sz="2600" b="1" dirty="0" smtClean="0">
                <a:latin typeface="Arial" pitchFamily="34" charset="0"/>
                <a:ea typeface="Times New Roman" pitchFamily="18" charset="0"/>
                <a:cs typeface="Arial" pitchFamily="34" charset="0"/>
              </a:rPr>
              <a:t> </a:t>
            </a:r>
            <a:r>
              <a:rPr lang="ru-RU" sz="2600" b="1" dirty="0">
                <a:latin typeface="Arial" pitchFamily="34" charset="0"/>
                <a:ea typeface="Times New Roman" pitchFamily="18" charset="0"/>
                <a:cs typeface="Arial" pitchFamily="34" charset="0"/>
              </a:rPr>
              <a:t>к </a:t>
            </a:r>
            <a:r>
              <a:rPr lang="ru-RU" sz="2600" b="1" u="sng" dirty="0">
                <a:effectLst>
                  <a:outerShdw blurRad="38100" dist="38100" dir="2700000" algn="tl">
                    <a:srgbClr val="000000">
                      <a:alpha val="43137"/>
                    </a:srgbClr>
                  </a:outerShdw>
                </a:effectLst>
                <a:latin typeface="Arial" pitchFamily="34" charset="0"/>
                <a:ea typeface="Times New Roman" pitchFamily="18" charset="0"/>
                <a:cs typeface="Arial" pitchFamily="34" charset="0"/>
              </a:rPr>
              <a:t>положительному</a:t>
            </a:r>
            <a:r>
              <a:rPr lang="ru-RU" sz="2600" b="1" dirty="0">
                <a:latin typeface="Arial" pitchFamily="34" charset="0"/>
                <a:ea typeface="Times New Roman" pitchFamily="18" charset="0"/>
                <a:cs typeface="Arial" pitchFamily="34" charset="0"/>
              </a:rPr>
              <a:t> электроду – </a:t>
            </a: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аноду</a:t>
            </a:r>
            <a:r>
              <a:rPr lang="ru-RU" sz="2600" b="1" dirty="0" smtClean="0">
                <a:latin typeface="Arial" pitchFamily="34" charset="0"/>
                <a:ea typeface="Times New Roman" pitchFamily="18" charset="0"/>
                <a:cs typeface="Arial" pitchFamily="34" charset="0"/>
              </a:rPr>
              <a:t>.</a:t>
            </a:r>
            <a:endParaRPr lang="ru-RU" sz="2600" dirty="0"/>
          </a:p>
        </p:txBody>
      </p:sp>
    </p:spTree>
    <p:extLst>
      <p:ext uri="{BB962C8B-B14F-4D97-AF65-F5344CB8AC3E}">
        <p14:creationId xmlns:p14="http://schemas.microsoft.com/office/powerpoint/2010/main" val="389271781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636652"/>
            <a:ext cx="8786874" cy="4016484"/>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a:t>
            </a:r>
            <a:r>
              <a:rPr lang="ru-RU" sz="3000" b="1" dirty="0" smtClean="0">
                <a:latin typeface="Arial" pitchFamily="34" charset="0"/>
                <a:ea typeface="Times New Roman" pitchFamily="18" charset="0"/>
                <a:cs typeface="Arial" pitchFamily="34" charset="0"/>
              </a:rPr>
              <a:t> Процесс электролитической </a:t>
            </a:r>
            <a:r>
              <a:rPr lang="ru-RU" sz="3000" b="1" dirty="0" err="1" smtClean="0">
                <a:latin typeface="Arial" pitchFamily="34" charset="0"/>
                <a:ea typeface="Times New Roman" pitchFamily="18" charset="0"/>
                <a:cs typeface="Arial" pitchFamily="34" charset="0"/>
              </a:rPr>
              <a:t>диссоциа-ции</a:t>
            </a:r>
            <a:r>
              <a:rPr lang="ru-RU" sz="3000" b="1" dirty="0" smtClean="0">
                <a:latin typeface="Arial" pitchFamily="34" charset="0"/>
                <a:ea typeface="Times New Roman" pitchFamily="18" charset="0"/>
                <a:cs typeface="Arial" pitchFamily="34" charset="0"/>
              </a:rPr>
              <a:t> является </a:t>
            </a:r>
            <a:r>
              <a:rPr lang="ru-RU" sz="30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обратимым</a:t>
            </a:r>
            <a:r>
              <a:rPr lang="ru-RU" sz="3000" b="1" i="1" dirty="0" smtClean="0">
                <a:latin typeface="Arial" pitchFamily="34" charset="0"/>
                <a:ea typeface="Times New Roman" pitchFamily="18" charset="0"/>
                <a:cs typeface="Arial" pitchFamily="34" charset="0"/>
              </a:rPr>
              <a:t>, </a:t>
            </a:r>
            <a:r>
              <a:rPr lang="ru-RU" sz="3000" b="1" dirty="0" smtClean="0">
                <a:latin typeface="Arial" pitchFamily="34" charset="0"/>
                <a:ea typeface="Times New Roman" pitchFamily="18" charset="0"/>
                <a:cs typeface="Arial" pitchFamily="34" charset="0"/>
              </a:rPr>
              <a:t>так как одновременно в одном и том же растворе идёт распад электролита на ионы и связывание разноимённо заряженных ионов под действием сил притяжения.</a:t>
            </a:r>
            <a:endParaRPr lang="ru-RU" sz="30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3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Обратимыми</a:t>
            </a:r>
            <a:r>
              <a:rPr lang="ru-RU" sz="3000" b="1" dirty="0" smtClean="0">
                <a:latin typeface="Arial" pitchFamily="34" charset="0"/>
                <a:ea typeface="Times New Roman" pitchFamily="18" charset="0"/>
                <a:cs typeface="Arial" pitchFamily="34" charset="0"/>
              </a:rPr>
              <a:t> называют процессы, протекающие одновременно при данных условиях в двух взаимно противоположных направлениях.</a:t>
            </a:r>
            <a:endParaRPr lang="ru-RU" sz="3000" b="1" dirty="0" smtClean="0">
              <a:latin typeface="Arial" pitchFamily="34" charset="0"/>
              <a:cs typeface="Arial" pitchFamily="34" charset="0"/>
            </a:endParaRPr>
          </a:p>
        </p:txBody>
      </p:sp>
      <p:pic>
        <p:nvPicPr>
          <p:cNvPr id="2051" name="Picture 3"/>
          <p:cNvPicPr>
            <a:picLocks noChangeAspect="1" noChangeArrowheads="1"/>
          </p:cNvPicPr>
          <p:nvPr/>
        </p:nvPicPr>
        <p:blipFill>
          <a:blip r:embed="rId3" cstate="print"/>
          <a:srcRect/>
          <a:stretch>
            <a:fillRect/>
          </a:stretch>
        </p:blipFill>
        <p:spPr bwMode="auto">
          <a:xfrm>
            <a:off x="5357818" y="4885242"/>
            <a:ext cx="514351" cy="487974"/>
          </a:xfrm>
          <a:prstGeom prst="ellipse">
            <a:avLst/>
          </a:prstGeom>
          <a:noFill/>
          <a:ln w="9525">
            <a:noFill/>
            <a:miter lim="800000"/>
            <a:headEnd/>
            <a:tailEnd/>
          </a:ln>
          <a:effectLst/>
          <a:scene3d>
            <a:camera prst="orthographicFront"/>
            <a:lightRig rig="threePt" dir="t"/>
          </a:scene3d>
          <a:sp3d>
            <a:bevelT/>
          </a:sp3d>
        </p:spPr>
      </p:pic>
      <p:pic>
        <p:nvPicPr>
          <p:cNvPr id="2052" name="Picture 4"/>
          <p:cNvPicPr>
            <a:picLocks noChangeAspect="1" noChangeArrowheads="1"/>
          </p:cNvPicPr>
          <p:nvPr/>
        </p:nvPicPr>
        <p:blipFill>
          <a:blip r:embed="rId4" cstate="print"/>
          <a:srcRect/>
          <a:stretch>
            <a:fillRect/>
          </a:stretch>
        </p:blipFill>
        <p:spPr bwMode="auto">
          <a:xfrm>
            <a:off x="6429388" y="4730844"/>
            <a:ext cx="738596" cy="714380"/>
          </a:xfrm>
          <a:prstGeom prst="ellipse">
            <a:avLst/>
          </a:prstGeom>
          <a:noFill/>
          <a:ln w="9525">
            <a:noFill/>
            <a:miter lim="800000"/>
            <a:headEnd/>
            <a:tailEnd/>
          </a:ln>
          <a:effectLst/>
          <a:scene3d>
            <a:camera prst="orthographicFront"/>
            <a:lightRig rig="threePt" dir="t"/>
          </a:scene3d>
          <a:sp3d>
            <a:bevelT/>
          </a:sp3d>
        </p:spPr>
      </p:pic>
      <p:pic>
        <p:nvPicPr>
          <p:cNvPr id="2053" name="Picture 5"/>
          <p:cNvPicPr>
            <a:picLocks noChangeAspect="1" noChangeArrowheads="1"/>
          </p:cNvPicPr>
          <p:nvPr/>
        </p:nvPicPr>
        <p:blipFill>
          <a:blip r:embed="rId5" cstate="print"/>
          <a:srcRect/>
          <a:stretch>
            <a:fillRect/>
          </a:stretch>
        </p:blipFill>
        <p:spPr bwMode="auto">
          <a:xfrm>
            <a:off x="1814499" y="4726655"/>
            <a:ext cx="1185865" cy="790577"/>
          </a:xfrm>
          <a:prstGeom prst="ellipse">
            <a:avLst/>
          </a:prstGeom>
          <a:noFill/>
          <a:ln w="9525">
            <a:noFill/>
            <a:miter lim="800000"/>
            <a:headEnd/>
            <a:tailEnd/>
          </a:ln>
          <a:effectLst/>
          <a:scene3d>
            <a:camera prst="orthographicFront"/>
            <a:lightRig rig="threePt" dir="t"/>
          </a:scene3d>
          <a:sp3d>
            <a:bevelT/>
          </a:sp3d>
        </p:spPr>
      </p:pic>
      <p:sp>
        <p:nvSpPr>
          <p:cNvPr id="19" name="Прямоугольник 18"/>
          <p:cNvSpPr/>
          <p:nvPr/>
        </p:nvSpPr>
        <p:spPr>
          <a:xfrm>
            <a:off x="5929322" y="4886929"/>
            <a:ext cx="425116" cy="48628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054" name="Picture 6"/>
          <p:cNvPicPr>
            <a:picLocks noChangeAspect="1" noChangeArrowheads="1"/>
          </p:cNvPicPr>
          <p:nvPr/>
        </p:nvPicPr>
        <p:blipFill>
          <a:blip r:embed="rId6" cstate="print"/>
          <a:srcRect/>
          <a:stretch>
            <a:fillRect/>
          </a:stretch>
        </p:blipFill>
        <p:spPr bwMode="auto">
          <a:xfrm>
            <a:off x="3143240" y="5904691"/>
            <a:ext cx="2014536" cy="404629"/>
          </a:xfrm>
          <a:prstGeom prst="roundRect">
            <a:avLst/>
          </a:prstGeom>
          <a:noFill/>
          <a:ln w="9525">
            <a:noFill/>
            <a:miter lim="800000"/>
            <a:headEnd/>
            <a:tailEnd/>
          </a:ln>
          <a:effectLst/>
          <a:scene3d>
            <a:camera prst="orthographicFront"/>
            <a:lightRig rig="threePt" dir="t"/>
          </a:scene3d>
          <a:sp3d>
            <a:bevelT/>
          </a:sp3d>
        </p:spPr>
      </p:pic>
      <p:pic>
        <p:nvPicPr>
          <p:cNvPr id="21" name="Picture 5"/>
          <p:cNvPicPr>
            <a:picLocks noChangeAspect="1" noChangeArrowheads="1"/>
          </p:cNvPicPr>
          <p:nvPr/>
        </p:nvPicPr>
        <p:blipFill>
          <a:blip r:embed="rId5" cstate="print"/>
          <a:srcRect/>
          <a:stretch>
            <a:fillRect/>
          </a:stretch>
        </p:blipFill>
        <p:spPr bwMode="auto">
          <a:xfrm>
            <a:off x="1857356" y="5662759"/>
            <a:ext cx="1185865" cy="790577"/>
          </a:xfrm>
          <a:prstGeom prst="ellipse">
            <a:avLst/>
          </a:prstGeom>
          <a:noFill/>
          <a:ln w="9525">
            <a:noFill/>
            <a:miter lim="800000"/>
            <a:headEnd/>
            <a:tailEnd/>
          </a:ln>
          <a:effectLst/>
          <a:scene3d>
            <a:camera prst="orthographicFront"/>
            <a:lightRig rig="threePt" dir="t"/>
          </a:scene3d>
          <a:sp3d>
            <a:bevelT/>
          </a:sp3d>
        </p:spPr>
      </p:pic>
      <p:pic>
        <p:nvPicPr>
          <p:cNvPr id="22" name="Picture 3"/>
          <p:cNvPicPr>
            <a:picLocks noChangeAspect="1" noChangeArrowheads="1"/>
          </p:cNvPicPr>
          <p:nvPr/>
        </p:nvPicPr>
        <p:blipFill>
          <a:blip r:embed="rId3" cstate="print"/>
          <a:srcRect/>
          <a:stretch>
            <a:fillRect/>
          </a:stretch>
        </p:blipFill>
        <p:spPr bwMode="auto">
          <a:xfrm>
            <a:off x="5357818" y="5821346"/>
            <a:ext cx="514351" cy="487974"/>
          </a:xfrm>
          <a:prstGeom prst="ellipse">
            <a:avLst/>
          </a:prstGeom>
          <a:noFill/>
          <a:ln w="9525">
            <a:noFill/>
            <a:miter lim="800000"/>
            <a:headEnd/>
            <a:tailEnd/>
          </a:ln>
          <a:effectLst/>
          <a:scene3d>
            <a:camera prst="orthographicFront"/>
            <a:lightRig rig="threePt" dir="t"/>
          </a:scene3d>
          <a:sp3d>
            <a:bevelT/>
          </a:sp3d>
        </p:spPr>
      </p:pic>
      <p:sp>
        <p:nvSpPr>
          <p:cNvPr id="23" name="Прямоугольник 22"/>
          <p:cNvSpPr/>
          <p:nvPr/>
        </p:nvSpPr>
        <p:spPr>
          <a:xfrm>
            <a:off x="6000760" y="5823033"/>
            <a:ext cx="425116" cy="48628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4" name="Picture 4"/>
          <p:cNvPicPr>
            <a:picLocks noChangeAspect="1" noChangeArrowheads="1"/>
          </p:cNvPicPr>
          <p:nvPr/>
        </p:nvPicPr>
        <p:blipFill>
          <a:blip r:embed="rId4" cstate="print"/>
          <a:srcRect/>
          <a:stretch>
            <a:fillRect/>
          </a:stretch>
        </p:blipFill>
        <p:spPr bwMode="auto">
          <a:xfrm>
            <a:off x="6500826" y="5666948"/>
            <a:ext cx="738596" cy="714380"/>
          </a:xfrm>
          <a:prstGeom prst="ellipse">
            <a:avLst/>
          </a:prstGeom>
          <a:noFill/>
          <a:ln w="9525">
            <a:noFill/>
            <a:miter lim="800000"/>
            <a:headEnd/>
            <a:tailEnd/>
          </a:ln>
          <a:effectLst/>
          <a:scene3d>
            <a:camera prst="orthographicFront"/>
            <a:lightRig rig="threePt" dir="t"/>
          </a:scene3d>
          <a:sp3d>
            <a:bevelT/>
          </a:sp3d>
        </p:spPr>
      </p:pic>
      <p:pic>
        <p:nvPicPr>
          <p:cNvPr id="2055" name="Picture 7"/>
          <p:cNvPicPr>
            <a:picLocks noChangeAspect="1" noChangeArrowheads="1"/>
          </p:cNvPicPr>
          <p:nvPr/>
        </p:nvPicPr>
        <p:blipFill>
          <a:blip r:embed="rId7" cstate="print"/>
          <a:srcRect/>
          <a:stretch>
            <a:fillRect/>
          </a:stretch>
        </p:blipFill>
        <p:spPr bwMode="auto">
          <a:xfrm>
            <a:off x="3071802" y="4923010"/>
            <a:ext cx="2143123" cy="378198"/>
          </a:xfrm>
          <a:prstGeom prst="roundRect">
            <a:avLst/>
          </a:prstGeom>
          <a:noFill/>
          <a:ln w="9525">
            <a:noFill/>
            <a:miter lim="800000"/>
            <a:headEnd/>
            <a:tailEnd/>
          </a:ln>
          <a:effectLst/>
          <a:scene3d>
            <a:camera prst="orthographicFront"/>
            <a:lightRig rig="threePt" dir="t"/>
          </a:scene3d>
          <a:sp3d>
            <a:bevelT/>
          </a:sp3d>
        </p:spPr>
      </p:pic>
      <p:sp>
        <p:nvSpPr>
          <p:cNvPr id="20" name="Управляющая кнопка: домой 19">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Прямоугольник 24"/>
          <p:cNvSpPr/>
          <p:nvPr/>
        </p:nvSpPr>
        <p:spPr>
          <a:xfrm>
            <a:off x="357158" y="32391"/>
            <a:ext cx="8572560" cy="4585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indent="452438" algn="just" fontAlgn="base">
              <a:lnSpc>
                <a:spcPct val="85000"/>
              </a:lnSpc>
              <a:spcBef>
                <a:spcPct val="0"/>
              </a:spcBef>
              <a:spcAft>
                <a:spcPct val="0"/>
              </a:spcAft>
            </a:pPr>
            <a:r>
              <a:rPr lang="ru-RU" sz="2800" b="1" dirty="0" smtClean="0">
                <a:ln w="11430"/>
                <a:solidFill>
                  <a:srgbClr val="FF0000"/>
                </a:solidFill>
                <a:effectLst>
                  <a:outerShdw blurRad="80000" dist="40000" dir="5040000" algn="tl">
                    <a:srgbClr val="000000">
                      <a:alpha val="30000"/>
                    </a:srgbClr>
                  </a:outerShdw>
                </a:effectLst>
                <a:latin typeface="Arial" pitchFamily="34" charset="0"/>
                <a:cs typeface="Arial" pitchFamily="34" charset="0"/>
              </a:rPr>
              <a:t>Сделаем запись в тетради.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85720" y="214290"/>
            <a:ext cx="8358214" cy="98180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indent="450850" algn="ctr" fontAlgn="base">
              <a:lnSpc>
                <a:spcPct val="85000"/>
              </a:lnSpc>
              <a:spcBef>
                <a:spcPct val="0"/>
              </a:spcBef>
              <a:spcAft>
                <a:spcPct val="0"/>
              </a:spcAft>
            </a:pPr>
            <a:r>
              <a:rPr lang="ru-RU" sz="3400" b="1" dirty="0" smtClean="0">
                <a:ln w="11430"/>
                <a:solidFill>
                  <a:srgbClr val="180DA3"/>
                </a:solidFill>
                <a:effectLst>
                  <a:outerShdw blurRad="80000" dist="40000" dir="5040000" algn="tl">
                    <a:srgbClr val="000000">
                      <a:alpha val="30000"/>
                    </a:srgbClr>
                  </a:outerShdw>
                </a:effectLst>
                <a:latin typeface="Arial Black" pitchFamily="34" charset="0"/>
                <a:ea typeface="Times New Roman" pitchFamily="18" charset="0"/>
                <a:cs typeface="Times New Roman" pitchFamily="18" charset="0"/>
              </a:rPr>
              <a:t>Степень диссоциации. Сильные и слабые электролиты</a:t>
            </a:r>
            <a:endParaRPr lang="ru-RU" sz="3400" b="1" dirty="0" smtClean="0">
              <a:ln w="11430"/>
              <a:solidFill>
                <a:srgbClr val="180DA3"/>
              </a:solidFill>
              <a:effectLst>
                <a:outerShdw blurRad="80000" dist="40000" dir="5040000" algn="tl">
                  <a:srgbClr val="000000">
                    <a:alpha val="30000"/>
                  </a:srgbClr>
                </a:outerShdw>
              </a:effectLst>
              <a:latin typeface="Arial Black" pitchFamily="34" charset="0"/>
              <a:cs typeface="Arial" pitchFamily="34" charset="0"/>
            </a:endParaRPr>
          </a:p>
        </p:txBody>
      </p:sp>
      <p:sp>
        <p:nvSpPr>
          <p:cNvPr id="11" name="Прямоугольник 10"/>
          <p:cNvSpPr/>
          <p:nvPr/>
        </p:nvSpPr>
        <p:spPr>
          <a:xfrm>
            <a:off x="214282" y="1214422"/>
            <a:ext cx="8715436" cy="291772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Электролитическая</a:t>
            </a:r>
            <a:r>
              <a:rPr lang="ru-RU" sz="2700" b="1" dirty="0" smtClean="0">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700" b="1" dirty="0" smtClean="0">
                <a:latin typeface="Arial" pitchFamily="34" charset="0"/>
                <a:ea typeface="Times New Roman" pitchFamily="18" charset="0"/>
                <a:cs typeface="Arial" pitchFamily="34" charset="0"/>
              </a:rPr>
              <a:t> относится к обратимым процессам, поэтому в растворах электролитов наряду с </a:t>
            </a:r>
            <a:r>
              <a:rPr lang="ru-RU" sz="2700" b="1" u="sng"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распадом </a:t>
            </a:r>
            <a:r>
              <a:rPr lang="ru-RU" sz="2700" b="1" u="sng" dirty="0" smtClean="0">
                <a:latin typeface="Arial" pitchFamily="34" charset="0"/>
                <a:ea typeface="Times New Roman" pitchFamily="18" charset="0"/>
                <a:cs typeface="Arial" pitchFamily="34" charset="0"/>
              </a:rPr>
              <a:t>(</a:t>
            </a:r>
            <a:r>
              <a:rPr lang="ru-RU" sz="2700" b="1" u="sng"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700" b="1" u="sng" dirty="0" smtClean="0">
                <a:latin typeface="Arial" pitchFamily="34" charset="0"/>
                <a:ea typeface="Times New Roman" pitchFamily="18" charset="0"/>
                <a:cs typeface="Arial" pitchFamily="34" charset="0"/>
              </a:rPr>
              <a:t>) соединений на ионы</a:t>
            </a:r>
            <a:r>
              <a:rPr lang="ru-RU" sz="2700" b="1" dirty="0" smtClean="0">
                <a:latin typeface="Arial" pitchFamily="34" charset="0"/>
                <a:ea typeface="Times New Roman" pitchFamily="18" charset="0"/>
                <a:cs typeface="Arial" pitchFamily="34" charset="0"/>
              </a:rPr>
              <a:t> (обозначают стрелкой, направленной слева направо </a:t>
            </a:r>
            <a:r>
              <a:rPr lang="ru-RU" sz="2700" b="1"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имеет место и обратный процесс – их </a:t>
            </a:r>
            <a:r>
              <a:rPr lang="ru-RU" sz="27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соединение</a:t>
            </a:r>
            <a:r>
              <a:rPr lang="ru-RU" sz="2700" b="1" dirty="0" smtClean="0">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ассоциация</a:t>
            </a:r>
            <a:r>
              <a:rPr lang="ru-RU" sz="2700" b="1" dirty="0" smtClean="0">
                <a:latin typeface="Arial" pitchFamily="34" charset="0"/>
                <a:ea typeface="Times New Roman" pitchFamily="18" charset="0"/>
                <a:cs typeface="Arial" pitchFamily="34" charset="0"/>
              </a:rPr>
              <a:t>) (обозначают противоположно направленной стрелкой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Например:</a:t>
            </a:r>
            <a:endParaRPr lang="ru-RU" sz="2700" b="1" dirty="0" smtClean="0">
              <a:latin typeface="Arial" pitchFamily="34" charset="0"/>
              <a:cs typeface="Arial" pitchFamily="34" charset="0"/>
            </a:endParaRPr>
          </a:p>
        </p:txBody>
      </p:sp>
      <p:sp>
        <p:nvSpPr>
          <p:cNvPr id="13" name="Прямоугольник 12"/>
          <p:cNvSpPr/>
          <p:nvPr/>
        </p:nvSpPr>
        <p:spPr>
          <a:xfrm>
            <a:off x="142844" y="4924369"/>
            <a:ext cx="8429684" cy="1505027"/>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Примечание:</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Азотистая кислота HNO</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u="sng" dirty="0" smtClean="0">
                <a:effectLst>
                  <a:outerShdw blurRad="38100" dist="38100" dir="2700000" algn="tl">
                    <a:srgbClr val="000000">
                      <a:alpha val="43137"/>
                    </a:srgbClr>
                  </a:outerShdw>
                </a:effectLst>
                <a:latin typeface="Arial" pitchFamily="34" charset="0"/>
                <a:cs typeface="Arial" pitchFamily="34" charset="0"/>
              </a:rPr>
              <a:t>неустойчива</a:t>
            </a:r>
            <a:r>
              <a:rPr lang="ru-RU" sz="2700" b="1" dirty="0" smtClean="0">
                <a:latin typeface="Arial" pitchFamily="34" charset="0"/>
                <a:cs typeface="Arial" pitchFamily="34" charset="0"/>
              </a:rPr>
              <a:t>, она разлагается на оксиды азота и воду: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2HNO</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=NO + NO</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Н</a:t>
            </a:r>
            <a:r>
              <a:rPr lang="ru-RU" sz="27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ru-RU" sz="2700" b="1" dirty="0" smtClean="0">
                <a:latin typeface="Arial" pitchFamily="34" charset="0"/>
                <a:cs typeface="Arial" pitchFamily="34" charset="0"/>
              </a:rPr>
              <a:t>. Выделяющийся NO окисляется кислородом воздуха до NO</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3000364" y="4142867"/>
            <a:ext cx="2286016" cy="704779"/>
          </a:xfrm>
          <a:prstGeom prst="roundRect">
            <a:avLst/>
          </a:prstGeom>
          <a:noFill/>
          <a:ln w="9525">
            <a:noFill/>
            <a:miter lim="800000"/>
            <a:headEnd/>
            <a:tailEnd/>
          </a:ln>
          <a:effectLst/>
          <a:scene3d>
            <a:camera prst="orthographicFront"/>
            <a:lightRig rig="threePt" dir="t"/>
          </a:scene3d>
          <a:sp3d>
            <a:bevelT/>
          </a:sp3d>
        </p:spPr>
      </p:pic>
      <p:pic>
        <p:nvPicPr>
          <p:cNvPr id="18" name="Picture 5"/>
          <p:cNvPicPr>
            <a:picLocks noChangeAspect="1" noChangeArrowheads="1"/>
          </p:cNvPicPr>
          <p:nvPr/>
        </p:nvPicPr>
        <p:blipFill>
          <a:blip r:embed="rId4" cstate="print"/>
          <a:srcRect/>
          <a:stretch>
            <a:fillRect/>
          </a:stretch>
        </p:blipFill>
        <p:spPr bwMode="auto">
          <a:xfrm>
            <a:off x="1714480" y="4138621"/>
            <a:ext cx="1185865" cy="790577"/>
          </a:xfrm>
          <a:prstGeom prst="ellipse">
            <a:avLst/>
          </a:prstGeom>
          <a:noFill/>
          <a:ln w="9525">
            <a:noFill/>
            <a:miter lim="800000"/>
            <a:headEnd/>
            <a:tailEnd/>
          </a:ln>
          <a:effectLst/>
          <a:scene3d>
            <a:camera prst="orthographicFront"/>
            <a:lightRig rig="threePt" dir="t"/>
          </a:scene3d>
          <a:sp3d>
            <a:bevelT/>
          </a:sp3d>
        </p:spPr>
      </p:pic>
      <p:pic>
        <p:nvPicPr>
          <p:cNvPr id="19" name="Picture 3"/>
          <p:cNvPicPr>
            <a:picLocks noChangeAspect="1" noChangeArrowheads="1"/>
          </p:cNvPicPr>
          <p:nvPr/>
        </p:nvPicPr>
        <p:blipFill>
          <a:blip r:embed="rId5" cstate="print"/>
          <a:srcRect/>
          <a:stretch>
            <a:fillRect/>
          </a:stretch>
        </p:blipFill>
        <p:spPr bwMode="auto">
          <a:xfrm>
            <a:off x="5429256" y="4214818"/>
            <a:ext cx="514351" cy="487974"/>
          </a:xfrm>
          <a:prstGeom prst="ellipse">
            <a:avLst/>
          </a:prstGeom>
          <a:noFill/>
          <a:ln w="9525">
            <a:noFill/>
            <a:miter lim="800000"/>
            <a:headEnd/>
            <a:tailEnd/>
          </a:ln>
          <a:effectLst/>
          <a:scene3d>
            <a:camera prst="orthographicFront"/>
            <a:lightRig rig="threePt" dir="t"/>
          </a:scene3d>
          <a:sp3d>
            <a:bevelT/>
          </a:sp3d>
        </p:spPr>
      </p:pic>
      <p:sp>
        <p:nvSpPr>
          <p:cNvPr id="20" name="Прямоугольник 19"/>
          <p:cNvSpPr/>
          <p:nvPr/>
        </p:nvSpPr>
        <p:spPr>
          <a:xfrm>
            <a:off x="6072198" y="4214818"/>
            <a:ext cx="425116" cy="486287"/>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1" name="Picture 4"/>
          <p:cNvPicPr>
            <a:picLocks noChangeAspect="1" noChangeArrowheads="1"/>
          </p:cNvPicPr>
          <p:nvPr/>
        </p:nvPicPr>
        <p:blipFill>
          <a:blip r:embed="rId6" cstate="print"/>
          <a:srcRect/>
          <a:stretch>
            <a:fillRect/>
          </a:stretch>
        </p:blipFill>
        <p:spPr bwMode="auto">
          <a:xfrm>
            <a:off x="6572264" y="4071942"/>
            <a:ext cx="738596" cy="714380"/>
          </a:xfrm>
          <a:prstGeom prst="ellipse">
            <a:avLst/>
          </a:prstGeom>
          <a:noFill/>
          <a:ln w="9525">
            <a:noFill/>
            <a:miter lim="800000"/>
            <a:headEnd/>
            <a:tailEnd/>
          </a:ln>
          <a:effectLst/>
          <a:scene3d>
            <a:camera prst="orthographicFront"/>
            <a:lightRig rig="threePt" dir="t"/>
          </a:scene3d>
          <a:sp3d>
            <a:bevelT/>
          </a:sp3d>
        </p:spPr>
      </p:pic>
      <p:sp>
        <p:nvSpPr>
          <p:cNvPr id="23" name="Управляющая кнопка: домой 22">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25" name="Rectangle 1"/>
          <p:cNvSpPr>
            <a:spLocks noChangeArrowheads="1"/>
          </p:cNvSpPr>
          <p:nvPr/>
        </p:nvSpPr>
        <p:spPr bwMode="auto">
          <a:xfrm>
            <a:off x="142844" y="650997"/>
            <a:ext cx="8858312" cy="28500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Насколько полно электролит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диссоциирует</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 ионы, показывает его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которую обозначают греческой буквой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альфа</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0000"/>
              </a:lnSpc>
              <a:spcBef>
                <a:spcPct val="0"/>
              </a:spcBef>
              <a:spcAft>
                <a:spcPct val="0"/>
              </a:spcAft>
              <a:buClrTx/>
              <a:buSzTx/>
              <a:buFontTx/>
              <a:buNone/>
              <a:tabLst/>
            </a:pP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это отношение числа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sym typeface="Symbol" pitchFamily="18" charset="2"/>
              </a:rPr>
              <a:t>продиссоциировавших</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на ионы молекул (</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к общему числу растворённых молекул (</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t>
            </a:r>
            <a:r>
              <a:rPr kumimoji="0" lang="en-US" sz="2800" b="1" i="0" u="none" strike="noStrike" cap="none" normalizeH="0" baseline="-25000" dirty="0" smtClean="0">
                <a:ln>
                  <a:noFill/>
                </a:ln>
                <a:solidFill>
                  <a:schemeClr val="tx1"/>
                </a:solidFill>
                <a:effectLst/>
                <a:latin typeface="Arial" pitchFamily="34" charset="0"/>
                <a:ea typeface="Times New Roman" pitchFamily="18" charset="0"/>
                <a:cs typeface="Arial" pitchFamily="34" charset="0"/>
                <a:sym typeface="Symbol" pitchFamily="18" charset="2"/>
              </a:rPr>
              <a:t>0</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или </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p>
        </p:txBody>
      </p:sp>
      <p:pic>
        <p:nvPicPr>
          <p:cNvPr id="32770" name="Picture 2" descr="Называются вещества, растворы или расплавы которых проводят электрический ток"/>
          <p:cNvPicPr>
            <a:picLocks noChangeAspect="1" noChangeArrowheads="1"/>
          </p:cNvPicPr>
          <p:nvPr/>
        </p:nvPicPr>
        <p:blipFill>
          <a:blip r:embed="rId3" cstate="print"/>
          <a:srcRect r="46874"/>
          <a:stretch>
            <a:fillRect/>
          </a:stretch>
        </p:blipFill>
        <p:spPr bwMode="auto">
          <a:xfrm>
            <a:off x="2714612" y="2988203"/>
            <a:ext cx="1214446" cy="1016861"/>
          </a:xfrm>
          <a:prstGeom prst="rect">
            <a:avLst/>
          </a:prstGeom>
          <a:noFill/>
        </p:spPr>
      </p:pic>
      <p:pic>
        <p:nvPicPr>
          <p:cNvPr id="18" name="Picture 2" descr="Называются вещества, растворы или расплавы которых проводят электрический ток"/>
          <p:cNvPicPr>
            <a:picLocks noChangeAspect="1" noChangeArrowheads="1"/>
          </p:cNvPicPr>
          <p:nvPr/>
        </p:nvPicPr>
        <p:blipFill>
          <a:blip r:embed="rId3" cstate="print"/>
          <a:srcRect/>
          <a:stretch>
            <a:fillRect/>
          </a:stretch>
        </p:blipFill>
        <p:spPr bwMode="auto">
          <a:xfrm>
            <a:off x="5286380" y="2924944"/>
            <a:ext cx="2285984" cy="1016861"/>
          </a:xfrm>
          <a:prstGeom prst="rect">
            <a:avLst/>
          </a:prstGeom>
          <a:noFill/>
        </p:spPr>
      </p:pic>
      <p:sp>
        <p:nvSpPr>
          <p:cNvPr id="19" name="Прямоугольник 18"/>
          <p:cNvSpPr/>
          <p:nvPr/>
        </p:nvSpPr>
        <p:spPr>
          <a:xfrm>
            <a:off x="4214810" y="3071810"/>
            <a:ext cx="854721" cy="523220"/>
          </a:xfrm>
          <a:prstGeom prst="rect">
            <a:avLst/>
          </a:prstGeom>
        </p:spPr>
        <p:txBody>
          <a:bodyPr wrap="none">
            <a:spAutoFit/>
          </a:bodyPr>
          <a:lstStyle/>
          <a:p>
            <a:r>
              <a:rPr lang="ru-RU" sz="2800" b="1" dirty="0" smtClean="0">
                <a:latin typeface="Arial" pitchFamily="34" charset="0"/>
                <a:ea typeface="Times New Roman" pitchFamily="18" charset="0"/>
                <a:cs typeface="Arial" pitchFamily="34" charset="0"/>
                <a:sym typeface="Symbol" pitchFamily="18" charset="2"/>
              </a:rPr>
              <a:t>или</a:t>
            </a:r>
            <a:endParaRPr lang="ru-RU" sz="2800" dirty="0"/>
          </a:p>
        </p:txBody>
      </p:sp>
      <p:sp>
        <p:nvSpPr>
          <p:cNvPr id="20" name="Прямоугольник 19"/>
          <p:cNvSpPr/>
          <p:nvPr/>
        </p:nvSpPr>
        <p:spPr>
          <a:xfrm>
            <a:off x="142844" y="3861048"/>
            <a:ext cx="8501122"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 электролита </a:t>
            </a:r>
            <a:r>
              <a:rPr lang="ru-RU" sz="2700" b="1" u="sng" dirty="0" smtClean="0">
                <a:latin typeface="Arial" pitchFamily="34" charset="0"/>
                <a:ea typeface="Times New Roman" pitchFamily="18" charset="0"/>
                <a:cs typeface="Arial" pitchFamily="34" charset="0"/>
              </a:rPr>
              <a:t>выражают в</a:t>
            </a:r>
            <a:r>
              <a:rPr lang="ru-RU" sz="2700" b="1" dirty="0" smtClean="0">
                <a:latin typeface="Arial" pitchFamily="34" charset="0"/>
                <a:ea typeface="Times New Roman" pitchFamily="18" charset="0"/>
                <a:cs typeface="Arial" pitchFamily="34" charset="0"/>
              </a:rPr>
              <a:t> долях единицы или процентах. Например, пусть из 1000 молекул уксусной кислоты распались на ионы 92 молекулы, тогда </a:t>
            </a:r>
            <a:r>
              <a:rPr lang="ru-RU" sz="2700" b="1" dirty="0" smtClean="0">
                <a:latin typeface="Arial" pitchFamily="34" charset="0"/>
                <a:ea typeface="Times New Roman" pitchFamily="18" charset="0"/>
                <a:cs typeface="Arial" pitchFamily="34" charset="0"/>
                <a:sym typeface="Symbol" pitchFamily="18" charset="2"/>
              </a:rPr>
              <a:t></a:t>
            </a:r>
            <a:r>
              <a:rPr lang="ru-RU" sz="2700" b="1" dirty="0" smtClean="0">
                <a:latin typeface="Arial" pitchFamily="34" charset="0"/>
                <a:ea typeface="Times New Roman" pitchFamily="18" charset="0"/>
                <a:cs typeface="Arial" pitchFamily="34" charset="0"/>
              </a:rPr>
              <a:t> = 92/1000 = 0,092, или 9,2 %.</a:t>
            </a:r>
            <a:endParaRPr lang="ru-RU" sz="2700" b="1" dirty="0" smtClean="0">
              <a:latin typeface="Arial" pitchFamily="34" charset="0"/>
              <a:ea typeface="Times New Roman" pitchFamily="18" charset="0"/>
              <a:cs typeface="Arial" pitchFamily="34" charset="0"/>
              <a:sym typeface="Symbol" pitchFamily="18" charset="2"/>
            </a:endParaRPr>
          </a:p>
        </p:txBody>
      </p:sp>
      <p:pic>
        <p:nvPicPr>
          <p:cNvPr id="32775" name="Picture 7" descr="Урок по химии - Информио"/>
          <p:cNvPicPr>
            <a:picLocks noChangeAspect="1" noChangeArrowheads="1"/>
          </p:cNvPicPr>
          <p:nvPr/>
        </p:nvPicPr>
        <p:blipFill>
          <a:blip r:embed="rId4" cstate="print"/>
          <a:srcRect l="15625" r="15178"/>
          <a:stretch>
            <a:fillRect/>
          </a:stretch>
        </p:blipFill>
        <p:spPr bwMode="auto">
          <a:xfrm>
            <a:off x="5572132" y="5385186"/>
            <a:ext cx="1352351" cy="1500198"/>
          </a:xfrm>
          <a:prstGeom prst="rect">
            <a:avLst/>
          </a:prstGeom>
          <a:noFill/>
        </p:spPr>
      </p:pic>
      <p:sp>
        <p:nvSpPr>
          <p:cNvPr id="21" name="Управляющая кнопка: домой 2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357158" y="32391"/>
            <a:ext cx="8572560" cy="4585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indent="452438" algn="just" fontAlgn="base">
              <a:lnSpc>
                <a:spcPct val="85000"/>
              </a:lnSpc>
              <a:spcBef>
                <a:spcPct val="0"/>
              </a:spcBef>
              <a:spcAft>
                <a:spcPct val="0"/>
              </a:spcAft>
            </a:pPr>
            <a:r>
              <a:rPr lang="ru-RU" sz="2800" b="1" dirty="0" smtClean="0">
                <a:ln w="11430"/>
                <a:solidFill>
                  <a:srgbClr val="FF0000"/>
                </a:solidFill>
                <a:effectLst>
                  <a:outerShdw blurRad="80000" dist="40000" dir="5040000" algn="tl">
                    <a:srgbClr val="000000">
                      <a:alpha val="30000"/>
                    </a:srgbClr>
                  </a:outerShdw>
                </a:effectLst>
                <a:latin typeface="Arial Black" pitchFamily="34" charset="0"/>
                <a:cs typeface="Arial" pitchFamily="34" charset="0"/>
              </a:rPr>
              <a:t>Сделаем запись в тетради.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85728"/>
            <a:ext cx="8715436"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 </a:t>
            </a:r>
            <a:r>
              <a:rPr lang="ru-RU" sz="2800" b="1" u="sng" dirty="0" smtClean="0">
                <a:latin typeface="Arial" pitchFamily="34" charset="0"/>
                <a:ea typeface="Times New Roman" pitchFamily="18" charset="0"/>
                <a:cs typeface="Arial" pitchFamily="34" charset="0"/>
              </a:rPr>
              <a:t>зависит от</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363538"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концентрации электролита в растворе</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 уменьшением концентрации электролита (при разбавлении раствора водой) степень диссоциации </a:t>
            </a:r>
            <a:r>
              <a:rPr lang="ru-RU" sz="2800" b="1" i="1" dirty="0" smtClean="0">
                <a:latin typeface="Arial" pitchFamily="34" charset="0"/>
                <a:ea typeface="Times New Roman" pitchFamily="18" charset="0"/>
                <a:cs typeface="Arial" pitchFamily="34" charset="0"/>
              </a:rPr>
              <a:t>слабого электролита </a:t>
            </a:r>
            <a:r>
              <a:rPr lang="ru-RU" sz="2800" b="1" dirty="0" smtClean="0">
                <a:latin typeface="Arial" pitchFamily="34" charset="0"/>
                <a:ea typeface="Times New Roman" pitchFamily="18" charset="0"/>
                <a:cs typeface="Arial" pitchFamily="34" charset="0"/>
              </a:rPr>
              <a:t>увеличивается, так как ионы всё более отдаляются друг от друга, поэтому снижается вероятность их связывания в молекулы;</a:t>
            </a:r>
            <a:endParaRPr lang="ru-RU" sz="2800" b="1" dirty="0" smtClean="0">
              <a:latin typeface="Arial" pitchFamily="34" charset="0"/>
              <a:cs typeface="Arial" pitchFamily="34" charset="0"/>
            </a:endParaRPr>
          </a:p>
        </p:txBody>
      </p:sp>
      <p:pic>
        <p:nvPicPr>
          <p:cNvPr id="4099" name="Picture 3" descr="D:\23.05.13-домашние документы\Виртуальные лекции 2015\Химия\Растворы\электролит. дис\image004.jpg"/>
          <p:cNvPicPr>
            <a:picLocks noChangeAspect="1" noChangeArrowheads="1"/>
          </p:cNvPicPr>
          <p:nvPr/>
        </p:nvPicPr>
        <p:blipFill>
          <a:blip r:embed="rId3" cstate="print"/>
          <a:srcRect t="49566"/>
          <a:stretch>
            <a:fillRect/>
          </a:stretch>
        </p:blipFill>
        <p:spPr bwMode="auto">
          <a:xfrm>
            <a:off x="4286248" y="3571876"/>
            <a:ext cx="2381250" cy="276223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100" name="Picture 4" descr="D:\23.05.13-домашние документы\Виртуальные лекции 2015\Химия\Растворы\электролит. дис\image004.jpg"/>
          <p:cNvPicPr>
            <a:picLocks noChangeAspect="1" noChangeArrowheads="1"/>
          </p:cNvPicPr>
          <p:nvPr/>
        </p:nvPicPr>
        <p:blipFill>
          <a:blip r:embed="rId3" cstate="print"/>
          <a:srcRect b="50434"/>
          <a:stretch>
            <a:fillRect/>
          </a:stretch>
        </p:blipFill>
        <p:spPr bwMode="auto">
          <a:xfrm>
            <a:off x="1428728" y="3571876"/>
            <a:ext cx="2381250" cy="271464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Picture 12"/>
          <p:cNvPicPr>
            <a:picLocks noChangeAspect="1" noChangeArrowheads="1"/>
          </p:cNvPicPr>
          <p:nvPr/>
        </p:nvPicPr>
        <p:blipFill>
          <a:blip r:embed="rId3" cstate="print"/>
          <a:srcRect/>
          <a:stretch>
            <a:fillRect/>
          </a:stretch>
        </p:blipFill>
        <p:spPr bwMode="auto">
          <a:xfrm>
            <a:off x="3643306" y="4929198"/>
            <a:ext cx="2613385"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p:cNvPicPr>
            <a:picLocks noChangeAspect="1" noChangeArrowheads="1"/>
          </p:cNvPicPr>
          <p:nvPr/>
        </p:nvPicPr>
        <p:blipFill>
          <a:blip r:embed="rId4" cstate="print"/>
          <a:srcRect/>
          <a:stretch>
            <a:fillRect/>
          </a:stretch>
        </p:blipFill>
        <p:spPr bwMode="auto">
          <a:xfrm>
            <a:off x="214282" y="3286124"/>
            <a:ext cx="3571900" cy="215409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
          <p:cNvPicPr>
            <a:picLocks noChangeAspect="1" noChangeArrowheads="1"/>
          </p:cNvPicPr>
          <p:nvPr/>
        </p:nvPicPr>
        <p:blipFill>
          <a:blip r:embed="rId5" cstate="print"/>
          <a:srcRect/>
          <a:stretch>
            <a:fillRect/>
          </a:stretch>
        </p:blipFill>
        <p:spPr bwMode="auto">
          <a:xfrm>
            <a:off x="6072198" y="2919925"/>
            <a:ext cx="2571736" cy="272365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Прямоугольник 19"/>
          <p:cNvSpPr/>
          <p:nvPr/>
        </p:nvSpPr>
        <p:spPr>
          <a:xfrm>
            <a:off x="142844" y="285728"/>
            <a:ext cx="8858312" cy="2917722"/>
          </a:xfrm>
          <a:prstGeom prst="rect">
            <a:avLst/>
          </a:prstGeom>
        </p:spPr>
        <p:txBody>
          <a:bodyPr wrap="square">
            <a:spAutoFit/>
          </a:bodyPr>
          <a:lstStyle/>
          <a:p>
            <a:pPr lvl="0" indent="265113" algn="just" eaLnBrk="0" fontAlgn="base" hangingPunct="0">
              <a:lnSpc>
                <a:spcPct val="85000"/>
              </a:lnSpc>
              <a:spcBef>
                <a:spcPct val="0"/>
              </a:spcBef>
              <a:spcAft>
                <a:spcPct val="0"/>
              </a:spcAft>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природы растворителя</a:t>
            </a:r>
            <a:r>
              <a:rPr lang="ru-RU" sz="2700" b="1" dirty="0" smtClean="0">
                <a:solidFill>
                  <a:srgbClr val="C00000"/>
                </a:solidFill>
                <a:latin typeface="Arial" pitchFamily="34" charset="0"/>
                <a:ea typeface="Times New Roman" pitchFamily="18" charset="0"/>
                <a:cs typeface="Arial" pitchFamily="34" charset="0"/>
              </a:rPr>
              <a:t>.</a:t>
            </a:r>
            <a:endParaRPr lang="ru-RU" sz="2700" b="1" dirty="0" smtClean="0">
              <a:solidFill>
                <a:srgbClr val="C0000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Под природой растворителя понимают полярность его молекул. Чем </a:t>
            </a:r>
            <a:r>
              <a:rPr lang="ru-RU" sz="2700" b="1" i="1" dirty="0" err="1" smtClean="0">
                <a:latin typeface="Arial" pitchFamily="34" charset="0"/>
                <a:ea typeface="Times New Roman" pitchFamily="18" charset="0"/>
                <a:cs typeface="Arial" pitchFamily="34" charset="0"/>
              </a:rPr>
              <a:t>полярнее</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молекулы растворителя, тем </a:t>
            </a:r>
            <a:r>
              <a:rPr lang="ru-RU" sz="2700" b="1" i="1" dirty="0" smtClean="0">
                <a:latin typeface="Arial" pitchFamily="34" charset="0"/>
                <a:ea typeface="Times New Roman" pitchFamily="18" charset="0"/>
                <a:cs typeface="Arial" pitchFamily="34" charset="0"/>
              </a:rPr>
              <a:t>больше </a:t>
            </a:r>
            <a:r>
              <a:rPr lang="ru-RU" sz="2700" b="1" dirty="0" smtClean="0">
                <a:latin typeface="Arial" pitchFamily="34" charset="0"/>
                <a:ea typeface="Times New Roman" pitchFamily="18" charset="0"/>
                <a:cs typeface="Arial" pitchFamily="34" charset="0"/>
              </a:rPr>
              <a:t>степень диссоциации электролита. Так, </a:t>
            </a:r>
            <a:r>
              <a:rPr lang="ru-RU" sz="2700" b="1" i="1" dirty="0" smtClean="0">
                <a:latin typeface="Arial" pitchFamily="34" charset="0"/>
                <a:ea typeface="Times New Roman" pitchFamily="18" charset="0"/>
                <a:cs typeface="Arial" pitchFamily="34" charset="0"/>
              </a:rPr>
              <a:t>в воде </a:t>
            </a:r>
            <a:r>
              <a:rPr lang="ru-RU" sz="2700" b="1" dirty="0" smtClean="0">
                <a:latin typeface="Arial" pitchFamily="34" charset="0"/>
                <a:ea typeface="Times New Roman" pitchFamily="18" charset="0"/>
                <a:cs typeface="Arial" pitchFamily="34" charset="0"/>
              </a:rPr>
              <a:t>(полярный растворитель) хлорид натрия обладает электропроводностью, а </a:t>
            </a:r>
            <a:r>
              <a:rPr lang="ru-RU" sz="2700" b="1" i="1" dirty="0" smtClean="0">
                <a:latin typeface="Arial" pitchFamily="34" charset="0"/>
                <a:ea typeface="Times New Roman" pitchFamily="18" charset="0"/>
                <a:cs typeface="Arial" pitchFamily="34" charset="0"/>
              </a:rPr>
              <a:t>в бензоле </a:t>
            </a:r>
            <a:r>
              <a:rPr lang="ru-RU" sz="2700" b="1" dirty="0" smtClean="0">
                <a:latin typeface="Arial" pitchFamily="34" charset="0"/>
                <a:ea typeface="Times New Roman" pitchFamily="18" charset="0"/>
                <a:cs typeface="Arial" pitchFamily="34" charset="0"/>
              </a:rPr>
              <a:t>(неполярный растворитель) – не обладает;</a:t>
            </a:r>
            <a:endParaRPr lang="ru-RU" sz="2700" b="1" dirty="0" smtClean="0">
              <a:latin typeface="Arial" pitchFamily="34" charset="0"/>
              <a:cs typeface="Arial" pitchFamily="34" charset="0"/>
            </a:endParaRPr>
          </a:p>
        </p:txBody>
      </p:sp>
      <p:sp>
        <p:nvSpPr>
          <p:cNvPr id="21" name="Управляющая кнопка: домой 2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22" name="Picture 2" descr="D:\23.05.13-домашние документы\Лаб. раб YES\Виртуальные лабораторные YES\Анимашки и картинки\Воздух, газ, дым и др\Воздух\air.jpg"/>
          <p:cNvPicPr>
            <a:picLocks noChangeAspect="1" noChangeArrowheads="1"/>
          </p:cNvPicPr>
          <p:nvPr/>
        </p:nvPicPr>
        <p:blipFill>
          <a:blip r:embed="rId4" cstate="print"/>
          <a:srcRect/>
          <a:stretch>
            <a:fillRect/>
          </a:stretch>
        </p:blipFill>
        <p:spPr bwMode="auto">
          <a:xfrm>
            <a:off x="142844" y="4572008"/>
            <a:ext cx="3107553"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23" name="Picture 3" descr="D:\23.05.13-домашние документы\Лаб. раб YES\Виртуальные лабораторные YES\Анимашки и картинки\Химия\Растворы\99181172_natriy.jpg"/>
          <p:cNvPicPr>
            <a:picLocks noChangeAspect="1" noChangeArrowheads="1"/>
          </p:cNvPicPr>
          <p:nvPr/>
        </p:nvPicPr>
        <p:blipFill>
          <a:blip r:embed="rId5" cstate="print"/>
          <a:srcRect l="13571" t="5714" r="8214" b="4285"/>
          <a:stretch>
            <a:fillRect/>
          </a:stretch>
        </p:blipFill>
        <p:spPr bwMode="auto">
          <a:xfrm>
            <a:off x="6858016" y="2428868"/>
            <a:ext cx="2137471" cy="184466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Rectangle 1"/>
          <p:cNvSpPr>
            <a:spLocks noChangeArrowheads="1"/>
          </p:cNvSpPr>
          <p:nvPr/>
        </p:nvSpPr>
        <p:spPr bwMode="auto">
          <a:xfrm>
            <a:off x="142844" y="285728"/>
            <a:ext cx="8858312" cy="22113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Растворы</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это однородные смеси, содержащие не менее двух веществ.</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 агрегатному состоянию различают растворы </a:t>
            </a:r>
            <a:r>
              <a:rPr kumimoji="0" lang="ru-RU" sz="2700" b="1" i="1"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твёрдые</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(сплавы металлов, например латунь), </a:t>
            </a:r>
            <a:r>
              <a:rPr kumimoji="0" lang="ru-RU" sz="2700" b="1" i="1" u="none" strike="noStrike" cap="none" normalizeH="0" baseline="0" dirty="0" smtClean="0">
                <a:ln>
                  <a:noFill/>
                </a:ln>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газообразные</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(смесь газов – воздух) и </a:t>
            </a:r>
            <a:r>
              <a:rPr kumimoji="0" lang="ru-RU" sz="2700" b="1" i="1"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жидкие</a:t>
            </a:r>
            <a:r>
              <a:rPr kumimoji="0" lang="ru-RU" sz="27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(раствор сахара в воде).</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37890" name="Picture 2"/>
          <p:cNvPicPr>
            <a:picLocks noChangeAspect="1" noChangeArrowheads="1"/>
          </p:cNvPicPr>
          <p:nvPr/>
        </p:nvPicPr>
        <p:blipFill>
          <a:blip r:embed="rId6" cstate="print"/>
          <a:srcRect/>
          <a:stretch>
            <a:fillRect/>
          </a:stretch>
        </p:blipFill>
        <p:spPr bwMode="auto">
          <a:xfrm>
            <a:off x="2571736" y="3071810"/>
            <a:ext cx="4363388"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142844" y="285728"/>
            <a:ext cx="8858312" cy="2211375"/>
          </a:xfrm>
          <a:prstGeom prst="rect">
            <a:avLst/>
          </a:prstGeom>
        </p:spPr>
        <p:txBody>
          <a:bodyPr wrap="square">
            <a:spAutoFit/>
          </a:bodyPr>
          <a:lstStyle/>
          <a:p>
            <a:pPr lvl="0" indent="265113" algn="just" fontAlgn="base">
              <a:lnSpc>
                <a:spcPct val="85000"/>
              </a:lnSpc>
              <a:spcBef>
                <a:spcPct val="0"/>
              </a:spcBef>
              <a:spcAft>
                <a:spcPct val="0"/>
              </a:spcAft>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температуры</a:t>
            </a:r>
            <a:r>
              <a:rPr lang="ru-RU" sz="2700" b="1" dirty="0" smtClean="0">
                <a:solidFill>
                  <a:srgbClr val="C00000"/>
                </a:solidFill>
                <a:latin typeface="Arial" pitchFamily="34" charset="0"/>
                <a:ea typeface="Times New Roman" pitchFamily="18" charset="0"/>
                <a:cs typeface="Arial" pitchFamily="34" charset="0"/>
              </a:rPr>
              <a:t>.</a:t>
            </a:r>
            <a:endParaRPr lang="ru-RU" sz="2700" b="1" dirty="0" smtClean="0">
              <a:solidFill>
                <a:srgbClr val="C0000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При повышении температуры, как правило, степень диссоциации увеличивается;</a:t>
            </a:r>
            <a:endParaRPr lang="ru-RU" sz="2700" b="1" dirty="0" smtClean="0">
              <a:latin typeface="Arial" pitchFamily="34" charset="0"/>
              <a:cs typeface="Arial" pitchFamily="34" charset="0"/>
            </a:endParaRPr>
          </a:p>
          <a:p>
            <a:pPr lvl="0" indent="265113" algn="just" eaLnBrk="0" fontAlgn="base" hangingPunct="0">
              <a:lnSpc>
                <a:spcPct val="85000"/>
              </a:lnSpc>
              <a:spcBef>
                <a:spcPct val="0"/>
              </a:spcBef>
              <a:spcAft>
                <a:spcPct val="0"/>
              </a:spcAft>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природы электролита.</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 степени диссоциации различают сильные и слабые электролиты.</a:t>
            </a:r>
            <a:endParaRPr lang="ru-RU" sz="2700" b="1" dirty="0" smtClean="0">
              <a:latin typeface="Arial" pitchFamily="34" charset="0"/>
              <a:cs typeface="Arial" pitchFamily="34" charset="0"/>
            </a:endParaRPr>
          </a:p>
        </p:txBody>
      </p:sp>
      <p:pic>
        <p:nvPicPr>
          <p:cNvPr id="12" name="Picture 2" descr="D:\23.05.13-домашние документы\Виртуальные лекции 2015\Химия\Растворы\ob5_copy.jpg"/>
          <p:cNvPicPr>
            <a:picLocks noChangeAspect="1" noChangeArrowheads="1"/>
          </p:cNvPicPr>
          <p:nvPr/>
        </p:nvPicPr>
        <p:blipFill>
          <a:blip r:embed="rId3" cstate="print"/>
          <a:srcRect t="30738"/>
          <a:stretch>
            <a:fillRect/>
          </a:stretch>
        </p:blipFill>
        <p:spPr bwMode="auto">
          <a:xfrm>
            <a:off x="928662" y="2714620"/>
            <a:ext cx="6883400" cy="32194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4498" name="Picture 2" descr="Стена ВКонтакте"/>
          <p:cNvPicPr>
            <a:picLocks noChangeAspect="1" noChangeArrowheads="1"/>
          </p:cNvPicPr>
          <p:nvPr/>
        </p:nvPicPr>
        <p:blipFill>
          <a:blip r:embed="rId2" cstate="print"/>
          <a:srcRect r="3040"/>
          <a:stretch>
            <a:fillRect/>
          </a:stretch>
        </p:blipFill>
        <p:spPr bwMode="auto">
          <a:xfrm>
            <a:off x="46941" y="571480"/>
            <a:ext cx="9026455" cy="4500594"/>
          </a:xfrm>
          <a:prstGeom prst="rect">
            <a:avLst/>
          </a:prstGeom>
          <a:noFill/>
        </p:spPr>
      </p:pic>
      <p:pic>
        <p:nvPicPr>
          <p:cNvPr id="12"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44" y="689626"/>
            <a:ext cx="8643998" cy="4683590"/>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Сильные электролиты </a:t>
            </a:r>
            <a:r>
              <a:rPr lang="ru-RU" sz="2700" b="1" dirty="0" smtClean="0">
                <a:latin typeface="Arial" pitchFamily="34" charset="0"/>
                <a:ea typeface="Times New Roman" pitchFamily="18" charset="0"/>
                <a:cs typeface="Arial" pitchFamily="34" charset="0"/>
              </a:rPr>
              <a:t>при растворении в воде практически полностью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на ионы независимо от их концентрации в растворе.</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Поэтому в уравнениях диссоциации сильных электролитов ставят знак равенства (=).</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К сильным электролитам относятся:</a:t>
            </a:r>
            <a:endParaRPr lang="ru-RU" sz="27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растворимые соли;</a:t>
            </a:r>
            <a:endParaRPr lang="ru-RU" sz="27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многие неорганические кислоты: Н</a:t>
            </a:r>
            <a:r>
              <a:rPr lang="en-US" sz="2700" b="1" dirty="0" smtClean="0">
                <a:latin typeface="Arial" pitchFamily="34" charset="0"/>
                <a:ea typeface="Times New Roman" pitchFamily="18" charset="0"/>
                <a:cs typeface="Arial" pitchFamily="34" charset="0"/>
              </a:rPr>
              <a:t>NO</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SO</a:t>
            </a:r>
            <a:r>
              <a:rPr lang="ru-RU" sz="2700" b="1" baseline="-30000" dirty="0" smtClean="0">
                <a:latin typeface="Arial" pitchFamily="34" charset="0"/>
                <a:ea typeface="Times New Roman" pitchFamily="18" charset="0"/>
                <a:cs typeface="Arial" pitchFamily="34" charset="0"/>
              </a:rPr>
              <a:t>4</a:t>
            </a:r>
            <a:r>
              <a:rPr lang="ru-RU" sz="2700" b="1" dirty="0" smtClean="0">
                <a:latin typeface="Arial" pitchFamily="34" charset="0"/>
                <a:ea typeface="Times New Roman" pitchFamily="18" charset="0"/>
                <a:cs typeface="Arial" pitchFamily="34" charset="0"/>
              </a:rPr>
              <a:t>,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НВ</a:t>
            </a:r>
            <a:r>
              <a:rPr lang="en-US" sz="2700" b="1" dirty="0" smtClean="0">
                <a:latin typeface="Arial" pitchFamily="34" charset="0"/>
                <a:ea typeface="Times New Roman" pitchFamily="18" charset="0"/>
                <a:cs typeface="Arial" pitchFamily="34" charset="0"/>
              </a:rPr>
              <a:t>r</a:t>
            </a:r>
            <a:r>
              <a:rPr lang="ru-RU" sz="2700" b="1" dirty="0" smtClean="0">
                <a:latin typeface="Arial" pitchFamily="34" charset="0"/>
                <a:ea typeface="Times New Roman" pitchFamily="18" charset="0"/>
                <a:cs typeface="Arial" pitchFamily="34" charset="0"/>
              </a:rPr>
              <a:t>, Н</a:t>
            </a:r>
            <a:r>
              <a:rPr lang="en-US" sz="2700" b="1" dirty="0" smtClean="0">
                <a:latin typeface="Arial" pitchFamily="34" charset="0"/>
                <a:ea typeface="Times New Roman" pitchFamily="18" charset="0"/>
                <a:cs typeface="Arial" pitchFamily="34" charset="0"/>
              </a:rPr>
              <a:t>I</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основания, образованные щелочными (</a:t>
            </a:r>
            <a:r>
              <a:rPr lang="en-US" sz="2700" b="1" dirty="0" smtClean="0">
                <a:latin typeface="Arial" pitchFamily="34" charset="0"/>
                <a:ea typeface="Times New Roman" pitchFamily="18" charset="0"/>
                <a:cs typeface="Arial" pitchFamily="34" charset="0"/>
              </a:rPr>
              <a:t>Li</a:t>
            </a:r>
            <a:r>
              <a:rPr lang="ru-RU" sz="2700" b="1" dirty="0" smtClean="0">
                <a:latin typeface="Arial" pitchFamily="34" charset="0"/>
                <a:ea typeface="Times New Roman" pitchFamily="18" charset="0"/>
                <a:cs typeface="Arial" pitchFamily="34" charset="0"/>
              </a:rPr>
              <a:t>ОН, </a:t>
            </a:r>
            <a:r>
              <a:rPr lang="en-US" sz="2700" b="1" dirty="0" smtClean="0">
                <a:latin typeface="Arial" pitchFamily="34" charset="0"/>
                <a:ea typeface="Times New Roman" pitchFamily="18" charset="0"/>
                <a:cs typeface="Arial" pitchFamily="34" charset="0"/>
              </a:rPr>
              <a:t>N</a:t>
            </a:r>
            <a:r>
              <a:rPr lang="ru-RU" sz="2700" b="1" dirty="0" err="1" smtClean="0">
                <a:latin typeface="Arial" pitchFamily="34" charset="0"/>
                <a:ea typeface="Times New Roman" pitchFamily="18" charset="0"/>
                <a:cs typeface="Arial" pitchFamily="34" charset="0"/>
              </a:rPr>
              <a:t>аОН</a:t>
            </a:r>
            <a:r>
              <a:rPr lang="ru-RU" sz="2700" b="1" dirty="0" smtClean="0">
                <a:latin typeface="Arial" pitchFamily="34" charset="0"/>
                <a:ea typeface="Times New Roman" pitchFamily="18" charset="0"/>
                <a:cs typeface="Arial" pitchFamily="34" charset="0"/>
              </a:rPr>
              <a:t>, </a:t>
            </a:r>
            <a:r>
              <a:rPr lang="en-US" sz="2700" b="1" dirty="0" smtClean="0">
                <a:latin typeface="Arial" pitchFamily="34" charset="0"/>
                <a:ea typeface="Times New Roman" pitchFamily="18" charset="0"/>
                <a:cs typeface="Arial" pitchFamily="34" charset="0"/>
              </a:rPr>
              <a:t>K</a:t>
            </a:r>
            <a:r>
              <a:rPr lang="ru-RU" sz="2700" b="1" dirty="0" smtClean="0">
                <a:latin typeface="Arial" pitchFamily="34" charset="0"/>
                <a:ea typeface="Times New Roman" pitchFamily="18" charset="0"/>
                <a:cs typeface="Arial" pitchFamily="34" charset="0"/>
              </a:rPr>
              <a:t>ОН и т. д.) и </a:t>
            </a:r>
            <a:r>
              <a:rPr lang="ru-RU" sz="2700" b="1" dirty="0" err="1" smtClean="0">
                <a:latin typeface="Arial" pitchFamily="34" charset="0"/>
                <a:ea typeface="Times New Roman" pitchFamily="18" charset="0"/>
                <a:cs typeface="Arial" pitchFamily="34" charset="0"/>
              </a:rPr>
              <a:t>щёлочно-земельными</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Са</a:t>
            </a:r>
            <a:r>
              <a:rPr lang="ru-RU" sz="2700" b="1" dirty="0" smtClean="0">
                <a:latin typeface="Arial" pitchFamily="34" charset="0"/>
                <a:ea typeface="Times New Roman" pitchFamily="18" charset="0"/>
                <a:cs typeface="Arial" pitchFamily="34" charset="0"/>
              </a:rPr>
              <a:t>(ОН)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a:t>
            </a:r>
            <a:r>
              <a:rPr lang="en-US" sz="2700" b="1" dirty="0" err="1" smtClean="0">
                <a:latin typeface="Arial" pitchFamily="34" charset="0"/>
                <a:ea typeface="Times New Roman" pitchFamily="18" charset="0"/>
                <a:cs typeface="Arial" pitchFamily="34" charset="0"/>
              </a:rPr>
              <a:t>Sr</a:t>
            </a:r>
            <a:r>
              <a:rPr lang="ru-RU" sz="2700" b="1" dirty="0" smtClean="0">
                <a:latin typeface="Arial" pitchFamily="34" charset="0"/>
                <a:ea typeface="Times New Roman" pitchFamily="18" charset="0"/>
                <a:cs typeface="Arial" pitchFamily="34" charset="0"/>
              </a:rPr>
              <a:t>(ОН)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Ва</a:t>
            </a:r>
            <a:r>
              <a:rPr lang="ru-RU" sz="2700" b="1" dirty="0" smtClean="0">
                <a:latin typeface="Arial" pitchFamily="34" charset="0"/>
                <a:ea typeface="Times New Roman" pitchFamily="18" charset="0"/>
                <a:cs typeface="Arial" pitchFamily="34" charset="0"/>
              </a:rPr>
              <a:t>(ОН)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металлами.</a:t>
            </a:r>
            <a:endParaRPr lang="ru-RU" sz="2700" b="1" dirty="0" smtClean="0">
              <a:latin typeface="Arial" pitchFamily="34" charset="0"/>
              <a:cs typeface="Arial"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3639316" y="5402798"/>
            <a:ext cx="1651054" cy="126656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357158" y="32391"/>
            <a:ext cx="8572560" cy="4585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indent="452438" algn="just" fontAlgn="base">
              <a:lnSpc>
                <a:spcPct val="85000"/>
              </a:lnSpc>
              <a:spcBef>
                <a:spcPct val="0"/>
              </a:spcBef>
              <a:spcAft>
                <a:spcPct val="0"/>
              </a:spcAft>
            </a:pPr>
            <a:r>
              <a:rPr lang="ru-RU" sz="2800" b="1" dirty="0" smtClean="0">
                <a:ln w="11430"/>
                <a:solidFill>
                  <a:srgbClr val="FF0000"/>
                </a:solidFill>
                <a:effectLst>
                  <a:outerShdw blurRad="80000" dist="40000" dir="5040000" algn="tl">
                    <a:srgbClr val="000000">
                      <a:alpha val="30000"/>
                    </a:srgbClr>
                  </a:outerShdw>
                </a:effectLst>
                <a:latin typeface="Arial Black" pitchFamily="34" charset="0"/>
                <a:cs typeface="Arial" pitchFamily="34" charset="0"/>
              </a:rPr>
              <a:t>Сделаем запись в тетради.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675893"/>
            <a:ext cx="8858312" cy="397724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Слабые электролиты </a:t>
            </a:r>
            <a:r>
              <a:rPr lang="ru-RU" sz="2700" b="1" dirty="0" smtClean="0">
                <a:latin typeface="Arial" pitchFamily="34" charset="0"/>
                <a:ea typeface="Times New Roman" pitchFamily="18" charset="0"/>
                <a:cs typeface="Arial" pitchFamily="34" charset="0"/>
              </a:rPr>
              <a:t>в водных растворах лишь частично (обратимо)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на ионы.</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Поэтому в уравнениях диссоциации слабых электролитов ставят знак обратимости (</a:t>
            </a:r>
            <a:r>
              <a:rPr lang="ru-RU" sz="2700" b="1" dirty="0" smtClean="0">
                <a:latin typeface="Arial" pitchFamily="34" charset="0"/>
                <a:ea typeface="Times New Roman" pitchFamily="18" charset="0"/>
                <a:cs typeface="Arial" pitchFamily="34" charset="0"/>
                <a:sym typeface="Symbol"/>
              </a:rPr>
              <a:t></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Symbol" pitchFamily="18" charset="2"/>
              </a:rPr>
              <a:t>К слабым электролитам относятся:</a:t>
            </a:r>
            <a:endParaRPr lang="ru-RU" sz="2700" b="1" dirty="0" smtClean="0">
              <a:latin typeface="Arial" pitchFamily="34" charset="0"/>
              <a:cs typeface="Arial" pitchFamily="34" charset="0"/>
              <a:sym typeface="Symbol" pitchFamily="18" charset="2"/>
            </a:endParaRPr>
          </a:p>
          <a:p>
            <a:pPr marL="265113" lvl="0" indent="-270000"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sym typeface="Symbol" pitchFamily="18" charset="2"/>
              </a:rPr>
              <a:t>почти все органические кислоты и вода;</a:t>
            </a:r>
            <a:endParaRPr lang="ru-RU" sz="2700" b="1" dirty="0" smtClean="0">
              <a:latin typeface="Arial" pitchFamily="34" charset="0"/>
              <a:cs typeface="Arial" pitchFamily="34" charset="0"/>
              <a:sym typeface="Symbol" pitchFamily="18" charset="2"/>
            </a:endParaRPr>
          </a:p>
          <a:p>
            <a:pPr marL="265113" lvl="0" indent="-270000"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sym typeface="Symbol" pitchFamily="18" charset="2"/>
              </a:rPr>
              <a:t>некоторые неорганические кислоты: Н</a:t>
            </a:r>
            <a:r>
              <a:rPr lang="ru-RU" sz="2700" b="1" baseline="-30000" dirty="0" smtClean="0">
                <a:latin typeface="Arial" pitchFamily="34" charset="0"/>
                <a:ea typeface="Times New Roman" pitchFamily="18" charset="0"/>
                <a:cs typeface="Arial" pitchFamily="34" charset="0"/>
                <a:sym typeface="Symbol" pitchFamily="18" charset="2"/>
              </a:rPr>
              <a:t>2</a:t>
            </a:r>
            <a:r>
              <a:rPr lang="en-US" sz="2700" b="1" dirty="0" smtClean="0">
                <a:latin typeface="Arial" pitchFamily="34" charset="0"/>
                <a:ea typeface="Times New Roman" pitchFamily="18" charset="0"/>
                <a:cs typeface="Arial" pitchFamily="34" charset="0"/>
                <a:sym typeface="Symbol" pitchFamily="18" charset="2"/>
              </a:rPr>
              <a:t>S</a:t>
            </a:r>
            <a:r>
              <a:rPr lang="ru-RU" sz="2700" b="1" dirty="0" smtClean="0">
                <a:latin typeface="Arial" pitchFamily="34" charset="0"/>
                <a:ea typeface="Times New Roman" pitchFamily="18" charset="0"/>
                <a:cs typeface="Arial" pitchFamily="34" charset="0"/>
                <a:sym typeface="Symbol" pitchFamily="18" charset="2"/>
              </a:rPr>
              <a:t>, Н</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Р</a:t>
            </a:r>
            <a:r>
              <a:rPr lang="en-US" sz="2700" b="1" dirty="0" smtClean="0">
                <a:latin typeface="Arial" pitchFamily="34" charset="0"/>
                <a:ea typeface="Times New Roman" pitchFamily="18" charset="0"/>
                <a:cs typeface="Arial" pitchFamily="34" charset="0"/>
                <a:sym typeface="Symbol" pitchFamily="18" charset="2"/>
              </a:rPr>
              <a:t>O</a:t>
            </a:r>
            <a:r>
              <a:rPr lang="ru-RU" sz="2700" b="1" baseline="-30000" dirty="0" smtClean="0">
                <a:latin typeface="Arial" pitchFamily="34" charset="0"/>
                <a:ea typeface="Times New Roman" pitchFamily="18" charset="0"/>
                <a:cs typeface="Arial" pitchFamily="34" charset="0"/>
                <a:sym typeface="Symbol" pitchFamily="18" charset="2"/>
              </a:rPr>
              <a:t>4 </a:t>
            </a:r>
            <a:r>
              <a:rPr lang="ru-RU" sz="2700" b="1" dirty="0" smtClean="0">
                <a:latin typeface="Arial" pitchFamily="34" charset="0"/>
                <a:ea typeface="Times New Roman" pitchFamily="18" charset="0"/>
                <a:cs typeface="Arial" pitchFamily="34" charset="0"/>
                <a:sym typeface="Symbol" pitchFamily="18" charset="2"/>
              </a:rPr>
              <a:t>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С</a:t>
            </a:r>
            <a:r>
              <a:rPr lang="en-US" sz="2700" b="1" dirty="0" smtClean="0">
                <a:latin typeface="Arial" pitchFamily="34" charset="0"/>
                <a:ea typeface="Times New Roman" pitchFamily="18" charset="0"/>
                <a:cs typeface="Arial" pitchFamily="34" charset="0"/>
                <a:sym typeface="Symbol" pitchFamily="18" charset="2"/>
              </a:rPr>
              <a:t>O</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 Н</a:t>
            </a:r>
            <a:r>
              <a:rPr lang="en-US" sz="2700" b="1" dirty="0" smtClean="0">
                <a:latin typeface="Arial" pitchFamily="34" charset="0"/>
                <a:ea typeface="Times New Roman" pitchFamily="18" charset="0"/>
                <a:cs typeface="Arial" pitchFamily="34" charset="0"/>
                <a:sym typeface="Symbol" pitchFamily="18" charset="2"/>
              </a:rPr>
              <a:t>NO</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Н</a:t>
            </a:r>
            <a:r>
              <a:rPr lang="ru-RU" sz="2700" b="1" baseline="-30000" dirty="0" smtClean="0">
                <a:latin typeface="Arial" pitchFamily="34" charset="0"/>
                <a:ea typeface="Times New Roman" pitchFamily="18" charset="0"/>
                <a:cs typeface="Arial" pitchFamily="34" charset="0"/>
                <a:sym typeface="Symbol" pitchFamily="18" charset="2"/>
              </a:rPr>
              <a:t>2</a:t>
            </a:r>
            <a:r>
              <a:rPr lang="en-US" sz="2700" b="1" dirty="0" err="1" smtClean="0">
                <a:latin typeface="Arial" pitchFamily="34" charset="0"/>
                <a:ea typeface="Times New Roman" pitchFamily="18" charset="0"/>
                <a:cs typeface="Arial" pitchFamily="34" charset="0"/>
                <a:sym typeface="Symbol" pitchFamily="18" charset="2"/>
              </a:rPr>
              <a:t>SiO</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 и др.;</a:t>
            </a:r>
            <a:endParaRPr lang="ru-RU" sz="2700" b="1" dirty="0" smtClean="0">
              <a:latin typeface="Arial" pitchFamily="34" charset="0"/>
              <a:cs typeface="Arial" pitchFamily="34" charset="0"/>
              <a:sym typeface="Symbol" pitchFamily="18" charset="2"/>
            </a:endParaRPr>
          </a:p>
          <a:p>
            <a:pPr marL="265113" lvl="0" indent="-270000"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sym typeface="Symbol" pitchFamily="18" charset="2"/>
              </a:rPr>
              <a:t>нерастворимые </a:t>
            </a:r>
            <a:r>
              <a:rPr lang="ru-RU" sz="2700" b="1" dirty="0" err="1" smtClean="0">
                <a:latin typeface="Arial" pitchFamily="34" charset="0"/>
                <a:ea typeface="Times New Roman" pitchFamily="18" charset="0"/>
                <a:cs typeface="Arial" pitchFamily="34" charset="0"/>
                <a:sym typeface="Symbol" pitchFamily="18" charset="2"/>
              </a:rPr>
              <a:t>гидроксиды</a:t>
            </a:r>
            <a:r>
              <a:rPr lang="ru-RU" sz="2700" b="1" dirty="0" smtClean="0">
                <a:latin typeface="Arial" pitchFamily="34" charset="0"/>
                <a:ea typeface="Times New Roman" pitchFamily="18" charset="0"/>
                <a:cs typeface="Arial" pitchFamily="34" charset="0"/>
                <a:sym typeface="Symbol" pitchFamily="18" charset="2"/>
              </a:rPr>
              <a:t> металлов: М</a:t>
            </a:r>
            <a:r>
              <a:rPr lang="en-US" sz="2700" b="1" dirty="0" smtClean="0">
                <a:latin typeface="Arial" pitchFamily="34" charset="0"/>
                <a:ea typeface="Times New Roman" pitchFamily="18" charset="0"/>
                <a:cs typeface="Arial" pitchFamily="34" charset="0"/>
                <a:sym typeface="Symbol" pitchFamily="18" charset="2"/>
              </a:rPr>
              <a:t>g</a:t>
            </a:r>
            <a:r>
              <a:rPr lang="ru-RU" sz="2700" b="1" dirty="0" smtClean="0">
                <a:latin typeface="Arial" pitchFamily="34" charset="0"/>
                <a:ea typeface="Times New Roman" pitchFamily="18" charset="0"/>
                <a:cs typeface="Arial" pitchFamily="34" charset="0"/>
                <a:sym typeface="Symbol" pitchFamily="18" charset="2"/>
              </a:rPr>
              <a:t>(ОН)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a:t>
            </a:r>
            <a:r>
              <a:rPr lang="en-US" sz="2700" b="1" dirty="0" smtClean="0">
                <a:latin typeface="Arial" pitchFamily="34" charset="0"/>
                <a:ea typeface="Times New Roman" pitchFamily="18" charset="0"/>
                <a:cs typeface="Arial" pitchFamily="34" charset="0"/>
                <a:sym typeface="Symbol" pitchFamily="18" charset="2"/>
              </a:rPr>
              <a:t>F</a:t>
            </a:r>
            <a:r>
              <a:rPr lang="ru-RU" sz="2700" b="1" dirty="0" smtClean="0">
                <a:latin typeface="Arial" pitchFamily="34" charset="0"/>
                <a:ea typeface="Times New Roman" pitchFamily="18" charset="0"/>
                <a:cs typeface="Arial" pitchFamily="34" charset="0"/>
                <a:sym typeface="Symbol" pitchFamily="18" charset="2"/>
              </a:rPr>
              <a:t>е(ОН)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a:t>
            </a:r>
            <a:r>
              <a:rPr lang="en-US" sz="2700" b="1" dirty="0" smtClean="0">
                <a:latin typeface="Arial" pitchFamily="34" charset="0"/>
                <a:ea typeface="Times New Roman" pitchFamily="18" charset="0"/>
                <a:cs typeface="Arial" pitchFamily="34" charset="0"/>
                <a:sym typeface="Symbol" pitchFamily="18" charset="2"/>
              </a:rPr>
              <a:t>Zn</a:t>
            </a:r>
            <a:r>
              <a:rPr lang="ru-RU" sz="2700" b="1" dirty="0" smtClean="0">
                <a:latin typeface="Arial" pitchFamily="34" charset="0"/>
                <a:ea typeface="Times New Roman" pitchFamily="18" charset="0"/>
                <a:cs typeface="Arial" pitchFamily="34" charset="0"/>
                <a:sym typeface="Symbol" pitchFamily="18" charset="2"/>
              </a:rPr>
              <a:t>(ОН)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и др.</a:t>
            </a:r>
          </a:p>
        </p:txBody>
      </p:sp>
      <p:pic>
        <p:nvPicPr>
          <p:cNvPr id="33793" name="Picture 1"/>
          <p:cNvPicPr>
            <a:picLocks noChangeAspect="1" noChangeArrowheads="1"/>
          </p:cNvPicPr>
          <p:nvPr/>
        </p:nvPicPr>
        <p:blipFill>
          <a:blip r:embed="rId3" cstate="print"/>
          <a:srcRect/>
          <a:stretch>
            <a:fillRect/>
          </a:stretch>
        </p:blipFill>
        <p:spPr bwMode="auto">
          <a:xfrm>
            <a:off x="2643174" y="4686969"/>
            <a:ext cx="2432881" cy="1956741"/>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357158" y="32391"/>
            <a:ext cx="8572560" cy="45858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indent="452438" algn="just" fontAlgn="base">
              <a:lnSpc>
                <a:spcPct val="85000"/>
              </a:lnSpc>
              <a:spcBef>
                <a:spcPct val="0"/>
              </a:spcBef>
              <a:spcAft>
                <a:spcPct val="0"/>
              </a:spcAft>
            </a:pPr>
            <a:r>
              <a:rPr lang="ru-RU" sz="2800" b="1" dirty="0" smtClean="0">
                <a:ln w="11430"/>
                <a:solidFill>
                  <a:srgbClr val="FF0000"/>
                </a:solidFill>
                <a:effectLst>
                  <a:outerShdw blurRad="80000" dist="40000" dir="5040000" algn="tl">
                    <a:srgbClr val="000000">
                      <a:alpha val="30000"/>
                    </a:srgbClr>
                  </a:outerShdw>
                </a:effectLst>
                <a:latin typeface="Arial Black" pitchFamily="34" charset="0"/>
                <a:cs typeface="Arial" pitchFamily="34" charset="0"/>
              </a:rPr>
              <a:t>Сделаем запись в тетради.</a:t>
            </a:r>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6357950" y="5562624"/>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142844" y="2023525"/>
            <a:ext cx="8786874" cy="3977243"/>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В состав каждой</a:t>
            </a:r>
            <a:r>
              <a:rPr lang="ru-RU" sz="2700" b="1" dirty="0" smtClean="0">
                <a:latin typeface="Arial" pitchFamily="34" charset="0"/>
                <a:ea typeface="Times New Roman" pitchFamily="18"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кислоты</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входят</a:t>
            </a:r>
            <a:r>
              <a:rPr lang="ru-RU" sz="2700" b="1" dirty="0" smtClean="0">
                <a:latin typeface="Arial" pitchFamily="34" charset="0"/>
                <a:ea typeface="Times New Roman" pitchFamily="18" charset="0"/>
                <a:cs typeface="Arial" pitchFamily="34" charset="0"/>
              </a:rPr>
              <a:t> </a:t>
            </a:r>
            <a:r>
              <a:rPr lang="ru-RU" sz="2700" b="1" i="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атомы водорода</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и </a:t>
            </a:r>
            <a:r>
              <a:rPr lang="ru-RU" sz="2700" b="1" i="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кислотные остатки</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Поэтому при диссоциации любой кислоты в растворе образуются в качестве </a:t>
            </a:r>
            <a:r>
              <a:rPr lang="ru-RU" sz="2700" b="1" i="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катионов</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только положительно заряженные ионы </a:t>
            </a:r>
            <a:r>
              <a:rPr lang="ru-RU" sz="2700" b="1" i="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водорода</a:t>
            </a:r>
            <a:r>
              <a:rPr lang="ru-RU" sz="2700" b="1" dirty="0" smtClean="0">
                <a:latin typeface="Arial" pitchFamily="34" charset="0"/>
                <a:ea typeface="Times New Roman" pitchFamily="18" charset="0"/>
                <a:cs typeface="Arial" pitchFamily="34" charset="0"/>
              </a:rPr>
              <a:t>,</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в качестве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анионов</a:t>
            </a:r>
            <a:r>
              <a:rPr lang="ru-RU" sz="2700" b="1" dirty="0" smtClean="0">
                <a:latin typeface="Arial" pitchFamily="34" charset="0"/>
                <a:ea typeface="Times New Roman" pitchFamily="18" charset="0"/>
                <a:cs typeface="Arial" pitchFamily="34" charset="0"/>
              </a:rPr>
              <a:t> – ионы различных </a:t>
            </a:r>
            <a:r>
              <a:rPr lang="ru-RU" sz="27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кислотных остатков</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Н–</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N</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endParaRPr lang="ru-RU" sz="2700" b="1" dirty="0" smtClean="0">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Знак </a:t>
            </a: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показывает, где происходит разрыв связи в молекуле кислоты при диссоциации в водных растворах.</a:t>
            </a:r>
            <a:endParaRPr lang="ru-RU" sz="2700" b="1" dirty="0" smtClean="0">
              <a:latin typeface="Arial" pitchFamily="34" charset="0"/>
              <a:cs typeface="Arial" pitchFamily="34" charset="0"/>
            </a:endParaRPr>
          </a:p>
        </p:txBody>
      </p:sp>
      <p:sp>
        <p:nvSpPr>
          <p:cNvPr id="10" name="Прямоугольник 9"/>
          <p:cNvSpPr/>
          <p:nvPr/>
        </p:nvSpPr>
        <p:spPr>
          <a:xfrm>
            <a:off x="214282" y="142852"/>
            <a:ext cx="8786874" cy="135825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0000"/>
              </a:lnSpc>
              <a:spcBef>
                <a:spcPct val="0"/>
              </a:spcBef>
              <a:spcAft>
                <a:spcPct val="0"/>
              </a:spcAft>
            </a:pPr>
            <a:r>
              <a:rPr lang="ru-RU" sz="34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Кислоты</a:t>
            </a:r>
            <a:r>
              <a:rPr lang="ru-RU" sz="3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 и </a:t>
            </a:r>
            <a:r>
              <a:rPr lang="ru-RU" sz="34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основания</a:t>
            </a:r>
            <a:r>
              <a:rPr lang="ru-RU" sz="34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 в свете представлений об </a:t>
            </a:r>
            <a:r>
              <a:rPr lang="ru-RU" sz="3400" b="1" dirty="0" smtClean="0">
                <a:ln w="11430">
                  <a:solidFill>
                    <a:sysClr val="windowText" lastClr="000000"/>
                  </a:solidFill>
                </a:ln>
                <a:solidFill>
                  <a:srgbClr val="180DA3"/>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электролитической диссоциации</a:t>
            </a:r>
            <a:endParaRPr lang="ru-RU" sz="3400" b="1" dirty="0" smtClean="0">
              <a:ln w="11430">
                <a:solidFill>
                  <a:sysClr val="windowText" lastClr="000000"/>
                </a:solidFill>
              </a:ln>
              <a:solidFill>
                <a:srgbClr val="180DA3"/>
              </a:solidFill>
              <a:effectLst>
                <a:outerShdw blurRad="80000" dist="40000" dir="5040000" algn="tl">
                  <a:srgbClr val="000000">
                    <a:alpha val="30000"/>
                  </a:srgbClr>
                </a:outerShdw>
              </a:effectLst>
              <a:latin typeface="Arial Black" pitchFamily="34" charset="0"/>
              <a:cs typeface="Arial" pitchFamily="34" charset="0"/>
            </a:endParaRPr>
          </a:p>
        </p:txBody>
      </p:sp>
      <p:sp>
        <p:nvSpPr>
          <p:cNvPr id="12" name="Прямоугольник 11"/>
          <p:cNvSpPr/>
          <p:nvPr/>
        </p:nvSpPr>
        <p:spPr>
          <a:xfrm>
            <a:off x="3000364" y="1428736"/>
            <a:ext cx="2699778" cy="615553"/>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lvl="0" algn="just" eaLnBrk="0" fontAlgn="base" hangingPunct="0">
              <a:lnSpc>
                <a:spcPct val="85000"/>
              </a:lnSpc>
              <a:spcBef>
                <a:spcPct val="0"/>
              </a:spcBef>
              <a:spcAft>
                <a:spcPct val="0"/>
              </a:spcAft>
            </a:pPr>
            <a:r>
              <a:rPr lang="ru-RU" sz="4000" b="1" dirty="0" smtClean="0">
                <a:ln w="28575">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Кислоты</a:t>
            </a:r>
            <a:endParaRPr lang="ru-RU" sz="4000" b="1" dirty="0" smtClean="0">
              <a:ln w="28575">
                <a:solidFill>
                  <a:schemeClr val="tx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85720" y="1071546"/>
            <a:ext cx="8715436" cy="1923604"/>
          </a:xfrm>
          <a:prstGeom prst="rect">
            <a:avLst/>
          </a:prstGeom>
        </p:spPr>
        <p:txBody>
          <a:bodyPr wrap="square">
            <a:spAutoFit/>
          </a:bodyPr>
          <a:lstStyle/>
          <a:p>
            <a:pPr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Теперь запишем уравнения диссоциации этих кислот (напомним, что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НС</a:t>
            </a: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en-US" sz="2800" b="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сильная</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кислота</a:t>
            </a:r>
            <a:r>
              <a:rPr lang="ru-RU" sz="2800" b="1" dirty="0" smtClean="0">
                <a:latin typeface="Arial" pitchFamily="34" charset="0"/>
                <a:ea typeface="Times New Roman" pitchFamily="18" charset="0"/>
                <a:cs typeface="Arial" pitchFamily="34" charset="0"/>
              </a:rPr>
              <a:t>, а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NO</a:t>
            </a:r>
            <a:r>
              <a:rPr lang="ru-RU" sz="28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слабая</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cs typeface="Arial" pitchFamily="34" charset="0"/>
              </a:rPr>
              <a:t>(молекулы воды не показаны)</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НС</a:t>
            </a: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С</a:t>
            </a:r>
            <a:r>
              <a:rPr lang="en-US"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l </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NO</a:t>
            </a:r>
            <a:r>
              <a:rPr lang="ru-RU" sz="28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a:t>
            </a:r>
            <a:r>
              <a:rPr lang="ru-RU" sz="28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N</a:t>
            </a:r>
            <a:r>
              <a:rPr lang="en-US"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O</a:t>
            </a:r>
            <a:r>
              <a:rPr lang="ru-RU" sz="28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2</a:t>
            </a:r>
            <a:r>
              <a:rPr lang="ru-RU" sz="2800" b="1" baseline="30000"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endParaRPr>
          </a:p>
        </p:txBody>
      </p:sp>
      <p:pic>
        <p:nvPicPr>
          <p:cNvPr id="12" name="Picture 1"/>
          <p:cNvPicPr>
            <a:picLocks noChangeAspect="1" noChangeArrowheads="1"/>
          </p:cNvPicPr>
          <p:nvPr/>
        </p:nvPicPr>
        <p:blipFill>
          <a:blip r:embed="rId3" cstate="print"/>
          <a:srcRect/>
          <a:stretch>
            <a:fillRect/>
          </a:stretch>
        </p:blipFill>
        <p:spPr bwMode="auto">
          <a:xfrm>
            <a:off x="4714876" y="3357562"/>
            <a:ext cx="2931101" cy="235745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9697" name="Picture 1"/>
          <p:cNvPicPr>
            <a:picLocks noChangeAspect="1" noChangeArrowheads="1"/>
          </p:cNvPicPr>
          <p:nvPr/>
        </p:nvPicPr>
        <p:blipFill>
          <a:blip r:embed="rId4" cstate="print"/>
          <a:srcRect/>
          <a:stretch>
            <a:fillRect/>
          </a:stretch>
        </p:blipFill>
        <p:spPr bwMode="auto">
          <a:xfrm>
            <a:off x="1071538" y="3357562"/>
            <a:ext cx="3004892" cy="2341687"/>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300981"/>
            <a:ext cx="8858312" cy="3270895"/>
          </a:xfrm>
          <a:prstGeom prst="rect">
            <a:avLst/>
          </a:prstGeom>
        </p:spPr>
        <p:txBody>
          <a:bodyPr wrap="square">
            <a:spAutoFit/>
          </a:bodyPr>
          <a:lstStyle/>
          <a:p>
            <a:pPr lvl="0" indent="450850" algn="just" fontAlgn="base">
              <a:lnSpc>
                <a:spcPct val="85000"/>
              </a:lnSpc>
              <a:spcBef>
                <a:spcPct val="0"/>
              </a:spcBef>
              <a:spcAft>
                <a:spcPct val="0"/>
              </a:spcAft>
            </a:pPr>
            <a:r>
              <a:rPr lang="ru-RU" sz="27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Многоосновные кислоты </a:t>
            </a:r>
            <a:r>
              <a:rPr lang="ru-RU" sz="2700" b="1" u="sng"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a:t>
            </a:r>
            <a:r>
              <a:rPr lang="ru-RU" sz="27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постепенно</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сначала отщепляется один ион водорода Н</a:t>
            </a:r>
            <a:r>
              <a:rPr lang="ru-RU" sz="2700" b="1" baseline="30000" dirty="0" smtClean="0">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затем второй и т. д. В результате этого первоначально образуется анион с отрицательным зарядом –1, затем с зарядом –2 и т. д. Такую диссоциацию называют </a:t>
            </a:r>
            <a:r>
              <a:rPr lang="ru-RU" sz="27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ступенчатой</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и выражают несколькими уравнениями.</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Например, рассмотрим диссоциацию сернистой кислоты:</a:t>
            </a:r>
            <a:endParaRPr lang="ru-RU" sz="2700" b="1" dirty="0" smtClean="0">
              <a:latin typeface="Arial" pitchFamily="34" charset="0"/>
              <a:cs typeface="Arial" pitchFamily="34" charset="0"/>
            </a:endParaRPr>
          </a:p>
        </p:txBody>
      </p:sp>
      <p:pic>
        <p:nvPicPr>
          <p:cNvPr id="11" name="Рисунок 10"/>
          <p:cNvPicPr/>
          <p:nvPr/>
        </p:nvPicPr>
        <p:blipFill>
          <a:blip r:embed="rId3" cstate="print"/>
          <a:srcRect/>
          <a:stretch>
            <a:fillRect/>
          </a:stretch>
        </p:blipFill>
        <p:spPr bwMode="auto">
          <a:xfrm>
            <a:off x="3857620" y="3571876"/>
            <a:ext cx="1500198" cy="857256"/>
          </a:xfrm>
          <a:prstGeom prst="roundRect">
            <a:avLst/>
          </a:prstGeom>
          <a:noFill/>
          <a:ln w="28575">
            <a:solidFill>
              <a:srgbClr val="C00000"/>
            </a:solidFill>
            <a:miter lim="800000"/>
            <a:headEnd/>
            <a:tailEnd/>
          </a:ln>
          <a:scene3d>
            <a:camera prst="orthographicFront"/>
            <a:lightRig rig="threePt" dir="t"/>
          </a:scene3d>
          <a:sp3d>
            <a:bevelT/>
          </a:sp3d>
        </p:spPr>
      </p:pic>
      <p:sp>
        <p:nvSpPr>
          <p:cNvPr id="13" name="Прямоугольник 12"/>
          <p:cNvSpPr/>
          <p:nvPr/>
        </p:nvSpPr>
        <p:spPr>
          <a:xfrm>
            <a:off x="214282" y="4643446"/>
            <a:ext cx="8429684" cy="1505027"/>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Знак </a:t>
            </a:r>
            <a:r>
              <a:rPr lang="ru-RU" sz="2700" b="1" dirty="0" smtClean="0">
                <a:solidFill>
                  <a:srgbClr val="FF0000"/>
                </a:solidFill>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показывает, где происходит разрыв связи в молеку­ле кислоты при диссоциации по первой ступени, а знак </a:t>
            </a:r>
            <a:r>
              <a:rPr lang="ru-RU" sz="2700" b="1" dirty="0" smtClean="0">
                <a:solidFill>
                  <a:srgbClr val="FF0000"/>
                </a:solidFill>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 по второй ступени.</a:t>
            </a:r>
            <a:endParaRPr lang="ru-RU" sz="2700" b="1" dirty="0" smtClean="0">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308004"/>
            <a:ext cx="8858312" cy="4121128"/>
          </a:xfrm>
          <a:prstGeom prst="rect">
            <a:avLst/>
          </a:prstGeom>
        </p:spPr>
        <p:txBody>
          <a:bodyPr wrap="square">
            <a:spAutoFit/>
          </a:bodyPr>
          <a:lstStyle/>
          <a:p>
            <a:pPr lvl="0" indent="450850" algn="just" fontAlgn="base">
              <a:lnSpc>
                <a:spcPct val="85000"/>
              </a:lnSpc>
              <a:spcBef>
                <a:spcPct val="0"/>
              </a:spcBef>
              <a:spcAft>
                <a:spcPct val="0"/>
              </a:spcAft>
            </a:pPr>
            <a:r>
              <a:rPr lang="ru-RU" sz="28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Первая ступень диссоциации </a:t>
            </a:r>
            <a:r>
              <a:rPr lang="ru-RU" sz="2800" b="1" dirty="0" smtClean="0">
                <a:latin typeface="Arial" pitchFamily="34" charset="0"/>
                <a:ea typeface="Times New Roman" pitchFamily="18" charset="0"/>
                <a:cs typeface="Arial" pitchFamily="34" charset="0"/>
              </a:rPr>
              <a:t>(отщепление одного иона водорода 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от нейтральной молекулы и образование </a:t>
            </a:r>
            <a:r>
              <a:rPr lang="ru-RU" sz="2800" b="1" dirty="0" err="1" smtClean="0">
                <a:latin typeface="Arial" pitchFamily="34" charset="0"/>
                <a:ea typeface="Times New Roman" pitchFamily="18" charset="0"/>
                <a:cs typeface="Arial" pitchFamily="34" charset="0"/>
              </a:rPr>
              <a:t>гидросульфит-иона</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SO</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Н</a:t>
            </a:r>
            <a:r>
              <a:rPr lang="en-US"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SO</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3</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8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Вторая ступень диссоциации </a:t>
            </a:r>
            <a:r>
              <a:rPr lang="ru-RU" sz="2800" b="1" dirty="0" smtClean="0">
                <a:latin typeface="Arial" pitchFamily="34" charset="0"/>
                <a:ea typeface="Times New Roman" pitchFamily="18" charset="0"/>
                <a:cs typeface="Arial" pitchFamily="34" charset="0"/>
                <a:sym typeface="Symbol" pitchFamily="18" charset="2"/>
              </a:rPr>
              <a:t>(отщепление иона водорода 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от аниона Н</a:t>
            </a:r>
            <a:r>
              <a:rPr lang="en-US" sz="2800" b="1" dirty="0" smtClean="0">
                <a:latin typeface="Arial" pitchFamily="34" charset="0"/>
                <a:ea typeface="Times New Roman" pitchFamily="18" charset="0"/>
                <a:cs typeface="Arial" pitchFamily="34" charset="0"/>
                <a:sym typeface="Symbol" pitchFamily="18" charset="2"/>
              </a:rPr>
              <a:t>SO</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и образование </a:t>
            </a:r>
            <a:r>
              <a:rPr lang="ru-RU" sz="2800" b="1" dirty="0" err="1" smtClean="0">
                <a:latin typeface="Arial" pitchFamily="34" charset="0"/>
                <a:ea typeface="Times New Roman" pitchFamily="18" charset="0"/>
                <a:cs typeface="Arial" pitchFamily="34" charset="0"/>
                <a:sym typeface="Symbol" pitchFamily="18" charset="2"/>
              </a:rPr>
              <a:t>сульфит-иона</a:t>
            </a:r>
            <a:r>
              <a:rPr lang="ru-RU" sz="2800" b="1" dirty="0" smtClean="0">
                <a:latin typeface="Arial" pitchFamily="34" charset="0"/>
                <a:ea typeface="Times New Roman" pitchFamily="18" charset="0"/>
                <a:cs typeface="Arial" pitchFamily="34" charset="0"/>
                <a:sym typeface="Symbol" pitchFamily="18" charset="2"/>
              </a:rPr>
              <a:t>):</a:t>
            </a:r>
            <a:endParaRPr lang="ru-RU" sz="2800" b="1" dirty="0" smtClean="0">
              <a:latin typeface="Arial" pitchFamily="34" charset="0"/>
              <a:cs typeface="Arial" pitchFamily="34" charset="0"/>
              <a:sym typeface="Symbol" pitchFamily="18" charset="2"/>
            </a:endParaRPr>
          </a:p>
          <a:p>
            <a:pPr lvl="0" algn="ctr" eaLnBrk="0" fontAlgn="base" hangingPunct="0">
              <a:lnSpc>
                <a:spcPct val="85000"/>
              </a:lnSpc>
              <a:spcBef>
                <a:spcPct val="0"/>
              </a:spcBef>
              <a:spcAft>
                <a:spcPct val="0"/>
              </a:spcAft>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Н</a:t>
            </a:r>
            <a:r>
              <a:rPr lang="en-US"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SO</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3</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a:t>
            </a:r>
            <a:r>
              <a:rPr lang="en-US"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SO</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3</a:t>
            </a:r>
            <a:r>
              <a:rPr lang="ru-RU" sz="2800" b="1" baseline="30000"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2–</a:t>
            </a:r>
            <a:endPar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8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Число</a:t>
            </a:r>
            <a:r>
              <a:rPr lang="ru-RU" sz="28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ступеней диссоциации </a:t>
            </a:r>
            <a:r>
              <a:rPr lang="ru-RU" sz="2800" b="1" u="sng" dirty="0" smtClean="0">
                <a:latin typeface="Arial" pitchFamily="34" charset="0"/>
                <a:ea typeface="Times New Roman" pitchFamily="18" charset="0"/>
                <a:cs typeface="Arial" pitchFamily="34" charset="0"/>
                <a:sym typeface="Symbol" pitchFamily="18" charset="2"/>
              </a:rPr>
              <a:t>зависит о</a:t>
            </a:r>
            <a:r>
              <a:rPr lang="ru-RU" sz="2800" b="1" dirty="0" smtClean="0">
                <a:latin typeface="Arial" pitchFamily="34" charset="0"/>
                <a:ea typeface="Times New Roman" pitchFamily="18" charset="0"/>
                <a:cs typeface="Arial" pitchFamily="34" charset="0"/>
                <a:sym typeface="Symbol" pitchFamily="18" charset="2"/>
              </a:rPr>
              <a:t>т </a:t>
            </a:r>
            <a:r>
              <a:rPr lang="ru-RU" sz="2800" b="1" i="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основности</a:t>
            </a:r>
            <a:r>
              <a:rPr lang="ru-RU" sz="28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кислоты</a:t>
            </a:r>
            <a:r>
              <a:rPr lang="ru-RU" sz="2800" b="1" i="1"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т. е. от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числа атомов водорода </a:t>
            </a:r>
            <a:r>
              <a:rPr lang="ru-RU" sz="2800" b="1" dirty="0" smtClean="0">
                <a:latin typeface="Arial" pitchFamily="34" charset="0"/>
                <a:ea typeface="Times New Roman" pitchFamily="18" charset="0"/>
                <a:cs typeface="Arial" pitchFamily="34" charset="0"/>
                <a:sym typeface="Symbol" pitchFamily="18" charset="2"/>
              </a:rPr>
              <a:t>в молекуле кислоты.</a:t>
            </a:r>
          </a:p>
        </p:txBody>
      </p:sp>
      <p:pic>
        <p:nvPicPr>
          <p:cNvPr id="7170" name="Picture 2" descr="D:\23.05.13-домашние документы\Виртуальные лекции 2015\Химия\сложные в-ва\кислоты\299.png"/>
          <p:cNvPicPr>
            <a:picLocks noChangeAspect="1" noChangeArrowheads="1"/>
          </p:cNvPicPr>
          <p:nvPr/>
        </p:nvPicPr>
        <p:blipFill>
          <a:blip r:embed="rId3" cstate="print"/>
          <a:srcRect l="53271" t="48330" r="22897"/>
          <a:stretch>
            <a:fillRect/>
          </a:stretch>
        </p:blipFill>
        <p:spPr bwMode="auto">
          <a:xfrm>
            <a:off x="3214678" y="4500570"/>
            <a:ext cx="1357322" cy="2062149"/>
          </a:xfrm>
          <a:prstGeom prst="round2Diag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Прямоугольник 11"/>
          <p:cNvSpPr/>
          <p:nvPr/>
        </p:nvSpPr>
        <p:spPr>
          <a:xfrm>
            <a:off x="3571868" y="5572140"/>
            <a:ext cx="918841" cy="36933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Н</a:t>
            </a:r>
            <a:r>
              <a:rPr lang="ru-RU"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2</a:t>
            </a:r>
            <a:r>
              <a:rPr lang="en-US"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SO</a:t>
            </a:r>
            <a:r>
              <a:rPr lang="ru-RU"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3</a:t>
            </a:r>
            <a:r>
              <a:rPr lang="ru-RU"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317068"/>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Диссоциация</a:t>
            </a:r>
            <a:r>
              <a:rPr lang="ru-RU" sz="2800" b="1" dirty="0" smtClean="0">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по </a:t>
            </a:r>
            <a:r>
              <a:rPr lang="ru-RU" sz="2800" b="1" u="sng"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первой</a:t>
            </a:r>
            <a:r>
              <a:rPr lang="ru-RU" sz="2800" b="1" u="sng" dirty="0" smtClean="0">
                <a:latin typeface="Arial" pitchFamily="34" charset="0"/>
                <a:ea typeface="Times New Roman" pitchFamily="18" charset="0"/>
                <a:cs typeface="Arial" pitchFamily="34" charset="0"/>
              </a:rPr>
              <a:t> ступени протекает сильнее</a:t>
            </a:r>
            <a:r>
              <a:rPr lang="ru-RU" sz="2800" b="1" dirty="0" smtClean="0">
                <a:latin typeface="Arial" pitchFamily="34" charset="0"/>
                <a:ea typeface="Times New Roman" pitchFamily="18" charset="0"/>
                <a:cs typeface="Arial" pitchFamily="34" charset="0"/>
              </a:rPr>
              <a:t>, чем по второй, а </a:t>
            </a:r>
            <a:r>
              <a:rPr lang="ru-RU" sz="2800" b="1" u="sng" dirty="0" smtClean="0">
                <a:latin typeface="Arial" pitchFamily="34" charset="0"/>
                <a:ea typeface="Times New Roman" pitchFamily="18" charset="0"/>
                <a:cs typeface="Arial" pitchFamily="34" charset="0"/>
              </a:rPr>
              <a:t>по </a:t>
            </a:r>
            <a:r>
              <a:rPr lang="ru-RU" sz="2800" b="1" u="sng"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второй</a:t>
            </a:r>
            <a:r>
              <a:rPr lang="ru-RU" sz="2800" b="1" u="sng"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сильнее, чем по </a:t>
            </a:r>
            <a:r>
              <a:rPr lang="ru-RU" sz="2800" b="1" u="sng"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третьей</a:t>
            </a:r>
            <a:r>
              <a:rPr lang="ru-RU" sz="2800" b="1" dirty="0" smtClean="0">
                <a:latin typeface="Arial" pitchFamily="34" charset="0"/>
                <a:ea typeface="Times New Roman" pitchFamily="18" charset="0"/>
                <a:cs typeface="Arial" pitchFamily="34" charset="0"/>
              </a:rPr>
              <a:t> и т. д. Связано это с тем, что отщепление положительно заряженного иона 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от нейтральной молекулы кислоты происходит легче, чем от отрицательно заряженных анионов. </a:t>
            </a:r>
            <a:r>
              <a:rPr lang="ru-RU" sz="28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Чем выше заряд аниона, тем труднее преодолеть положительно заряженному иону Н</a:t>
            </a:r>
            <a:r>
              <a:rPr lang="ru-RU" sz="2800" b="1" i="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его притяжение</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308004"/>
            <a:ext cx="8786874" cy="4121128"/>
          </a:xfrm>
          <a:prstGeom prst="rect">
            <a:avLst/>
          </a:prstGeom>
        </p:spPr>
        <p:txBody>
          <a:bodyPr wrap="square">
            <a:spAutoFit/>
          </a:bodyPr>
          <a:lstStyle/>
          <a:p>
            <a:pPr lvl="0" indent="450850" algn="just" fontAlgn="base">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Растворы всех</a:t>
            </a:r>
            <a:r>
              <a:rPr lang="ru-RU" sz="2800" b="1" dirty="0" smtClean="0">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имеют</a:t>
            </a:r>
            <a:r>
              <a:rPr lang="ru-RU" sz="2800" b="1" dirty="0" smtClean="0">
                <a:latin typeface="Arial" pitchFamily="34" charset="0"/>
                <a:ea typeface="Times New Roman" pitchFamily="18" charset="0"/>
                <a:cs typeface="Arial" pitchFamily="34" charset="0"/>
              </a:rPr>
              <a:t> некоторые </a:t>
            </a:r>
            <a:r>
              <a:rPr lang="ru-RU" sz="2800" b="1" i="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общие свойства</a:t>
            </a:r>
            <a:r>
              <a:rPr lang="ru-RU" sz="2800" b="1" dirty="0" smtClean="0">
                <a:latin typeface="Arial" pitchFamily="34" charset="0"/>
                <a:ea typeface="Times New Roman" pitchFamily="18" charset="0"/>
                <a:cs typeface="Arial" pitchFamily="34" charset="0"/>
              </a:rPr>
              <a:t>,</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обусловленные </a:t>
            </a:r>
            <a:r>
              <a:rPr lang="ru-RU" sz="2800" b="1" u="sng" dirty="0" smtClean="0">
                <a:latin typeface="Arial" pitchFamily="34" charset="0"/>
                <a:ea typeface="Times New Roman" pitchFamily="18" charset="0"/>
                <a:cs typeface="Arial" pitchFamily="34" charset="0"/>
              </a:rPr>
              <a:t>наличием в водных растворах</a:t>
            </a:r>
            <a:r>
              <a:rPr lang="ru-RU" sz="2800" b="1" dirty="0" smtClean="0">
                <a:latin typeface="Arial" pitchFamily="34" charset="0"/>
                <a:ea typeface="Times New Roman" pitchFamily="18" charset="0"/>
                <a:cs typeface="Arial" pitchFamily="34" charset="0"/>
              </a:rPr>
              <a:t> </a:t>
            </a:r>
            <a:r>
              <a:rPr lang="ru-RU" sz="2800" b="1" dirty="0" smtClean="0">
                <a:solidFill>
                  <a:srgbClr val="180DA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ионов водорода </a:t>
            </a:r>
            <a:r>
              <a:rPr lang="ru-RU" sz="2800" b="1" dirty="0" smtClean="0">
                <a:latin typeface="Arial" pitchFamily="34" charset="0"/>
                <a:ea typeface="Times New Roman" pitchFamily="18" charset="0"/>
                <a:cs typeface="Arial" pitchFamily="34" charset="0"/>
              </a:rPr>
              <a:t>(анионы в этом отношении значения не имеют). Так, </a:t>
            </a:r>
            <a:r>
              <a:rPr lang="ru-RU" sz="28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кислый вкус</a:t>
            </a:r>
            <a:r>
              <a:rPr lang="ru-RU" sz="2800" b="1" dirty="0" smtClean="0">
                <a:latin typeface="Arial" pitchFamily="34" charset="0"/>
                <a:ea typeface="Times New Roman" pitchFamily="18" charset="0"/>
                <a:cs typeface="Arial" pitchFamily="34" charset="0"/>
              </a:rPr>
              <a:t> ионов водорода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мы ощущаем, когда употребляем пищу, приправленную уксусом (раствор уксусной кислоты), лимоны также имеют кислый вкус за счёт ионов водорода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которые отщепляют молекулы лимонной кислоты. Поэтому </a:t>
            </a:r>
            <a:r>
              <a:rPr lang="ru-RU" sz="28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 водорода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является носителем </a:t>
            </a:r>
            <a:r>
              <a:rPr lang="ru-RU" sz="28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кислотных свойств</a:t>
            </a:r>
            <a:r>
              <a:rPr lang="ru-RU" sz="2800" b="1" i="1" dirty="0" smtClean="0">
                <a:latin typeface="Arial" pitchFamily="34" charset="0"/>
                <a:ea typeface="Times New Roman" pitchFamily="18" charset="0"/>
                <a:cs typeface="Arial" pitchFamily="34" charset="0"/>
              </a:rPr>
              <a:t>. </a:t>
            </a:r>
          </a:p>
        </p:txBody>
      </p:sp>
      <p:pic>
        <p:nvPicPr>
          <p:cNvPr id="11" name="Picture 3"/>
          <p:cNvPicPr>
            <a:picLocks noChangeAspect="1" noChangeArrowheads="1"/>
          </p:cNvPicPr>
          <p:nvPr/>
        </p:nvPicPr>
        <p:blipFill>
          <a:blip r:embed="rId3" cstate="print"/>
          <a:srcRect/>
          <a:stretch>
            <a:fillRect/>
          </a:stretch>
        </p:blipFill>
        <p:spPr bwMode="auto">
          <a:xfrm>
            <a:off x="285720" y="4500570"/>
            <a:ext cx="514351" cy="487974"/>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a:sp3d>
        </p:spPr>
      </p:pic>
      <p:pic>
        <p:nvPicPr>
          <p:cNvPr id="4098" name="Picture 2" descr="D:\23.05.13-домашние документы\Виртуальные лекции 2015\Органическая химия\карб. кислоты\укс. к-та\86130769_00000572.jpg"/>
          <p:cNvPicPr>
            <a:picLocks noChangeAspect="1" noChangeArrowheads="1"/>
          </p:cNvPicPr>
          <p:nvPr/>
        </p:nvPicPr>
        <p:blipFill>
          <a:blip r:embed="rId4" cstate="print"/>
          <a:srcRect t="10714" b="3571"/>
          <a:stretch>
            <a:fillRect/>
          </a:stretch>
        </p:blipFill>
        <p:spPr bwMode="auto">
          <a:xfrm>
            <a:off x="1428728" y="4429132"/>
            <a:ext cx="2857520" cy="183699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2" descr="Лимонный сок &quot; Увлекательный мир"/>
          <p:cNvPicPr>
            <a:picLocks noChangeAspect="1" noChangeArrowheads="1"/>
          </p:cNvPicPr>
          <p:nvPr/>
        </p:nvPicPr>
        <p:blipFill>
          <a:blip r:embed="rId5" cstate="print"/>
          <a:srcRect l="2747" t="8571" r="3853" b="2857"/>
          <a:stretch>
            <a:fillRect/>
          </a:stretch>
        </p:blipFill>
        <p:spPr bwMode="auto">
          <a:xfrm>
            <a:off x="5286380" y="4429132"/>
            <a:ext cx="1571636" cy="143296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71406" y="6286520"/>
            <a:ext cx="4616970"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СН</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3</a:t>
            </a:r>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С</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O</a:t>
            </a:r>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О</a:t>
            </a:r>
            <a:r>
              <a:rPr lang="ru-RU" sz="2600" b="1" dirty="0" smtClean="0">
                <a:ln w="11430">
                  <a:solidFill>
                    <a:srgbClr val="FF0000"/>
                  </a:solidFill>
                </a:ln>
                <a:solidFill>
                  <a:srgbClr val="FF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Н </a:t>
            </a:r>
            <a:r>
              <a:rPr lang="ru-RU" sz="2600" b="1" dirty="0" smtClean="0">
                <a:ln w="11430">
                  <a:solidFill>
                    <a:schemeClr val="tx1"/>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a:t>
            </a:r>
            <a:r>
              <a:rPr lang="ru-RU" sz="2600" b="1" dirty="0" smtClean="0">
                <a:ln w="11430">
                  <a:solidFill>
                    <a:srgbClr val="FF0000"/>
                  </a:solidFill>
                </a:ln>
                <a:solidFill>
                  <a:srgbClr val="FF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 </a:t>
            </a:r>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СН</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3</a:t>
            </a:r>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С</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O</a:t>
            </a:r>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О</a:t>
            </a:r>
            <a:r>
              <a:rPr lang="ru-RU" sz="2600" b="1" baseline="30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a:t>
            </a:r>
            <a:r>
              <a:rPr lang="ru-RU"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 + </a:t>
            </a:r>
            <a:r>
              <a:rPr lang="ru-RU" sz="2600" b="1" dirty="0" smtClean="0">
                <a:ln w="11430">
                  <a:solidFill>
                    <a:srgbClr val="FF0000"/>
                  </a:solidFill>
                </a:ln>
                <a:solidFill>
                  <a:srgbClr val="FF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Н</a:t>
            </a:r>
            <a:r>
              <a:rPr lang="ru-RU" sz="2600" b="1" baseline="30000" dirty="0" smtClean="0">
                <a:ln w="11430">
                  <a:solidFill>
                    <a:srgbClr val="FF0000"/>
                  </a:solidFill>
                </a:ln>
                <a:solidFill>
                  <a:srgbClr val="FF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a:t>
            </a:r>
            <a:endParaRPr lang="ru-RU" sz="2600" b="1" dirty="0">
              <a:ln w="11430">
                <a:solidFill>
                  <a:srgbClr val="FF0000"/>
                </a:solidFill>
              </a:ln>
              <a:solidFill>
                <a:srgbClr val="FF0000"/>
              </a:solidFill>
              <a:effectLst>
                <a:outerShdw blurRad="50800" dist="39000" dir="5460000" algn="tl">
                  <a:srgbClr val="000000">
                    <a:alpha val="38000"/>
                  </a:srgbClr>
                </a:outerShdw>
              </a:effectLst>
            </a:endParaRPr>
          </a:p>
        </p:txBody>
      </p:sp>
      <p:cxnSp>
        <p:nvCxnSpPr>
          <p:cNvPr id="19" name="Прямая со стрелкой 18"/>
          <p:cNvCxnSpPr/>
          <p:nvPr/>
        </p:nvCxnSpPr>
        <p:spPr>
          <a:xfrm flipV="1">
            <a:off x="1428728" y="5715016"/>
            <a:ext cx="785818" cy="642942"/>
          </a:xfrm>
          <a:prstGeom prst="straightConnector1">
            <a:avLst/>
          </a:prstGeom>
          <a:ln w="3810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46081" name="Picture 1"/>
          <p:cNvPicPr>
            <a:picLocks noChangeAspect="1" noChangeArrowheads="1"/>
          </p:cNvPicPr>
          <p:nvPr/>
        </p:nvPicPr>
        <p:blipFill>
          <a:blip r:embed="rId6" cstate="print"/>
          <a:srcRect/>
          <a:stretch>
            <a:fillRect/>
          </a:stretch>
        </p:blipFill>
        <p:spPr bwMode="auto">
          <a:xfrm>
            <a:off x="4565148" y="5857892"/>
            <a:ext cx="2864372" cy="878985"/>
          </a:xfrm>
          <a:prstGeom prst="roundRect">
            <a:avLst/>
          </a:prstGeom>
          <a:noFill/>
          <a:ln w="28575">
            <a:noFill/>
            <a:miter lim="800000"/>
            <a:headEnd/>
            <a:tailEnd/>
          </a:ln>
          <a:effectLst/>
          <a:scene3d>
            <a:camera prst="orthographicFront"/>
            <a:lightRig rig="threePt" dir="t"/>
          </a:scene3d>
          <a:sp3d>
            <a:bevelT/>
          </a:sp3d>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52162</TotalTime>
  <Words>10423</Words>
  <Application>Microsoft Office PowerPoint</Application>
  <PresentationFormat>Экран (4:3)</PresentationFormat>
  <Paragraphs>1282</Paragraphs>
  <Slides>171</Slides>
  <Notes>25</Notes>
  <HiddenSlides>0</HiddenSlides>
  <MMClips>0</MMClips>
  <ScaleCrop>false</ScaleCrop>
  <HeadingPairs>
    <vt:vector size="4" baseType="variant">
      <vt:variant>
        <vt:lpstr>Тема</vt:lpstr>
      </vt:variant>
      <vt:variant>
        <vt:i4>1</vt:i4>
      </vt:variant>
      <vt:variant>
        <vt:lpstr>Заголовки слайдов</vt:lpstr>
      </vt:variant>
      <vt:variant>
        <vt:i4>171</vt:i4>
      </vt:variant>
    </vt:vector>
  </HeadingPairs>
  <TitlesOfParts>
    <vt:vector size="172"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5820</cp:revision>
  <dcterms:created xsi:type="dcterms:W3CDTF">2009-11-04T17:47:55Z</dcterms:created>
  <dcterms:modified xsi:type="dcterms:W3CDTF">2021-04-18T09:22:59Z</dcterms:modified>
</cp:coreProperties>
</file>