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1" r:id="rId9"/>
    <p:sldId id="266" r:id="rId10"/>
    <p:sldId id="263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231FD3-621B-4B6E-931B-42DC0DE9947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D1AEAC-CDEC-4009-AF7C-51108682A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Виды теплообмена. Теплопроводность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500" b="1" dirty="0" smtClean="0"/>
              <a:t>            Тепловое излучение. При теплообмене излучением перенос теплоты осуществляется посредством электромагнитных волн. При этом происходит двойное превращение энергии. Внутренняя энергия вещества превращается в энергию излучения (энергию электромагнитных волн), которая распространяется в пространстве и, попадая на тела, способные её поглощать, снова превращается во внутреннюю энергию этих тел.</a:t>
            </a:r>
            <a:endParaRPr lang="ru-RU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lide.ru/images/24/30592/96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6764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sz="2800" b="1" dirty="0" smtClean="0"/>
              <a:t>Для удобства технических расчётов вводится понятие о двух видах теплообмена, которые называют теплоотдачей и теплопередачей.</a:t>
            </a:r>
          </a:p>
          <a:p>
            <a:pPr algn="just"/>
            <a:r>
              <a:rPr lang="ru-RU" sz="2800" b="1" dirty="0" smtClean="0"/>
              <a:t>          Теплоотдачей называется процесс теплообмена, возникающий между  твёрдым телом и омывающей его жидкой или газообразной средой. В общем  случае теплоотдача включает в себя конвекцию, теплопроводность и излучение.</a:t>
            </a:r>
          </a:p>
          <a:p>
            <a:pPr algn="just"/>
            <a:r>
              <a:rPr lang="ru-RU" sz="2800" b="1" dirty="0" smtClean="0"/>
              <a:t>          Теплопередачей называется процесс теплообмена, возникающий между  жидкими или газообразными средами, разделёнными твёрдой стенкой.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eplyhouse.ru/wp-content/uploads/2017/10/Shema-teplootdachi-bimetallicheskoj-batarei-e150718291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296071" cy="3456384"/>
          </a:xfrm>
          <a:prstGeom prst="rect">
            <a:avLst/>
          </a:prstGeom>
          <a:noFill/>
        </p:spPr>
      </p:pic>
      <p:pic>
        <p:nvPicPr>
          <p:cNvPr id="25604" name="Picture 4" descr="http://zadachi24.ru/wp-content/uploads/2016/01/thermo_26_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620688"/>
            <a:ext cx="432117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Понятие о температурном поле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71116"/>
            <a:ext cx="5784106" cy="403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Температурным полем называется совокупность значений температуры в каждый момент времени во всех точках рассматриваемого пространства.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Температура может изменяться в направлении одной, двух или всех трёх осей координат. В соответствии с этим различают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одномерные, двухмерные и трёхмерные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поля температур.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Одномерное стационарное температурное поле описывается формулой вида: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= f(x)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Изотермическими поверхностями называются поверхности, представляющие собой геометрическое место точек с одинаковой температурой.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Такие поверхности не могут пересекаться друг с другом. Они могут быть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замкнутыми или ограничиваются наружными границами тела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21088"/>
            <a:ext cx="3564521" cy="248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392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    Изотермами называются линии пересечения изотермических поверхностей с какой-либо плоскостью.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С помощью изотермических поверхностей или изотерм можно графически изобразить вид температурного поля в данный момент времени.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239" y="1124744"/>
            <a:ext cx="4633761" cy="3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60648"/>
            <a:ext cx="3600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188640"/>
            <a:ext cx="51480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Наиболее значительное изменение температуры имеет место в направлении по нормали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 изотермической поверхности.</a:t>
            </a: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/>
          </a:p>
          <a:p>
            <a:pPr algn="just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Градиентом температуры называется производная температуры по нормали к изотермической поверхности.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284984"/>
            <a:ext cx="3254362" cy="1233232"/>
          </a:xfrm>
          <a:prstGeom prst="rect">
            <a:avLst/>
          </a:prstGeom>
          <a:noFill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49434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 урока: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Основные понятия и определения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Понятие о температурном поле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Закон Фурье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 Коэффициент теплоотдачи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 Теплопередача. Коэффициент теплопередачи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Градиент температуры является вектором, направленным по нормали к изотермической поверхности в сторону увеличения температуры,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единичный вектор нормали. </a:t>
            </a: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Выражение </a:t>
            </a:r>
          </a:p>
          <a:p>
            <a:endParaRPr lang="ru-RU" dirty="0" smtClean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573016"/>
            <a:ext cx="2045002" cy="7749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2883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определяет модуль градиента температуры, т.е. приращение температуры на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единице длины этой нормали.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92896"/>
            <a:ext cx="32132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Тепловым потоком называется количество теплоты, проходящее через данную поверхность с площадью F в единицу времени.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Он обозначается символом Q. 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Единицей измерения Q является Дж/с, т.е. ватт (Вт).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2068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Плотностью теплового потока называется количество теплоты, проходящей через единицу поверхности в единицу времени.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Она обозначается символом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 измеряется в Вт/</a:t>
            </a:r>
            <a:r>
              <a:rPr lang="ru-RU" sz="4000" b="1" dirty="0" smtClean="0"/>
              <a:t>м</a:t>
            </a:r>
            <a:r>
              <a:rPr lang="ru-RU" sz="4000" b="1" baseline="30000" dirty="0" smtClean="0"/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. Таким образом:</a:t>
            </a:r>
          </a:p>
          <a:p>
            <a:pPr algn="just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 = Q/F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Плотность теплового потока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векторная величина, направленная в сторону, обратную градиенту температуры, т.е. в сторону уменьшения температуры.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4694952" cy="410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Тепловой поток Q и его плотность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связаны очевидным соотношением</a:t>
            </a:r>
            <a:endParaRPr lang="ru-RU" sz="3200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700807"/>
            <a:ext cx="2664296" cy="12882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14096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 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площадь данной изотермической поверхности.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плотность теплового потока постоянна на рассматриваемой поверхности, то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F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Закон Фурье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370793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7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Био-Фурье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Количество тепла, возникающее в теле вследствие теплопроводности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некоторой разности температур в отдельных частях тела, прямо пропорционально градиенту температуры, времени проведения процесса и площади сечения, перпендикулярного направлению теплового потока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myshared.ru/6/679408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035496"/>
            <a:ext cx="10657184" cy="885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8478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Знак минус в правой части этого равенства означает, что теплота распространяется в направлении уменьшения температуры.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Коэффициент пропорциональности  </a:t>
            </a:r>
            <a:r>
              <a:rPr lang="ru-RU" sz="3200" dirty="0" err="1" smtClean="0"/>
              <a:t>λ</a:t>
            </a:r>
            <a:endParaRPr lang="ru-RU" sz="3200" dirty="0" smtClean="0"/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в формулах называется коэффициентом теплопроводности и имеет единицу измерения Вт/(м∙К).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emeljanova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50"/>
            <a:ext cx="10116616" cy="8730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840760" cy="189436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Основные понятия и определения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420888"/>
            <a:ext cx="6172200" cy="1371600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переноса теплоты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emeljanova\Desktop\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835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Коэффициент теплоотдачи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Теплоотдачей называется процесс теплообмена между поверхностью тела и окружающей средой.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emeljanova\Desktop\Копия fiz_zakon_teplootdachi_nytona_rixmana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58081"/>
            <a:ext cx="5203729" cy="4195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закон теплоотдачи — закон Ньютона гласит: количество теплоты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переданное от поверхности теплообмена к потоку жидкости (газа) или от потока к поверхности теплообмена, прямо пропорционально площади поверхности теплообмена F, разности температур поверхности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ядра потока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жид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(или наоборот) и продолжительности процесса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dτ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Q=\alpha tS\Delta T.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Q=\alpha tS\Delta T.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1" name="Picture 5" descr="C:\Users\emeljanova\Desktop\fiz_zakon_teplootdachi_nytona_rixmana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7802851" cy="124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emeljanova\Desktop\fiz_zakon_teplootdachi_nytona_rixmana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4" y="149225"/>
            <a:ext cx="8264847" cy="13208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628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— коэффициент теплоотдачи, который показывает, какое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количество теплоты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передается от теплообменной поверхности в 1 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омывающему ее потоку или от потока поверхности теплообмена, равной 1 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в единицу времени (1 ч) при разности температур поверхности теплообмена и ядра потока 1 К.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Теплопередача. Коэффициент теплопередачи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тепла через однослойную плоскую стенку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ok-t.ru/studopediaru/baza15/4506531201405.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380006" cy="51125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260648"/>
            <a:ext cx="53285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Однослойная плоская стенка.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Имеется однородная плоская стенка 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коэф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теплопроводности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и толщиной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По одну сторону стенки находится горячая среда с t-рой 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Ж1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по другую - холодная - с t-рой 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Ж2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Температуры поверхностей стенки неизвестны, обозначим их буквами 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Известны значения среднего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коэф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теплоотдачи со стороны горячего α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холодного α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теплоносителя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0"/>
            <a:ext cx="55801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 установившемся тепловом состоянии кол-во теплоты, переданное от горячей жидкости к стенке, равно кол-ву теплоты, переданному через стенку, и кол-ву теплоты, отданному от стенки к холодной жидкости.</a:t>
            </a: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Следовательно, для плотности теплового потока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можно 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написать систему,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 кот.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опр-ся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частные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t-рные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напоры: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ok-t.ru/studopediaru/baza15/4506531201405.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38000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ok-t.ru/studopediaru/baza15/4506531201405.files/image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92896"/>
            <a:ext cx="4355600" cy="2304256"/>
          </a:xfrm>
          <a:prstGeom prst="rect">
            <a:avLst/>
          </a:prstGeom>
          <a:noFill/>
        </p:spPr>
      </p:pic>
      <p:pic>
        <p:nvPicPr>
          <p:cNvPr id="52229" name="Picture 5" descr="http://ok-t.ru/studopediaru/baza15/4506531201405.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248602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Складывая их, получаем полный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t-рный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напор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67543" y="2188807"/>
            <a:ext cx="842493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которого определяется значение плотности теплового потока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</a:t>
            </a:r>
          </a:p>
        </p:txBody>
      </p:sp>
      <p:pic>
        <p:nvPicPr>
          <p:cNvPr id="54274" name="Picture 2" descr="http://ok-t.ru/studopediaru/baza15/4506531201405.files/image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264696" cy="1224136"/>
          </a:xfrm>
          <a:prstGeom prst="rect">
            <a:avLst/>
          </a:prstGeom>
          <a:noFill/>
        </p:spPr>
      </p:pic>
      <p:pic>
        <p:nvPicPr>
          <p:cNvPr id="54275" name="Picture 3" descr="http://ok-t.ru/studopediaru/baza15/4506531201405.files/image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3"/>
            <a:ext cx="6480720" cy="1342855"/>
          </a:xfrm>
          <a:prstGeom prst="rect">
            <a:avLst/>
          </a:prstGeom>
          <a:noFill/>
        </p:spPr>
      </p:pic>
      <p:pic>
        <p:nvPicPr>
          <p:cNvPr id="54276" name="Picture 4" descr="http://ok-t.ru/studopediaru/baza15/4506531201405.files/image0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445223"/>
            <a:ext cx="3600400" cy="12601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72514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- коэффициент теплопередачи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769152" cy="6858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Теплообменом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процесс переноса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теплоты в пространстве.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Теплообмен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представляет собой сложное явление, которое можно условно расчленить на ряд более простых, принципиально отличающихся друг от друга, видов переноса теплоты: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теплопроводность;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конвекцию;теплообмен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излучением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80267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Коэффициент теплопередачи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показывает, какое количество теплоты переходит в единицу времени от более нагретого к менее нагретому теплоносителю через </a:t>
            </a:r>
          </a:p>
          <a:p>
            <a:pPr marL="0" marR="0" lvl="0" indent="434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теплообменной поверхности при разности температур между теплоносителями 1К. </a:t>
            </a: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передаче теплоты через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однослойную плоскую стенку,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коэффициент теплопередачи рассчитывается по формуле:</a:t>
            </a: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</a:t>
            </a:r>
            <a:endParaRPr kumimoji="0" lang="ru-RU" sz="8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</a:t>
            </a:r>
            <a:endParaRPr kumimoji="0" lang="ru-RU" sz="14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main.isuct.ru/files/dept/piaht/newmet/3.files/image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93095"/>
            <a:ext cx="3672408" cy="184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4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aseline="-30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b="1" baseline="-30000" dirty="0" smtClean="0">
                <a:latin typeface="Times New Roman" pitchFamily="18" charset="0"/>
                <a:cs typeface="Times New Roman" pitchFamily="18" charset="0"/>
              </a:rPr>
              <a:t>многослойной стенки</a:t>
            </a:r>
            <a:r>
              <a:rPr lang="ru-RU" sz="4800" baseline="-30000" dirty="0" smtClean="0">
                <a:latin typeface="Times New Roman" pitchFamily="18" charset="0"/>
                <a:cs typeface="Times New Roman" pitchFamily="18" charset="0"/>
              </a:rPr>
              <a:t>, состоящей из </a:t>
            </a:r>
            <a:r>
              <a:rPr lang="en-US" sz="4800" baseline="-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4800" baseline="-30000" dirty="0" smtClean="0">
                <a:latin typeface="Times New Roman" pitchFamily="18" charset="0"/>
                <a:cs typeface="Times New Roman" pitchFamily="18" charset="0"/>
              </a:rPr>
              <a:t>слоев:</a:t>
            </a:r>
          </a:p>
          <a:p>
            <a:pPr lvl="0" indent="434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aseline="-300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              </a:t>
            </a:r>
            <a:endParaRPr lang="ru-RU" sz="4800" dirty="0"/>
          </a:p>
        </p:txBody>
      </p:sp>
      <p:pic>
        <p:nvPicPr>
          <p:cNvPr id="3" name="Picture 3" descr="http://main.isuct.ru/files/dept/piaht/newmet/3.files/image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096344" cy="14707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852936"/>
            <a:ext cx="8352928" cy="33342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indent="434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aseline="-30000" dirty="0" smtClean="0">
              <a:latin typeface="Arial" pitchFamily="34" charset="0"/>
              <a:cs typeface="Arial" pitchFamily="34" charset="0"/>
            </a:endParaRPr>
          </a:p>
          <a:p>
            <a:pPr lvl="0" indent="434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baseline="-30000" dirty="0" smtClean="0">
                <a:latin typeface="Times New Roman" pitchFamily="18" charset="0"/>
                <a:cs typeface="Times New Roman" pitchFamily="18" charset="0"/>
              </a:rPr>
              <a:t>где        </a:t>
            </a:r>
            <a:r>
              <a:rPr lang="ru-RU" sz="3600" b="1" baseline="-30000" dirty="0" err="1" smtClean="0">
                <a:latin typeface="Times New Roman" pitchFamily="18" charset="0"/>
                <a:cs typeface="Times New Roman" pitchFamily="18" charset="0"/>
              </a:rPr>
              <a:t>δст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толщина стенки, м; </a:t>
            </a:r>
          </a:p>
          <a:p>
            <a:pPr lvl="0" indent="434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b="1" baseline="-300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коэффициент теплопроводности материала стенки, Вт/(м·К); </a:t>
            </a:r>
          </a:p>
          <a:p>
            <a:pPr lvl="0" indent="434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α</a:t>
            </a:r>
            <a:r>
              <a:rPr lang="ru-RU" sz="2800" b="1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α</a:t>
            </a:r>
            <a:r>
              <a:rPr lang="ru-RU" sz="2800" b="1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коэффициенты  теплоотдачи, соответственно, от горячего теплоносителя к разделяющей стенке и от стенки к холодному теплоносителю, Вт/(м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·К);</a:t>
            </a:r>
            <a:endParaRPr lang="ru-RU" sz="2800" b="1" baseline="-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Величина, обратная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коэф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теплопередачи, называется общим термическим сопротивлением теплопередачи: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R = 1/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этого соотношения следует, что общее термическое сопротивление равно сумме частных: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R = 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α1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 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α2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R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α1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1/α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частное термическое сопротивление теплоотдачи со стороны горячего теплоносителя;</a:t>
            </a:r>
          </a:p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δ/λ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частное термическое сопротивление теплопроводности стенки;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α2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1/α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частное термическое сопротивление теплоотдачи со стороны холодного теплоносителя.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Теплопроводность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состоит в переносе теплоты микрочастицами вещества (молекулами, атомами, ионами, электронами). Такой теплообмен происходит в телах при наличии перепада температуры, но механизм переноса теплоты зависит от агрегатного состояния тела.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43a/00029c49-228d8a7d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газах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распространение теплоты происходит вследствие обмена энергией при столкновениях молекул. 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твёрдых телах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(диэлектриках) перенос теплоты происходит вследствие силового взаимодействия между молекулами, т.е. в процессе столкновений колеблющихся частиц. 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металлах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дополнительный перенос теплоты происходит вследствие движения и столкновений свободных электронов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Конвекция наблюдается лишь в жидкостях и газах. Конвективный перенос теплоты обусловлен перемещением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макрочастиц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макрообъёмов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вещества в пространстве из области с одной температурой в область с другой температурой, т.е. перенос теплоты связан с переносом самого вещества. Конвекция всегда сопровождается теплопроводностью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1skidka.com/w-image/p_images/domisemia/7/967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91828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675</TotalTime>
  <Words>1138</Words>
  <Application>Microsoft Office PowerPoint</Application>
  <PresentationFormat>Экран (4:3)</PresentationFormat>
  <Paragraphs>88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Эркер</vt:lpstr>
      <vt:lpstr>Виды теплообмена. Теплопроводность</vt:lpstr>
      <vt:lpstr>Слайд 2</vt:lpstr>
      <vt:lpstr>1 Основные понятия и определения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2 Понятие о температурном поле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3 Закон Фурье </vt:lpstr>
      <vt:lpstr>Слайд 26</vt:lpstr>
      <vt:lpstr>Слайд 27</vt:lpstr>
      <vt:lpstr>Слайд 28</vt:lpstr>
      <vt:lpstr>Слайд 29</vt:lpstr>
      <vt:lpstr>Слайд 30</vt:lpstr>
      <vt:lpstr>4 Коэффициент теплоотдачи </vt:lpstr>
      <vt:lpstr>Слайд 32</vt:lpstr>
      <vt:lpstr>Слайд 33</vt:lpstr>
      <vt:lpstr>Слайд 34</vt:lpstr>
      <vt:lpstr>5 Теплопередача. Коэффициент теплопередачи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теплообмена. Теплопроводность</dc:title>
  <dc:creator>emeljanova</dc:creator>
  <cp:lastModifiedBy>avanesyan</cp:lastModifiedBy>
  <cp:revision>75</cp:revision>
  <dcterms:created xsi:type="dcterms:W3CDTF">2017-11-16T09:41:16Z</dcterms:created>
  <dcterms:modified xsi:type="dcterms:W3CDTF">2021-05-17T07:25:55Z</dcterms:modified>
</cp:coreProperties>
</file>