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68" r:id="rId2"/>
    <p:sldId id="257" r:id="rId3"/>
    <p:sldId id="258" r:id="rId4"/>
    <p:sldId id="259" r:id="rId5"/>
    <p:sldId id="269" r:id="rId6"/>
    <p:sldId id="261" r:id="rId7"/>
    <p:sldId id="270" r:id="rId8"/>
    <p:sldId id="264" r:id="rId9"/>
    <p:sldId id="271" r:id="rId10"/>
    <p:sldId id="272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3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2C6F94-A788-402E-9029-D32D4B37D439}" type="doc">
      <dgm:prSet loTypeId="urn:microsoft.com/office/officeart/2005/8/layout/vList6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537E5B-D12F-47B2-B801-B0011E47CE4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Налогоплательщики НДФЛ</a:t>
          </a:r>
          <a:endParaRPr lang="ru-RU" sz="2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EDB10C-79B5-4577-8A3D-1AAA1E3250FC}" type="parTrans" cxnId="{872A2F53-C022-429F-9C5A-02F6B5945317}">
      <dgm:prSet/>
      <dgm:spPr/>
      <dgm:t>
        <a:bodyPr/>
        <a:lstStyle/>
        <a:p>
          <a:endParaRPr lang="ru-RU" b="0"/>
        </a:p>
      </dgm:t>
    </dgm:pt>
    <dgm:pt modelId="{7289B25C-4135-4DDA-865A-9EF5CCAE0624}" type="sibTrans" cxnId="{872A2F53-C022-429F-9C5A-02F6B5945317}">
      <dgm:prSet/>
      <dgm:spPr/>
      <dgm:t>
        <a:bodyPr/>
        <a:lstStyle/>
        <a:p>
          <a:endParaRPr lang="ru-RU" b="0"/>
        </a:p>
      </dgm:t>
    </dgm:pt>
    <dgm:pt modelId="{07CEFBBE-6F1B-419B-BDF1-BD1AED16E60F}">
      <dgm:prSet phldrT="[Текст]" custT="1"/>
      <dgm:spPr/>
      <dgm:t>
        <a:bodyPr/>
        <a:lstStyle/>
        <a:p>
          <a:pPr algn="just"/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Физические лица, являющиеся налоговыми резидентами Российской Федерации.</a:t>
          </a:r>
          <a:endParaRPr lang="ru-RU" sz="2000" b="0" dirty="0">
            <a:latin typeface="Times New Roman" pitchFamily="18" charset="0"/>
            <a:cs typeface="Times New Roman" pitchFamily="18" charset="0"/>
          </a:endParaRPr>
        </a:p>
      </dgm:t>
    </dgm:pt>
    <dgm:pt modelId="{4019783A-EE71-4B7F-B1B9-310A56E3F050}" type="parTrans" cxnId="{2D206713-BD69-4DDB-B38C-67BC8FA1A7D8}">
      <dgm:prSet/>
      <dgm:spPr/>
      <dgm:t>
        <a:bodyPr/>
        <a:lstStyle/>
        <a:p>
          <a:endParaRPr lang="ru-RU" b="0"/>
        </a:p>
      </dgm:t>
    </dgm:pt>
    <dgm:pt modelId="{730DB280-C167-4136-9EFF-AF8569BC4EDD}" type="sibTrans" cxnId="{2D206713-BD69-4DDB-B38C-67BC8FA1A7D8}">
      <dgm:prSet/>
      <dgm:spPr/>
      <dgm:t>
        <a:bodyPr/>
        <a:lstStyle/>
        <a:p>
          <a:endParaRPr lang="ru-RU" b="0"/>
        </a:p>
      </dgm:t>
    </dgm:pt>
    <dgm:pt modelId="{9D2735D1-8F48-407A-AD70-25644CFE029D}">
      <dgm:prSet phldrT="[Текст]" custT="1"/>
      <dgm:spPr/>
      <dgm:t>
        <a:bodyPr/>
        <a:lstStyle/>
        <a:p>
          <a:pPr algn="just"/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Физические лица, получающие доходы от источников в Российской Федерации, не являющиеся налоговыми резидентами Российской Федерации</a:t>
          </a:r>
          <a:endParaRPr lang="ru-RU" sz="2000" b="0" dirty="0">
            <a:latin typeface="Times New Roman" pitchFamily="18" charset="0"/>
            <a:cs typeface="Times New Roman" pitchFamily="18" charset="0"/>
          </a:endParaRPr>
        </a:p>
      </dgm:t>
    </dgm:pt>
    <dgm:pt modelId="{E5C3D850-DFE7-4C7A-853E-D195C1BC63EB}" type="parTrans" cxnId="{F5C69722-013D-4A6E-B269-BF57F26192D8}">
      <dgm:prSet/>
      <dgm:spPr/>
      <dgm:t>
        <a:bodyPr/>
        <a:lstStyle/>
        <a:p>
          <a:endParaRPr lang="ru-RU" b="0"/>
        </a:p>
      </dgm:t>
    </dgm:pt>
    <dgm:pt modelId="{C7B2EE52-F575-423B-B90F-8FF9F687B24F}" type="sibTrans" cxnId="{F5C69722-013D-4A6E-B269-BF57F26192D8}">
      <dgm:prSet/>
      <dgm:spPr/>
      <dgm:t>
        <a:bodyPr/>
        <a:lstStyle/>
        <a:p>
          <a:endParaRPr lang="ru-RU" b="0"/>
        </a:p>
      </dgm:t>
    </dgm:pt>
    <dgm:pt modelId="{CE670415-C415-4BFC-9AC6-FC10826BE35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Освобождены от уплаты НДФЛ</a:t>
          </a:r>
          <a:endParaRPr lang="ru-RU" sz="24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7473342-F3CA-4841-BF2D-861B078144DF}" type="parTrans" cxnId="{A5E271D7-2724-44DE-A16F-EC0B80240C20}">
      <dgm:prSet/>
      <dgm:spPr/>
      <dgm:t>
        <a:bodyPr/>
        <a:lstStyle/>
        <a:p>
          <a:endParaRPr lang="ru-RU" b="0"/>
        </a:p>
      </dgm:t>
    </dgm:pt>
    <dgm:pt modelId="{D8B5CEF7-09BE-4CBC-AD15-47D4D0CD9F1D}" type="sibTrans" cxnId="{A5E271D7-2724-44DE-A16F-EC0B80240C20}">
      <dgm:prSet/>
      <dgm:spPr/>
      <dgm:t>
        <a:bodyPr/>
        <a:lstStyle/>
        <a:p>
          <a:endParaRPr lang="ru-RU" b="0"/>
        </a:p>
      </dgm:t>
    </dgm:pt>
    <dgm:pt modelId="{50B29EA0-10A4-4879-B486-01946C80B85C}">
      <dgm:prSet phldrT="[Текст]" custT="1"/>
      <dgm:spPr/>
      <dgm:t>
        <a:bodyPr/>
        <a:lstStyle/>
        <a:p>
          <a:pPr algn="just"/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Индивидуальные предприниматели, применяющие упрощенную систему налогообложения, систему на­логообложения для сельскохозяйственных произво­дителей (единый сельскохозяйственный налог), пере­веденные на систему налогообложения в виде единого налога на вмененный доход для отдельных видов дея­тельности</a:t>
          </a:r>
          <a:endParaRPr lang="ru-RU" sz="1800" b="0" dirty="0">
            <a:latin typeface="Times New Roman" pitchFamily="18" charset="0"/>
            <a:cs typeface="Times New Roman" pitchFamily="18" charset="0"/>
          </a:endParaRPr>
        </a:p>
      </dgm:t>
    </dgm:pt>
    <dgm:pt modelId="{5909D1A3-C1A1-4722-BE71-12E4CAD6DC24}" type="parTrans" cxnId="{242E35C4-5C60-4B61-8032-8A67FE5D253E}">
      <dgm:prSet/>
      <dgm:spPr/>
      <dgm:t>
        <a:bodyPr/>
        <a:lstStyle/>
        <a:p>
          <a:endParaRPr lang="ru-RU" b="0"/>
        </a:p>
      </dgm:t>
    </dgm:pt>
    <dgm:pt modelId="{E1945602-CC67-4021-AD70-E22A763C9DA9}" type="sibTrans" cxnId="{242E35C4-5C60-4B61-8032-8A67FE5D253E}">
      <dgm:prSet/>
      <dgm:spPr/>
      <dgm:t>
        <a:bodyPr/>
        <a:lstStyle/>
        <a:p>
          <a:endParaRPr lang="ru-RU" b="0"/>
        </a:p>
      </dgm:t>
    </dgm:pt>
    <dgm:pt modelId="{A9FD98B4-FB3A-48F3-8416-FA40767D1FFE}" type="pres">
      <dgm:prSet presAssocID="{982C6F94-A788-402E-9029-D32D4B37D43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DEBC090-6725-461F-B9B7-485C47AEE8C2}" type="pres">
      <dgm:prSet presAssocID="{F9537E5B-D12F-47B2-B801-B0011E47CE4F}" presName="linNode" presStyleCnt="0"/>
      <dgm:spPr/>
      <dgm:t>
        <a:bodyPr/>
        <a:lstStyle/>
        <a:p>
          <a:endParaRPr lang="ru-RU"/>
        </a:p>
      </dgm:t>
    </dgm:pt>
    <dgm:pt modelId="{F65EBF1F-65C2-4EE9-B842-624BD45C7D1E}" type="pres">
      <dgm:prSet presAssocID="{F9537E5B-D12F-47B2-B801-B0011E47CE4F}" presName="parentShp" presStyleLbl="node1" presStyleIdx="0" presStyleCnt="2" custScaleX="88230" custScaleY="94756" custLinFactNeighborX="-1931" custLinFactNeighborY="43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F07CB3-957B-47B3-8BDD-737690D00CA9}" type="pres">
      <dgm:prSet presAssocID="{F9537E5B-D12F-47B2-B801-B0011E47CE4F}" presName="childShp" presStyleLbl="bgAccFollowNode1" presStyleIdx="0" presStyleCnt="2" custScaleX="114345" custScaleY="171184" custLinFactNeighborX="79" custLinFactNeighborY="-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5C2D57-7885-492B-8099-5209FF34B66E}" type="pres">
      <dgm:prSet presAssocID="{7289B25C-4135-4DDA-865A-9EF5CCAE0624}" presName="spacing" presStyleCnt="0"/>
      <dgm:spPr/>
      <dgm:t>
        <a:bodyPr/>
        <a:lstStyle/>
        <a:p>
          <a:endParaRPr lang="ru-RU"/>
        </a:p>
      </dgm:t>
    </dgm:pt>
    <dgm:pt modelId="{1EEC573C-BBA4-4171-AA31-DA2D2BFD8458}" type="pres">
      <dgm:prSet presAssocID="{CE670415-C415-4BFC-9AC6-FC10826BE350}" presName="linNode" presStyleCnt="0"/>
      <dgm:spPr/>
      <dgm:t>
        <a:bodyPr/>
        <a:lstStyle/>
        <a:p>
          <a:endParaRPr lang="ru-RU"/>
        </a:p>
      </dgm:t>
    </dgm:pt>
    <dgm:pt modelId="{3D97F814-3EDE-4AAE-9F01-9F018AF70130}" type="pres">
      <dgm:prSet presAssocID="{CE670415-C415-4BFC-9AC6-FC10826BE350}" presName="parentShp" presStyleLbl="node1" presStyleIdx="1" presStyleCnt="2" custScaleX="76657" custScaleY="86523" custLinFactNeighborX="-843" custLinFactNeighborY="-32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B425DD-EBA4-450B-AC89-DD73BA5EFE04}" type="pres">
      <dgm:prSet presAssocID="{CE670415-C415-4BFC-9AC6-FC10826BE350}" presName="childShp" presStyleLbl="bgAccFollowNode1" presStyleIdx="1" presStyleCnt="2" custScaleX="108870" custScaleY="165545" custLinFactNeighborX="-1157" custLinFactNeighborY="-14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DCFEE5-F268-4A72-9827-29C9D091834B}" type="presOf" srcId="{50B29EA0-10A4-4879-B486-01946C80B85C}" destId="{12B425DD-EBA4-450B-AC89-DD73BA5EFE04}" srcOrd="0" destOrd="0" presId="urn:microsoft.com/office/officeart/2005/8/layout/vList6"/>
    <dgm:cxn modelId="{A5E271D7-2724-44DE-A16F-EC0B80240C20}" srcId="{982C6F94-A788-402E-9029-D32D4B37D439}" destId="{CE670415-C415-4BFC-9AC6-FC10826BE350}" srcOrd="1" destOrd="0" parTransId="{27473342-F3CA-4841-BF2D-861B078144DF}" sibTransId="{D8B5CEF7-09BE-4CBC-AD15-47D4D0CD9F1D}"/>
    <dgm:cxn modelId="{F5C69722-013D-4A6E-B269-BF57F26192D8}" srcId="{F9537E5B-D12F-47B2-B801-B0011E47CE4F}" destId="{9D2735D1-8F48-407A-AD70-25644CFE029D}" srcOrd="1" destOrd="0" parTransId="{E5C3D850-DFE7-4C7A-853E-D195C1BC63EB}" sibTransId="{C7B2EE52-F575-423B-B90F-8FF9F687B24F}"/>
    <dgm:cxn modelId="{9FF924B4-5EEE-441B-AE17-DE5928D21A52}" type="presOf" srcId="{07CEFBBE-6F1B-419B-BDF1-BD1AED16E60F}" destId="{BEF07CB3-957B-47B3-8BDD-737690D00CA9}" srcOrd="0" destOrd="0" presId="urn:microsoft.com/office/officeart/2005/8/layout/vList6"/>
    <dgm:cxn modelId="{2D206713-BD69-4DDB-B38C-67BC8FA1A7D8}" srcId="{F9537E5B-D12F-47B2-B801-B0011E47CE4F}" destId="{07CEFBBE-6F1B-419B-BDF1-BD1AED16E60F}" srcOrd="0" destOrd="0" parTransId="{4019783A-EE71-4B7F-B1B9-310A56E3F050}" sibTransId="{730DB280-C167-4136-9EFF-AF8569BC4EDD}"/>
    <dgm:cxn modelId="{872A2F53-C022-429F-9C5A-02F6B5945317}" srcId="{982C6F94-A788-402E-9029-D32D4B37D439}" destId="{F9537E5B-D12F-47B2-B801-B0011E47CE4F}" srcOrd="0" destOrd="0" parTransId="{2FEDB10C-79B5-4577-8A3D-1AAA1E3250FC}" sibTransId="{7289B25C-4135-4DDA-865A-9EF5CCAE0624}"/>
    <dgm:cxn modelId="{46A41C99-0215-4725-978B-664EE07BDBF0}" type="presOf" srcId="{9D2735D1-8F48-407A-AD70-25644CFE029D}" destId="{BEF07CB3-957B-47B3-8BDD-737690D00CA9}" srcOrd="0" destOrd="1" presId="urn:microsoft.com/office/officeart/2005/8/layout/vList6"/>
    <dgm:cxn modelId="{242E35C4-5C60-4B61-8032-8A67FE5D253E}" srcId="{CE670415-C415-4BFC-9AC6-FC10826BE350}" destId="{50B29EA0-10A4-4879-B486-01946C80B85C}" srcOrd="0" destOrd="0" parTransId="{5909D1A3-C1A1-4722-BE71-12E4CAD6DC24}" sibTransId="{E1945602-CC67-4021-AD70-E22A763C9DA9}"/>
    <dgm:cxn modelId="{73E29069-D21D-409B-A8C8-40AB6650ECAE}" type="presOf" srcId="{CE670415-C415-4BFC-9AC6-FC10826BE350}" destId="{3D97F814-3EDE-4AAE-9F01-9F018AF70130}" srcOrd="0" destOrd="0" presId="urn:microsoft.com/office/officeart/2005/8/layout/vList6"/>
    <dgm:cxn modelId="{0D354473-B27C-4848-A391-800F889080E1}" type="presOf" srcId="{982C6F94-A788-402E-9029-D32D4B37D439}" destId="{A9FD98B4-FB3A-48F3-8416-FA40767D1FFE}" srcOrd="0" destOrd="0" presId="urn:microsoft.com/office/officeart/2005/8/layout/vList6"/>
    <dgm:cxn modelId="{C8375DDB-49A6-4598-A5E1-37E4E0C91316}" type="presOf" srcId="{F9537E5B-D12F-47B2-B801-B0011E47CE4F}" destId="{F65EBF1F-65C2-4EE9-B842-624BD45C7D1E}" srcOrd="0" destOrd="0" presId="urn:microsoft.com/office/officeart/2005/8/layout/vList6"/>
    <dgm:cxn modelId="{48FCA9CA-641E-45CB-9E4A-999F7C1E8CBF}" type="presParOf" srcId="{A9FD98B4-FB3A-48F3-8416-FA40767D1FFE}" destId="{ADEBC090-6725-461F-B9B7-485C47AEE8C2}" srcOrd="0" destOrd="0" presId="urn:microsoft.com/office/officeart/2005/8/layout/vList6"/>
    <dgm:cxn modelId="{228FA9F1-6B3F-4630-96EB-7435C6962AC3}" type="presParOf" srcId="{ADEBC090-6725-461F-B9B7-485C47AEE8C2}" destId="{F65EBF1F-65C2-4EE9-B842-624BD45C7D1E}" srcOrd="0" destOrd="0" presId="urn:microsoft.com/office/officeart/2005/8/layout/vList6"/>
    <dgm:cxn modelId="{DB08496D-939E-4C05-88FA-CA6C5C4459DE}" type="presParOf" srcId="{ADEBC090-6725-461F-B9B7-485C47AEE8C2}" destId="{BEF07CB3-957B-47B3-8BDD-737690D00CA9}" srcOrd="1" destOrd="0" presId="urn:microsoft.com/office/officeart/2005/8/layout/vList6"/>
    <dgm:cxn modelId="{CFA6CBFC-C639-4E6F-A519-E37F6B720D59}" type="presParOf" srcId="{A9FD98B4-FB3A-48F3-8416-FA40767D1FFE}" destId="{F45C2D57-7885-492B-8099-5209FF34B66E}" srcOrd="1" destOrd="0" presId="urn:microsoft.com/office/officeart/2005/8/layout/vList6"/>
    <dgm:cxn modelId="{C64154B9-DA48-4637-A591-E54AE152A0AD}" type="presParOf" srcId="{A9FD98B4-FB3A-48F3-8416-FA40767D1FFE}" destId="{1EEC573C-BBA4-4171-AA31-DA2D2BFD8458}" srcOrd="2" destOrd="0" presId="urn:microsoft.com/office/officeart/2005/8/layout/vList6"/>
    <dgm:cxn modelId="{CA270F9F-FB33-4393-B971-B0FE76628583}" type="presParOf" srcId="{1EEC573C-BBA4-4171-AA31-DA2D2BFD8458}" destId="{3D97F814-3EDE-4AAE-9F01-9F018AF70130}" srcOrd="0" destOrd="0" presId="urn:microsoft.com/office/officeart/2005/8/layout/vList6"/>
    <dgm:cxn modelId="{C76B8695-6A86-4FC7-9EAA-B59787E0B913}" type="presParOf" srcId="{1EEC573C-BBA4-4171-AA31-DA2D2BFD8458}" destId="{12B425DD-EBA4-450B-AC89-DD73BA5EFE04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E9956E-FCC3-48B4-85B3-E7A4E5311014}" type="doc">
      <dgm:prSet loTypeId="urn:microsoft.com/office/officeart/2005/8/layout/vProcess5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DFD01A-C74A-40CF-83E7-CC816DBE0ACC}">
      <dgm:prSet custT="1"/>
      <dgm:spPr/>
      <dgm:t>
        <a:bodyPr/>
        <a:lstStyle/>
        <a:p>
          <a:pPr algn="just" rtl="0"/>
          <a:r>
            <a: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Объектом налогообложения </a:t>
          </a:r>
          <a:r>
            <a: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признается доход, полученный налогоплательщиками:</a:t>
          </a:r>
          <a:endParaRPr lang="ru-RU" sz="20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3EF051-4DA1-4675-89EB-F4C3F7842116}" type="parTrans" cxnId="{3F9B2D22-0907-40EB-906D-A0A51A0D790B}">
      <dgm:prSet/>
      <dgm:spPr/>
      <dgm:t>
        <a:bodyPr/>
        <a:lstStyle/>
        <a:p>
          <a:endParaRPr lang="ru-RU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3608C7-9934-4702-9E6F-C4644AA53D43}" type="sibTrans" cxnId="{3F9B2D22-0907-40EB-906D-A0A51A0D790B}">
      <dgm:prSet custT="1"/>
      <dgm:spPr/>
      <dgm:t>
        <a:bodyPr/>
        <a:lstStyle/>
        <a:p>
          <a:endParaRPr lang="ru-RU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A95017-640D-4B62-B903-ADB793829885}">
      <dgm:prSet custT="1"/>
      <dgm:spPr/>
      <dgm:t>
        <a:bodyPr/>
        <a:lstStyle/>
        <a:p>
          <a:pPr algn="just" rtl="0"/>
          <a:r>
            <a: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От источников в Российской Федерации и (или) от источников за пределами российской федерации — для физических лиц, являющихся резидентами российской федерации;</a:t>
          </a:r>
          <a:endParaRPr lang="ru-RU" sz="20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1F900F5-FF7A-4CFC-A9CF-62DDC554BDD6}" type="parTrans" cxnId="{ADBC9361-287C-4DAC-8047-E78F688D586C}">
      <dgm:prSet/>
      <dgm:spPr/>
      <dgm:t>
        <a:bodyPr/>
        <a:lstStyle/>
        <a:p>
          <a:endParaRPr lang="ru-RU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2B5E02-9147-4193-9424-7270DD0E9283}" type="sibTrans" cxnId="{ADBC9361-287C-4DAC-8047-E78F688D586C}">
      <dgm:prSet custT="1"/>
      <dgm:spPr/>
      <dgm:t>
        <a:bodyPr/>
        <a:lstStyle/>
        <a:p>
          <a:endParaRPr lang="ru-RU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56C259-41E6-4D6B-A03C-991683C97BC2}">
      <dgm:prSet custT="1"/>
      <dgm:spPr/>
      <dgm:t>
        <a:bodyPr/>
        <a:lstStyle/>
        <a:p>
          <a:pPr algn="just" rtl="0"/>
          <a:r>
            <a: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От источников в Российской Федерации — для физических лиц, не являющихся налоговыми резидентами российской федерации.</a:t>
          </a:r>
          <a:endParaRPr lang="ru-RU" sz="20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7AE473-9A7F-4275-A836-7F6F83B0C4CE}" type="parTrans" cxnId="{60A97B7B-95B9-4417-9F35-43A94ED8678A}">
      <dgm:prSet/>
      <dgm:spPr/>
      <dgm:t>
        <a:bodyPr/>
        <a:lstStyle/>
        <a:p>
          <a:endParaRPr lang="ru-RU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B3EA4C-175C-476E-9467-9639E50111A6}" type="sibTrans" cxnId="{60A97B7B-95B9-4417-9F35-43A94ED8678A}">
      <dgm:prSet/>
      <dgm:spPr/>
      <dgm:t>
        <a:bodyPr/>
        <a:lstStyle/>
        <a:p>
          <a:endParaRPr lang="ru-RU" sz="20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75761B-8256-4A4D-AFEF-69C436BE357D}" type="pres">
      <dgm:prSet presAssocID="{4BE9956E-FCC3-48B4-85B3-E7A4E531101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A1E572-7233-4003-8BFE-3FE4FEC352FD}" type="pres">
      <dgm:prSet presAssocID="{4BE9956E-FCC3-48B4-85B3-E7A4E5311014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9816960A-BA1B-4F27-8B23-79570CBC37CE}" type="pres">
      <dgm:prSet presAssocID="{4BE9956E-FCC3-48B4-85B3-E7A4E531101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27A53-94AB-4FC6-A57A-F68817697547}" type="pres">
      <dgm:prSet presAssocID="{4BE9956E-FCC3-48B4-85B3-E7A4E531101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F3427C-F775-4E37-A789-3DDA2F191D44}" type="pres">
      <dgm:prSet presAssocID="{4BE9956E-FCC3-48B4-85B3-E7A4E5311014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B2418A-8468-414B-AE6C-1296109DF402}" type="pres">
      <dgm:prSet presAssocID="{4BE9956E-FCC3-48B4-85B3-E7A4E531101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329A53-43FB-42B7-AC9B-292FB75B0A0C}" type="pres">
      <dgm:prSet presAssocID="{4BE9956E-FCC3-48B4-85B3-E7A4E531101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F7DC1C-C40B-460E-942F-C95CD8CA837F}" type="pres">
      <dgm:prSet presAssocID="{4BE9956E-FCC3-48B4-85B3-E7A4E531101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52E43A-DE4B-40BA-A76B-FF0760C8180C}" type="pres">
      <dgm:prSet presAssocID="{4BE9956E-FCC3-48B4-85B3-E7A4E531101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64244-CF3B-4C13-A2F7-51F62037F0A1}" type="pres">
      <dgm:prSet presAssocID="{4BE9956E-FCC3-48B4-85B3-E7A4E531101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BC9361-287C-4DAC-8047-E78F688D586C}" srcId="{4BE9956E-FCC3-48B4-85B3-E7A4E5311014}" destId="{FDA95017-640D-4B62-B903-ADB793829885}" srcOrd="1" destOrd="0" parTransId="{91F900F5-FF7A-4CFC-A9CF-62DDC554BDD6}" sibTransId="{112B5E02-9147-4193-9424-7270DD0E9283}"/>
    <dgm:cxn modelId="{FA9B7DDE-E9A5-43DE-85C8-166B40E240BF}" type="presOf" srcId="{4556C259-41E6-4D6B-A03C-991683C97BC2}" destId="{80C64244-CF3B-4C13-A2F7-51F62037F0A1}" srcOrd="1" destOrd="0" presId="urn:microsoft.com/office/officeart/2005/8/layout/vProcess5"/>
    <dgm:cxn modelId="{D672447F-CB71-4D42-BEA8-64AD79387A28}" type="presOf" srcId="{112B5E02-9147-4193-9424-7270DD0E9283}" destId="{0D329A53-43FB-42B7-AC9B-292FB75B0A0C}" srcOrd="0" destOrd="0" presId="urn:microsoft.com/office/officeart/2005/8/layout/vProcess5"/>
    <dgm:cxn modelId="{60A97B7B-95B9-4417-9F35-43A94ED8678A}" srcId="{4BE9956E-FCC3-48B4-85B3-E7A4E5311014}" destId="{4556C259-41E6-4D6B-A03C-991683C97BC2}" srcOrd="2" destOrd="0" parTransId="{337AE473-9A7F-4275-A836-7F6F83B0C4CE}" sibTransId="{CEB3EA4C-175C-476E-9467-9639E50111A6}"/>
    <dgm:cxn modelId="{EB3C91A3-6D82-40A3-ACF7-A6C3590B107E}" type="presOf" srcId="{4556C259-41E6-4D6B-A03C-991683C97BC2}" destId="{29F3427C-F775-4E37-A789-3DDA2F191D44}" srcOrd="0" destOrd="0" presId="urn:microsoft.com/office/officeart/2005/8/layout/vProcess5"/>
    <dgm:cxn modelId="{2D1743FB-7424-49EC-84FB-D8CFE8C9D7A4}" type="presOf" srcId="{57DFD01A-C74A-40CF-83E7-CC816DBE0ACC}" destId="{DEF7DC1C-C40B-460E-942F-C95CD8CA837F}" srcOrd="1" destOrd="0" presId="urn:microsoft.com/office/officeart/2005/8/layout/vProcess5"/>
    <dgm:cxn modelId="{37734F41-696E-40B9-AE1B-77A82F09A109}" type="presOf" srcId="{143608C7-9934-4702-9E6F-C4644AA53D43}" destId="{18B2418A-8468-414B-AE6C-1296109DF402}" srcOrd="0" destOrd="0" presId="urn:microsoft.com/office/officeart/2005/8/layout/vProcess5"/>
    <dgm:cxn modelId="{1A35F8BA-20F7-4D60-8055-32FCA817F02D}" type="presOf" srcId="{FDA95017-640D-4B62-B903-ADB793829885}" destId="{1452E43A-DE4B-40BA-A76B-FF0760C8180C}" srcOrd="1" destOrd="0" presId="urn:microsoft.com/office/officeart/2005/8/layout/vProcess5"/>
    <dgm:cxn modelId="{3502A5BD-2B05-418F-85A5-EC33D0D25E5B}" type="presOf" srcId="{FDA95017-640D-4B62-B903-ADB793829885}" destId="{D0B27A53-94AB-4FC6-A57A-F68817697547}" srcOrd="0" destOrd="0" presId="urn:microsoft.com/office/officeart/2005/8/layout/vProcess5"/>
    <dgm:cxn modelId="{48EBF0B7-68EE-4B64-8368-A23883442A6C}" type="presOf" srcId="{4BE9956E-FCC3-48B4-85B3-E7A4E5311014}" destId="{F175761B-8256-4A4D-AFEF-69C436BE357D}" srcOrd="0" destOrd="0" presId="urn:microsoft.com/office/officeart/2005/8/layout/vProcess5"/>
    <dgm:cxn modelId="{B7BEB89A-2FD3-4A9A-BF40-D07955A82DE0}" type="presOf" srcId="{57DFD01A-C74A-40CF-83E7-CC816DBE0ACC}" destId="{9816960A-BA1B-4F27-8B23-79570CBC37CE}" srcOrd="0" destOrd="0" presId="urn:microsoft.com/office/officeart/2005/8/layout/vProcess5"/>
    <dgm:cxn modelId="{3F9B2D22-0907-40EB-906D-A0A51A0D790B}" srcId="{4BE9956E-FCC3-48B4-85B3-E7A4E5311014}" destId="{57DFD01A-C74A-40CF-83E7-CC816DBE0ACC}" srcOrd="0" destOrd="0" parTransId="{1A3EF051-4DA1-4675-89EB-F4C3F7842116}" sibTransId="{143608C7-9934-4702-9E6F-C4644AA53D43}"/>
    <dgm:cxn modelId="{5CBD51D4-D370-4A99-9FC0-4E86DC91D999}" type="presParOf" srcId="{F175761B-8256-4A4D-AFEF-69C436BE357D}" destId="{A8A1E572-7233-4003-8BFE-3FE4FEC352FD}" srcOrd="0" destOrd="0" presId="urn:microsoft.com/office/officeart/2005/8/layout/vProcess5"/>
    <dgm:cxn modelId="{23744C87-9027-4DDD-B5BA-4645874C4697}" type="presParOf" srcId="{F175761B-8256-4A4D-AFEF-69C436BE357D}" destId="{9816960A-BA1B-4F27-8B23-79570CBC37CE}" srcOrd="1" destOrd="0" presId="urn:microsoft.com/office/officeart/2005/8/layout/vProcess5"/>
    <dgm:cxn modelId="{F51869C3-E59F-4B44-A59C-3F48A824156C}" type="presParOf" srcId="{F175761B-8256-4A4D-AFEF-69C436BE357D}" destId="{D0B27A53-94AB-4FC6-A57A-F68817697547}" srcOrd="2" destOrd="0" presId="urn:microsoft.com/office/officeart/2005/8/layout/vProcess5"/>
    <dgm:cxn modelId="{95F61264-07E9-414C-84DF-4DF3769405F8}" type="presParOf" srcId="{F175761B-8256-4A4D-AFEF-69C436BE357D}" destId="{29F3427C-F775-4E37-A789-3DDA2F191D44}" srcOrd="3" destOrd="0" presId="urn:microsoft.com/office/officeart/2005/8/layout/vProcess5"/>
    <dgm:cxn modelId="{5B2C201C-B240-4E22-9A83-FF46C32961D4}" type="presParOf" srcId="{F175761B-8256-4A4D-AFEF-69C436BE357D}" destId="{18B2418A-8468-414B-AE6C-1296109DF402}" srcOrd="4" destOrd="0" presId="urn:microsoft.com/office/officeart/2005/8/layout/vProcess5"/>
    <dgm:cxn modelId="{0F4C759B-B3B7-4FA4-B428-5C557FBC2148}" type="presParOf" srcId="{F175761B-8256-4A4D-AFEF-69C436BE357D}" destId="{0D329A53-43FB-42B7-AC9B-292FB75B0A0C}" srcOrd="5" destOrd="0" presId="urn:microsoft.com/office/officeart/2005/8/layout/vProcess5"/>
    <dgm:cxn modelId="{6B7378E9-0C5C-4C68-B805-55B1F966175A}" type="presParOf" srcId="{F175761B-8256-4A4D-AFEF-69C436BE357D}" destId="{DEF7DC1C-C40B-460E-942F-C95CD8CA837F}" srcOrd="6" destOrd="0" presId="urn:microsoft.com/office/officeart/2005/8/layout/vProcess5"/>
    <dgm:cxn modelId="{C57BDC67-8205-4F47-8D82-F27A2890658D}" type="presParOf" srcId="{F175761B-8256-4A4D-AFEF-69C436BE357D}" destId="{1452E43A-DE4B-40BA-A76B-FF0760C8180C}" srcOrd="7" destOrd="0" presId="urn:microsoft.com/office/officeart/2005/8/layout/vProcess5"/>
    <dgm:cxn modelId="{838A3AE7-0E95-4709-BF4E-0A8C8B7EBB4F}" type="presParOf" srcId="{F175761B-8256-4A4D-AFEF-69C436BE357D}" destId="{80C64244-CF3B-4C13-A2F7-51F62037F0A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AB7825-B098-45CA-AD82-29E38B6D85E3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749BC7E1-2F9B-469C-B7B7-AF0B3DFAE943}">
      <dgm:prSet custT="1"/>
      <dgm:spPr/>
      <dgm:t>
        <a:bodyPr/>
        <a:lstStyle/>
        <a:p>
          <a:pPr algn="just"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Дивиденды и проценты, полученные от иностранной организации;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DC77548-8ED5-43AE-BF57-8E7A507E46DB}" type="parTrans" cxnId="{625B5D01-FB88-4978-9B80-AC7F57D6C21C}">
      <dgm:prSet/>
      <dgm:spPr/>
      <dgm:t>
        <a:bodyPr/>
        <a:lstStyle/>
        <a:p>
          <a:endParaRPr lang="ru-RU" sz="2000" dirty="0"/>
        </a:p>
      </dgm:t>
    </dgm:pt>
    <dgm:pt modelId="{4CB9FD81-6BC2-42FA-91AF-F94F726B7287}" type="sibTrans" cxnId="{625B5D01-FB88-4978-9B80-AC7F57D6C21C}">
      <dgm:prSet/>
      <dgm:spPr/>
      <dgm:t>
        <a:bodyPr/>
        <a:lstStyle/>
        <a:p>
          <a:endParaRPr lang="ru-RU" sz="2000" dirty="0"/>
        </a:p>
      </dgm:t>
    </dgm:pt>
    <dgm:pt modelId="{A622F808-1539-4AFF-8C31-1C6AC6F52879}">
      <dgm:prSet custT="1"/>
      <dgm:spPr/>
      <dgm:t>
        <a:bodyPr/>
        <a:lstStyle/>
        <a:p>
          <a:pPr algn="just"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Страховые выплаты при наступлении страхового случая, полученные от иностранной организации;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A19D860F-FA8A-491C-A0D6-1ED71F8B5B25}" type="parTrans" cxnId="{3121A110-EE18-4A12-A1F3-6ECC8104CD63}">
      <dgm:prSet/>
      <dgm:spPr/>
      <dgm:t>
        <a:bodyPr/>
        <a:lstStyle/>
        <a:p>
          <a:endParaRPr lang="ru-RU" sz="2000" dirty="0"/>
        </a:p>
      </dgm:t>
    </dgm:pt>
    <dgm:pt modelId="{1E96D6F5-91AC-4978-89A4-8271C4A77E36}" type="sibTrans" cxnId="{3121A110-EE18-4A12-A1F3-6ECC8104CD63}">
      <dgm:prSet/>
      <dgm:spPr/>
      <dgm:t>
        <a:bodyPr/>
        <a:lstStyle/>
        <a:p>
          <a:endParaRPr lang="ru-RU" sz="2000" dirty="0"/>
        </a:p>
      </dgm:t>
    </dgm:pt>
    <dgm:pt modelId="{2EF009CE-FF8C-4CC6-9C7C-6D90043A3369}">
      <dgm:prSet custT="1"/>
      <dgm:spPr/>
      <dgm:t>
        <a:bodyPr/>
        <a:lstStyle/>
        <a:p>
          <a:pPr algn="just"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Доходы, полученные от использования за пределами российской федерации авторских или смежных прав;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B00BFAB-CC85-413B-B707-06AE9E9E68D9}" type="parTrans" cxnId="{AB04C4E4-B7F6-4081-9681-D1C95E30816C}">
      <dgm:prSet/>
      <dgm:spPr/>
      <dgm:t>
        <a:bodyPr/>
        <a:lstStyle/>
        <a:p>
          <a:endParaRPr lang="ru-RU" sz="2000" dirty="0"/>
        </a:p>
      </dgm:t>
    </dgm:pt>
    <dgm:pt modelId="{42D4899A-DC15-43E2-9C7C-333A8E771FD2}" type="sibTrans" cxnId="{AB04C4E4-B7F6-4081-9681-D1C95E30816C}">
      <dgm:prSet/>
      <dgm:spPr/>
      <dgm:t>
        <a:bodyPr/>
        <a:lstStyle/>
        <a:p>
          <a:endParaRPr lang="ru-RU" sz="2000" dirty="0"/>
        </a:p>
      </dgm:t>
    </dgm:pt>
    <dgm:pt modelId="{C26FB38D-CE2E-472E-ADB2-2C9E4099062A}">
      <dgm:prSet custT="1"/>
      <dgm:spPr/>
      <dgm:t>
        <a:bodyPr/>
        <a:lstStyle/>
        <a:p>
          <a:pPr algn="just"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Доходы, полученные от сдачи в аренду или иного использования имущества, находящегося за пределами российской федерации;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0F2A1E4-F6EA-4BED-B77E-2AD148DA0F51}" type="parTrans" cxnId="{202F3004-A906-4105-BBB5-D36E2160F27A}">
      <dgm:prSet/>
      <dgm:spPr/>
      <dgm:t>
        <a:bodyPr/>
        <a:lstStyle/>
        <a:p>
          <a:endParaRPr lang="ru-RU" sz="2000" dirty="0"/>
        </a:p>
      </dgm:t>
    </dgm:pt>
    <dgm:pt modelId="{6E3BA1A6-01FD-4AAF-A56F-55DB50016F5C}" type="sibTrans" cxnId="{202F3004-A906-4105-BBB5-D36E2160F27A}">
      <dgm:prSet/>
      <dgm:spPr/>
      <dgm:t>
        <a:bodyPr/>
        <a:lstStyle/>
        <a:p>
          <a:endParaRPr lang="ru-RU" sz="2000" dirty="0"/>
        </a:p>
      </dgm:t>
    </dgm:pt>
    <dgm:pt modelId="{44944D92-6A0F-4AA7-BB23-EE29A5A23CFA}">
      <dgm:prSet custT="1"/>
      <dgm:spPr/>
      <dgm:t>
        <a:bodyPr/>
        <a:lstStyle/>
        <a:p>
          <a:pPr algn="just"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Вознаграждение за выполнение трудовых или иных обязанностей, выполненную работу, оказанную услугу, совершение действия за пределами российской федерации;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59ADD39-600B-4E6D-AD90-15CE687DD291}" type="parTrans" cxnId="{9FA0CEC7-1D9C-438F-A67E-AD906B546680}">
      <dgm:prSet/>
      <dgm:spPr/>
      <dgm:t>
        <a:bodyPr/>
        <a:lstStyle/>
        <a:p>
          <a:endParaRPr lang="ru-RU" sz="2000" dirty="0"/>
        </a:p>
      </dgm:t>
    </dgm:pt>
    <dgm:pt modelId="{6BBE7D5B-D9B3-407C-BF3F-36E171C8E041}" type="sibTrans" cxnId="{9FA0CEC7-1D9C-438F-A67E-AD906B546680}">
      <dgm:prSet/>
      <dgm:spPr/>
      <dgm:t>
        <a:bodyPr/>
        <a:lstStyle/>
        <a:p>
          <a:endParaRPr lang="ru-RU" sz="2000" dirty="0"/>
        </a:p>
      </dgm:t>
    </dgm:pt>
    <dgm:pt modelId="{B5505E97-74F1-41DD-A234-BD3C1738F070}">
      <dgm:prSet custT="1"/>
      <dgm:spPr/>
      <dgm:t>
        <a:bodyPr/>
        <a:lstStyle/>
        <a:p>
          <a:pPr algn="just"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Пенсии, пособия, стипендии и иные аналогичные выплаты, полученные налогоплательщиком в соответствии с законодательством иностранных государств.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766CF1D-C1B3-4ABD-9922-F645AEF6107F}" type="parTrans" cxnId="{3203517F-59FE-4FE7-BCD9-D87E3AB52409}">
      <dgm:prSet/>
      <dgm:spPr/>
      <dgm:t>
        <a:bodyPr/>
        <a:lstStyle/>
        <a:p>
          <a:endParaRPr lang="ru-RU" sz="2000" dirty="0"/>
        </a:p>
      </dgm:t>
    </dgm:pt>
    <dgm:pt modelId="{67233F01-7861-4781-8FA8-DC72D9B5BC25}" type="sibTrans" cxnId="{3203517F-59FE-4FE7-BCD9-D87E3AB52409}">
      <dgm:prSet/>
      <dgm:spPr/>
      <dgm:t>
        <a:bodyPr/>
        <a:lstStyle/>
        <a:p>
          <a:endParaRPr lang="ru-RU" sz="2000" dirty="0"/>
        </a:p>
      </dgm:t>
    </dgm:pt>
    <dgm:pt modelId="{7061A433-1BCB-48FF-B102-F42BD8451BBA}" type="pres">
      <dgm:prSet presAssocID="{85AB7825-B098-45CA-AD82-29E38B6D85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CBE1E9-C37D-4C99-B7BC-9821AA891250}" type="pres">
      <dgm:prSet presAssocID="{749BC7E1-2F9B-469C-B7B7-AF0B3DFAE943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2772A4-790F-4BF4-8CD5-CFBC2BB918FC}" type="pres">
      <dgm:prSet presAssocID="{4CB9FD81-6BC2-42FA-91AF-F94F726B7287}" presName="spacer" presStyleCnt="0"/>
      <dgm:spPr/>
    </dgm:pt>
    <dgm:pt modelId="{1D1CA25F-7494-4A6C-BA52-D424F88A3219}" type="pres">
      <dgm:prSet presAssocID="{A622F808-1539-4AFF-8C31-1C6AC6F52879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083830-86DF-44CE-A2F1-D23F45D7D78E}" type="pres">
      <dgm:prSet presAssocID="{1E96D6F5-91AC-4978-89A4-8271C4A77E36}" presName="spacer" presStyleCnt="0"/>
      <dgm:spPr/>
    </dgm:pt>
    <dgm:pt modelId="{D6FBBF01-4879-4E7A-AE8C-BD3F5950A9A3}" type="pres">
      <dgm:prSet presAssocID="{2EF009CE-FF8C-4CC6-9C7C-6D90043A3369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894E20-F57F-4A45-8A2F-C48D693EACF5}" type="pres">
      <dgm:prSet presAssocID="{42D4899A-DC15-43E2-9C7C-333A8E771FD2}" presName="spacer" presStyleCnt="0"/>
      <dgm:spPr/>
    </dgm:pt>
    <dgm:pt modelId="{F7255641-1A18-4CEE-9F59-34251C1469A0}" type="pres">
      <dgm:prSet presAssocID="{C26FB38D-CE2E-472E-ADB2-2C9E4099062A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902C9-B482-4202-BFC7-80C968DD5478}" type="pres">
      <dgm:prSet presAssocID="{6E3BA1A6-01FD-4AAF-A56F-55DB50016F5C}" presName="spacer" presStyleCnt="0"/>
      <dgm:spPr/>
    </dgm:pt>
    <dgm:pt modelId="{EE76F52C-568B-4C42-814F-27978389D7B7}" type="pres">
      <dgm:prSet presAssocID="{44944D92-6A0F-4AA7-BB23-EE29A5A23CFA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BCB338-6642-49D5-9921-BDDD4EF59787}" type="pres">
      <dgm:prSet presAssocID="{6BBE7D5B-D9B3-407C-BF3F-36E171C8E041}" presName="spacer" presStyleCnt="0"/>
      <dgm:spPr/>
    </dgm:pt>
    <dgm:pt modelId="{E38579D0-F2BF-48D8-A3ED-F436E57B6724}" type="pres">
      <dgm:prSet presAssocID="{B5505E97-74F1-41DD-A234-BD3C1738F07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C8A2A8-6D4F-4901-A4BE-15AE6A5CF5BB}" type="presOf" srcId="{C26FB38D-CE2E-472E-ADB2-2C9E4099062A}" destId="{F7255641-1A18-4CEE-9F59-34251C1469A0}" srcOrd="0" destOrd="0" presId="urn:microsoft.com/office/officeart/2005/8/layout/vList2"/>
    <dgm:cxn modelId="{F6C752F6-E281-49D5-9886-BF2B5154637F}" type="presOf" srcId="{A622F808-1539-4AFF-8C31-1C6AC6F52879}" destId="{1D1CA25F-7494-4A6C-BA52-D424F88A3219}" srcOrd="0" destOrd="0" presId="urn:microsoft.com/office/officeart/2005/8/layout/vList2"/>
    <dgm:cxn modelId="{3121A110-EE18-4A12-A1F3-6ECC8104CD63}" srcId="{85AB7825-B098-45CA-AD82-29E38B6D85E3}" destId="{A622F808-1539-4AFF-8C31-1C6AC6F52879}" srcOrd="1" destOrd="0" parTransId="{A19D860F-FA8A-491C-A0D6-1ED71F8B5B25}" sibTransId="{1E96D6F5-91AC-4978-89A4-8271C4A77E36}"/>
    <dgm:cxn modelId="{202F3004-A906-4105-BBB5-D36E2160F27A}" srcId="{85AB7825-B098-45CA-AD82-29E38B6D85E3}" destId="{C26FB38D-CE2E-472E-ADB2-2C9E4099062A}" srcOrd="3" destOrd="0" parTransId="{C0F2A1E4-F6EA-4BED-B77E-2AD148DA0F51}" sibTransId="{6E3BA1A6-01FD-4AAF-A56F-55DB50016F5C}"/>
    <dgm:cxn modelId="{D07D1A74-F9C6-42BD-A19A-94F5FC7486DF}" type="presOf" srcId="{44944D92-6A0F-4AA7-BB23-EE29A5A23CFA}" destId="{EE76F52C-568B-4C42-814F-27978389D7B7}" srcOrd="0" destOrd="0" presId="urn:microsoft.com/office/officeart/2005/8/layout/vList2"/>
    <dgm:cxn modelId="{F8B049BB-F1B1-4B96-9C32-FE8FFF28C191}" type="presOf" srcId="{85AB7825-B098-45CA-AD82-29E38B6D85E3}" destId="{7061A433-1BCB-48FF-B102-F42BD8451BBA}" srcOrd="0" destOrd="0" presId="urn:microsoft.com/office/officeart/2005/8/layout/vList2"/>
    <dgm:cxn modelId="{2E8F0998-7B30-4CDC-9364-F23A46C673FB}" type="presOf" srcId="{B5505E97-74F1-41DD-A234-BD3C1738F070}" destId="{E38579D0-F2BF-48D8-A3ED-F436E57B6724}" srcOrd="0" destOrd="0" presId="urn:microsoft.com/office/officeart/2005/8/layout/vList2"/>
    <dgm:cxn modelId="{AB04C4E4-B7F6-4081-9681-D1C95E30816C}" srcId="{85AB7825-B098-45CA-AD82-29E38B6D85E3}" destId="{2EF009CE-FF8C-4CC6-9C7C-6D90043A3369}" srcOrd="2" destOrd="0" parTransId="{6B00BFAB-CC85-413B-B707-06AE9E9E68D9}" sibTransId="{42D4899A-DC15-43E2-9C7C-333A8E771FD2}"/>
    <dgm:cxn modelId="{9FA0CEC7-1D9C-438F-A67E-AD906B546680}" srcId="{85AB7825-B098-45CA-AD82-29E38B6D85E3}" destId="{44944D92-6A0F-4AA7-BB23-EE29A5A23CFA}" srcOrd="4" destOrd="0" parTransId="{559ADD39-600B-4E6D-AD90-15CE687DD291}" sibTransId="{6BBE7D5B-D9B3-407C-BF3F-36E171C8E041}"/>
    <dgm:cxn modelId="{625B5D01-FB88-4978-9B80-AC7F57D6C21C}" srcId="{85AB7825-B098-45CA-AD82-29E38B6D85E3}" destId="{749BC7E1-2F9B-469C-B7B7-AF0B3DFAE943}" srcOrd="0" destOrd="0" parTransId="{7DC77548-8ED5-43AE-BF57-8E7A507E46DB}" sibTransId="{4CB9FD81-6BC2-42FA-91AF-F94F726B7287}"/>
    <dgm:cxn modelId="{FCED7336-F7E3-46C3-AC5C-2F3899B653F1}" type="presOf" srcId="{2EF009CE-FF8C-4CC6-9C7C-6D90043A3369}" destId="{D6FBBF01-4879-4E7A-AE8C-BD3F5950A9A3}" srcOrd="0" destOrd="0" presId="urn:microsoft.com/office/officeart/2005/8/layout/vList2"/>
    <dgm:cxn modelId="{8208A582-4810-48CC-965E-1329EC06C04E}" type="presOf" srcId="{749BC7E1-2F9B-469C-B7B7-AF0B3DFAE943}" destId="{41CBE1E9-C37D-4C99-B7BC-9821AA891250}" srcOrd="0" destOrd="0" presId="urn:microsoft.com/office/officeart/2005/8/layout/vList2"/>
    <dgm:cxn modelId="{3203517F-59FE-4FE7-BCD9-D87E3AB52409}" srcId="{85AB7825-B098-45CA-AD82-29E38B6D85E3}" destId="{B5505E97-74F1-41DD-A234-BD3C1738F070}" srcOrd="5" destOrd="0" parTransId="{9766CF1D-C1B3-4ABD-9922-F645AEF6107F}" sibTransId="{67233F01-7861-4781-8FA8-DC72D9B5BC25}"/>
    <dgm:cxn modelId="{FC65831E-269F-41CB-8139-0F6284A36807}" type="presParOf" srcId="{7061A433-1BCB-48FF-B102-F42BD8451BBA}" destId="{41CBE1E9-C37D-4C99-B7BC-9821AA891250}" srcOrd="0" destOrd="0" presId="urn:microsoft.com/office/officeart/2005/8/layout/vList2"/>
    <dgm:cxn modelId="{3A3FB3DA-39E5-46FA-9D9A-D51E60F706C7}" type="presParOf" srcId="{7061A433-1BCB-48FF-B102-F42BD8451BBA}" destId="{982772A4-790F-4BF4-8CD5-CFBC2BB918FC}" srcOrd="1" destOrd="0" presId="urn:microsoft.com/office/officeart/2005/8/layout/vList2"/>
    <dgm:cxn modelId="{34B594E1-229E-47AE-9DC5-F14F68572C78}" type="presParOf" srcId="{7061A433-1BCB-48FF-B102-F42BD8451BBA}" destId="{1D1CA25F-7494-4A6C-BA52-D424F88A3219}" srcOrd="2" destOrd="0" presId="urn:microsoft.com/office/officeart/2005/8/layout/vList2"/>
    <dgm:cxn modelId="{6CE0816A-1F91-45A8-93C0-12A0EAABDC3E}" type="presParOf" srcId="{7061A433-1BCB-48FF-B102-F42BD8451BBA}" destId="{9A083830-86DF-44CE-A2F1-D23F45D7D78E}" srcOrd="3" destOrd="0" presId="urn:microsoft.com/office/officeart/2005/8/layout/vList2"/>
    <dgm:cxn modelId="{D6238C6B-5727-4B9E-81AB-EF8AD43C6946}" type="presParOf" srcId="{7061A433-1BCB-48FF-B102-F42BD8451BBA}" destId="{D6FBBF01-4879-4E7A-AE8C-BD3F5950A9A3}" srcOrd="4" destOrd="0" presId="urn:microsoft.com/office/officeart/2005/8/layout/vList2"/>
    <dgm:cxn modelId="{66452F06-00D5-4CF0-BD51-325DD9C2938D}" type="presParOf" srcId="{7061A433-1BCB-48FF-B102-F42BD8451BBA}" destId="{5D894E20-F57F-4A45-8A2F-C48D693EACF5}" srcOrd="5" destOrd="0" presId="urn:microsoft.com/office/officeart/2005/8/layout/vList2"/>
    <dgm:cxn modelId="{1E4696EE-5C9E-4400-B579-DADA1DC6D067}" type="presParOf" srcId="{7061A433-1BCB-48FF-B102-F42BD8451BBA}" destId="{F7255641-1A18-4CEE-9F59-34251C1469A0}" srcOrd="6" destOrd="0" presId="urn:microsoft.com/office/officeart/2005/8/layout/vList2"/>
    <dgm:cxn modelId="{BAC0787F-307E-4A7B-B901-DF49C3E94DC7}" type="presParOf" srcId="{7061A433-1BCB-48FF-B102-F42BD8451BBA}" destId="{942902C9-B482-4202-BFC7-80C968DD5478}" srcOrd="7" destOrd="0" presId="urn:microsoft.com/office/officeart/2005/8/layout/vList2"/>
    <dgm:cxn modelId="{8F1FC48B-4FC3-4E8E-B042-3A485E5B8CDA}" type="presParOf" srcId="{7061A433-1BCB-48FF-B102-F42BD8451BBA}" destId="{EE76F52C-568B-4C42-814F-27978389D7B7}" srcOrd="8" destOrd="0" presId="urn:microsoft.com/office/officeart/2005/8/layout/vList2"/>
    <dgm:cxn modelId="{397BD512-4883-4FF6-B08C-7F9ECEB01D11}" type="presParOf" srcId="{7061A433-1BCB-48FF-B102-F42BD8451BBA}" destId="{8EBCB338-6642-49D5-9921-BDDD4EF59787}" srcOrd="9" destOrd="0" presId="urn:microsoft.com/office/officeart/2005/8/layout/vList2"/>
    <dgm:cxn modelId="{52E55431-1AB2-4F13-BEC6-CE3D9392BB76}" type="presParOf" srcId="{7061A433-1BCB-48FF-B102-F42BD8451BBA}" destId="{E38579D0-F2BF-48D8-A3ED-F436E57B672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3D56EE-A701-4817-9D7B-B14B8369AB00}" type="doc">
      <dgm:prSet loTypeId="urn:microsoft.com/office/officeart/2005/8/layout/vList5" loCatId="list" qsTypeId="urn:microsoft.com/office/officeart/2005/8/quickstyle/3d2" qsCatId="3D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7EDB7F8A-BB4D-4523-AFA8-64E252AC1442}">
      <dgm:prSet custT="1"/>
      <dgm:spPr/>
      <dgm:t>
        <a:bodyPr/>
        <a:lstStyle/>
        <a:p>
          <a:pPr algn="just" rtl="0"/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Стандартные налоговые вычеты 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устанавливаются различным категориям налогоплательщиков в размере 3000 руб., 1000 руб., 500 руб., 400 руб. за каждый месяц налогового периода в соответствии со ст. 218 НКРФ.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A6A847A2-2F48-4575-B809-08234F6FD29B}" type="parTrans" cxnId="{08D233A8-DD47-4103-AA3A-27994C587AA1}">
      <dgm:prSet/>
      <dgm:spPr/>
      <dgm:t>
        <a:bodyPr/>
        <a:lstStyle/>
        <a:p>
          <a:endParaRPr lang="ru-RU"/>
        </a:p>
      </dgm:t>
    </dgm:pt>
    <dgm:pt modelId="{A605CB2B-5506-44D2-82B3-0DCF15F93F4C}" type="sibTrans" cxnId="{08D233A8-DD47-4103-AA3A-27994C587AA1}">
      <dgm:prSet/>
      <dgm:spPr/>
      <dgm:t>
        <a:bodyPr/>
        <a:lstStyle/>
        <a:p>
          <a:endParaRPr lang="ru-RU"/>
        </a:p>
      </dgm:t>
    </dgm:pt>
    <dgm:pt modelId="{7A2C4D96-A033-4630-A5AB-3CFA4A2BCA0B}">
      <dgm:prSet custT="1"/>
      <dgm:spPr/>
      <dgm:t>
        <a:bodyPr/>
        <a:lstStyle/>
        <a:p>
          <a:pPr algn="just" rtl="0"/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Профессиональные налоговые вычеты 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предоставляются налогоплательщикам в сумме фактически произведенных ими и документально подтвержденных расходов, непосредственно связанных с извлечени­ем доходов, выполнением работ, оказанием услуг в соответствии со ст. 221 НКРФ.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7720954-4291-4281-865A-435CE900E144}" type="sibTrans" cxnId="{18FBC819-63CE-4972-BB94-339F285C4D9E}">
      <dgm:prSet/>
      <dgm:spPr/>
      <dgm:t>
        <a:bodyPr/>
        <a:lstStyle/>
        <a:p>
          <a:endParaRPr lang="ru-RU"/>
        </a:p>
      </dgm:t>
    </dgm:pt>
    <dgm:pt modelId="{B0D2D970-E486-4EC7-A9A1-62B7D3ED4D9B}" type="parTrans" cxnId="{18FBC819-63CE-4972-BB94-339F285C4D9E}">
      <dgm:prSet/>
      <dgm:spPr/>
      <dgm:t>
        <a:bodyPr/>
        <a:lstStyle/>
        <a:p>
          <a:endParaRPr lang="ru-RU"/>
        </a:p>
      </dgm:t>
    </dgm:pt>
    <dgm:pt modelId="{F8FA11E6-12FD-4417-834C-C5A3BB675953}">
      <dgm:prSet custT="1"/>
      <dgm:spPr/>
      <dgm:t>
        <a:bodyPr/>
        <a:lstStyle/>
        <a:p>
          <a:pPr algn="just" rtl="0"/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Имущественные налоговые вычеты 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установлены ст. 220 НК РФ. Предоставляются они на основании письменного заявления налогоплательщика, подтверждающих документов при подаче им налоговой декларации в налоговые органы по окончании налогового периода.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C9467ED1-D098-47B6-B3E4-8BED4F7269AA}" type="sibTrans" cxnId="{D1F07CCF-B239-43E0-8C77-A477E276EF81}">
      <dgm:prSet/>
      <dgm:spPr/>
      <dgm:t>
        <a:bodyPr/>
        <a:lstStyle/>
        <a:p>
          <a:endParaRPr lang="ru-RU"/>
        </a:p>
      </dgm:t>
    </dgm:pt>
    <dgm:pt modelId="{0B4BE382-0E6F-40DA-8385-5ECEFA5A681D}" type="parTrans" cxnId="{D1F07CCF-B239-43E0-8C77-A477E276EF81}">
      <dgm:prSet/>
      <dgm:spPr/>
      <dgm:t>
        <a:bodyPr/>
        <a:lstStyle/>
        <a:p>
          <a:endParaRPr lang="ru-RU"/>
        </a:p>
      </dgm:t>
    </dgm:pt>
    <dgm:pt modelId="{8DD0D671-BDDF-4F43-81B9-250996554115}">
      <dgm:prSet custT="1"/>
      <dgm:spPr/>
      <dgm:t>
        <a:bodyPr/>
        <a:lstStyle/>
        <a:p>
          <a:pPr algn="just" rtl="0"/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Социальные налоговые вычеты 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установлены ст. 219 НК РФ. Предоставляются они на основании письменного заявления, копий документов, подтверждающих право на социальный налоговый вычет при подаче налогоплательщиком налоговой декларации в налоговый орган по окончании налогового периода.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EBCC89C6-6881-4A05-932B-3871F4795C92}" type="sibTrans" cxnId="{8C2B5C96-A877-4285-AC7B-2359F2BA8406}">
      <dgm:prSet/>
      <dgm:spPr/>
      <dgm:t>
        <a:bodyPr/>
        <a:lstStyle/>
        <a:p>
          <a:endParaRPr lang="ru-RU"/>
        </a:p>
      </dgm:t>
    </dgm:pt>
    <dgm:pt modelId="{CE4C7473-C804-4C0D-AB0C-2745F95AB8AC}" type="parTrans" cxnId="{8C2B5C96-A877-4285-AC7B-2359F2BA8406}">
      <dgm:prSet/>
      <dgm:spPr/>
      <dgm:t>
        <a:bodyPr/>
        <a:lstStyle/>
        <a:p>
          <a:endParaRPr lang="ru-RU"/>
        </a:p>
      </dgm:t>
    </dgm:pt>
    <dgm:pt modelId="{2A44994A-5375-4C67-8D83-185A27E24443}" type="pres">
      <dgm:prSet presAssocID="{893D56EE-A701-4817-9D7B-B14B8369AB0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1D6F44-5BC2-4B78-8FC6-DF150BE3E3A6}" type="pres">
      <dgm:prSet presAssocID="{7EDB7F8A-BB4D-4523-AFA8-64E252AC1442}" presName="linNode" presStyleCnt="0"/>
      <dgm:spPr/>
      <dgm:t>
        <a:bodyPr/>
        <a:lstStyle/>
        <a:p>
          <a:endParaRPr lang="ru-RU"/>
        </a:p>
      </dgm:t>
    </dgm:pt>
    <dgm:pt modelId="{0858EF4F-F2E2-4A2B-906B-42B2BC2E9F4A}" type="pres">
      <dgm:prSet presAssocID="{7EDB7F8A-BB4D-4523-AFA8-64E252AC1442}" presName="parentText" presStyleLbl="node1" presStyleIdx="0" presStyleCnt="4" custScaleX="2770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1420B3-0351-48AC-9C96-DBC063B68816}" type="pres">
      <dgm:prSet presAssocID="{A605CB2B-5506-44D2-82B3-0DCF15F93F4C}" presName="sp" presStyleCnt="0"/>
      <dgm:spPr/>
      <dgm:t>
        <a:bodyPr/>
        <a:lstStyle/>
        <a:p>
          <a:endParaRPr lang="ru-RU"/>
        </a:p>
      </dgm:t>
    </dgm:pt>
    <dgm:pt modelId="{0CD5FE61-7A60-4838-AFEE-9740F8622695}" type="pres">
      <dgm:prSet presAssocID="{8DD0D671-BDDF-4F43-81B9-250996554115}" presName="linNode" presStyleCnt="0"/>
      <dgm:spPr/>
      <dgm:t>
        <a:bodyPr/>
        <a:lstStyle/>
        <a:p>
          <a:endParaRPr lang="ru-RU"/>
        </a:p>
      </dgm:t>
    </dgm:pt>
    <dgm:pt modelId="{D2955A88-BBB3-48AD-A701-1FA16FD871AB}" type="pres">
      <dgm:prSet presAssocID="{8DD0D671-BDDF-4F43-81B9-250996554115}" presName="parentText" presStyleLbl="node1" presStyleIdx="1" presStyleCnt="4" custScaleX="2770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14AAE8-0C7C-493E-B5CA-2F4E92C04C14}" type="pres">
      <dgm:prSet presAssocID="{EBCC89C6-6881-4A05-932B-3871F4795C92}" presName="sp" presStyleCnt="0"/>
      <dgm:spPr/>
      <dgm:t>
        <a:bodyPr/>
        <a:lstStyle/>
        <a:p>
          <a:endParaRPr lang="ru-RU"/>
        </a:p>
      </dgm:t>
    </dgm:pt>
    <dgm:pt modelId="{4AFD7EFF-9E97-4FD1-81C7-721D1E223215}" type="pres">
      <dgm:prSet presAssocID="{F8FA11E6-12FD-4417-834C-C5A3BB675953}" presName="linNode" presStyleCnt="0"/>
      <dgm:spPr/>
      <dgm:t>
        <a:bodyPr/>
        <a:lstStyle/>
        <a:p>
          <a:endParaRPr lang="ru-RU"/>
        </a:p>
      </dgm:t>
    </dgm:pt>
    <dgm:pt modelId="{9384AB45-3678-4FDD-BAC3-896FAB9FA356}" type="pres">
      <dgm:prSet presAssocID="{F8FA11E6-12FD-4417-834C-C5A3BB675953}" presName="parentText" presStyleLbl="node1" presStyleIdx="2" presStyleCnt="4" custScaleX="2770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8A50C9-BF6E-4C2C-BF38-BC19DA1B52A5}" type="pres">
      <dgm:prSet presAssocID="{C9467ED1-D098-47B6-B3E4-8BED4F7269AA}" presName="sp" presStyleCnt="0"/>
      <dgm:spPr/>
      <dgm:t>
        <a:bodyPr/>
        <a:lstStyle/>
        <a:p>
          <a:endParaRPr lang="ru-RU"/>
        </a:p>
      </dgm:t>
    </dgm:pt>
    <dgm:pt modelId="{B566FB7A-9BCD-48DC-9FEC-5B484F96A8D4}" type="pres">
      <dgm:prSet presAssocID="{7A2C4D96-A033-4630-A5AB-3CFA4A2BCA0B}" presName="linNode" presStyleCnt="0"/>
      <dgm:spPr/>
      <dgm:t>
        <a:bodyPr/>
        <a:lstStyle/>
        <a:p>
          <a:endParaRPr lang="ru-RU"/>
        </a:p>
      </dgm:t>
    </dgm:pt>
    <dgm:pt modelId="{AA98D34C-9A8B-49DD-A096-6B7D19FC6034}" type="pres">
      <dgm:prSet presAssocID="{7A2C4D96-A033-4630-A5AB-3CFA4A2BCA0B}" presName="parentText" presStyleLbl="node1" presStyleIdx="3" presStyleCnt="4" custScaleX="2770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BF220B-2924-4EA2-9454-A09E20889C4F}" type="presOf" srcId="{7EDB7F8A-BB4D-4523-AFA8-64E252AC1442}" destId="{0858EF4F-F2E2-4A2B-906B-42B2BC2E9F4A}" srcOrd="0" destOrd="0" presId="urn:microsoft.com/office/officeart/2005/8/layout/vList5"/>
    <dgm:cxn modelId="{2B4FBC4C-3CB4-47D4-A1A8-A9E41C02DBC1}" type="presOf" srcId="{893D56EE-A701-4817-9D7B-B14B8369AB00}" destId="{2A44994A-5375-4C67-8D83-185A27E24443}" srcOrd="0" destOrd="0" presId="urn:microsoft.com/office/officeart/2005/8/layout/vList5"/>
    <dgm:cxn modelId="{164EEC47-DAFE-4FAF-AD5D-59F423BEA6A5}" type="presOf" srcId="{7A2C4D96-A033-4630-A5AB-3CFA4A2BCA0B}" destId="{AA98D34C-9A8B-49DD-A096-6B7D19FC6034}" srcOrd="0" destOrd="0" presId="urn:microsoft.com/office/officeart/2005/8/layout/vList5"/>
    <dgm:cxn modelId="{86F1B37B-7ED7-4F41-9E62-726AB74B85D4}" type="presOf" srcId="{F8FA11E6-12FD-4417-834C-C5A3BB675953}" destId="{9384AB45-3678-4FDD-BAC3-896FAB9FA356}" srcOrd="0" destOrd="0" presId="urn:microsoft.com/office/officeart/2005/8/layout/vList5"/>
    <dgm:cxn modelId="{D1F07CCF-B239-43E0-8C77-A477E276EF81}" srcId="{893D56EE-A701-4817-9D7B-B14B8369AB00}" destId="{F8FA11E6-12FD-4417-834C-C5A3BB675953}" srcOrd="2" destOrd="0" parTransId="{0B4BE382-0E6F-40DA-8385-5ECEFA5A681D}" sibTransId="{C9467ED1-D098-47B6-B3E4-8BED4F7269AA}"/>
    <dgm:cxn modelId="{08D233A8-DD47-4103-AA3A-27994C587AA1}" srcId="{893D56EE-A701-4817-9D7B-B14B8369AB00}" destId="{7EDB7F8A-BB4D-4523-AFA8-64E252AC1442}" srcOrd="0" destOrd="0" parTransId="{A6A847A2-2F48-4575-B809-08234F6FD29B}" sibTransId="{A605CB2B-5506-44D2-82B3-0DCF15F93F4C}"/>
    <dgm:cxn modelId="{18FBC819-63CE-4972-BB94-339F285C4D9E}" srcId="{893D56EE-A701-4817-9D7B-B14B8369AB00}" destId="{7A2C4D96-A033-4630-A5AB-3CFA4A2BCA0B}" srcOrd="3" destOrd="0" parTransId="{B0D2D970-E486-4EC7-A9A1-62B7D3ED4D9B}" sibTransId="{77720954-4291-4281-865A-435CE900E144}"/>
    <dgm:cxn modelId="{8C2B5C96-A877-4285-AC7B-2359F2BA8406}" srcId="{893D56EE-A701-4817-9D7B-B14B8369AB00}" destId="{8DD0D671-BDDF-4F43-81B9-250996554115}" srcOrd="1" destOrd="0" parTransId="{CE4C7473-C804-4C0D-AB0C-2745F95AB8AC}" sibTransId="{EBCC89C6-6881-4A05-932B-3871F4795C92}"/>
    <dgm:cxn modelId="{379BACBA-14FE-4C26-A057-7137BF19595A}" type="presOf" srcId="{8DD0D671-BDDF-4F43-81B9-250996554115}" destId="{D2955A88-BBB3-48AD-A701-1FA16FD871AB}" srcOrd="0" destOrd="0" presId="urn:microsoft.com/office/officeart/2005/8/layout/vList5"/>
    <dgm:cxn modelId="{65967650-F465-460D-86AA-CFBFCA9ADDD8}" type="presParOf" srcId="{2A44994A-5375-4C67-8D83-185A27E24443}" destId="{F51D6F44-5BC2-4B78-8FC6-DF150BE3E3A6}" srcOrd="0" destOrd="0" presId="urn:microsoft.com/office/officeart/2005/8/layout/vList5"/>
    <dgm:cxn modelId="{76397C0A-1FA2-4FF8-9DC2-7B0212145131}" type="presParOf" srcId="{F51D6F44-5BC2-4B78-8FC6-DF150BE3E3A6}" destId="{0858EF4F-F2E2-4A2B-906B-42B2BC2E9F4A}" srcOrd="0" destOrd="0" presId="urn:microsoft.com/office/officeart/2005/8/layout/vList5"/>
    <dgm:cxn modelId="{923D6E38-2641-43AB-AF89-0F09EF451991}" type="presParOf" srcId="{2A44994A-5375-4C67-8D83-185A27E24443}" destId="{431420B3-0351-48AC-9C96-DBC063B68816}" srcOrd="1" destOrd="0" presId="urn:microsoft.com/office/officeart/2005/8/layout/vList5"/>
    <dgm:cxn modelId="{5C9CF321-13BB-4F1A-A0A9-A3C7DEAACF9D}" type="presParOf" srcId="{2A44994A-5375-4C67-8D83-185A27E24443}" destId="{0CD5FE61-7A60-4838-AFEE-9740F8622695}" srcOrd="2" destOrd="0" presId="urn:microsoft.com/office/officeart/2005/8/layout/vList5"/>
    <dgm:cxn modelId="{0BF70444-2C23-4861-9580-8A2690D10D20}" type="presParOf" srcId="{0CD5FE61-7A60-4838-AFEE-9740F8622695}" destId="{D2955A88-BBB3-48AD-A701-1FA16FD871AB}" srcOrd="0" destOrd="0" presId="urn:microsoft.com/office/officeart/2005/8/layout/vList5"/>
    <dgm:cxn modelId="{D03E54D6-2017-4926-ADA1-963CE20B5620}" type="presParOf" srcId="{2A44994A-5375-4C67-8D83-185A27E24443}" destId="{0914AAE8-0C7C-493E-B5CA-2F4E92C04C14}" srcOrd="3" destOrd="0" presId="urn:microsoft.com/office/officeart/2005/8/layout/vList5"/>
    <dgm:cxn modelId="{C34B0090-583B-4A6A-AEBE-7C56D886305B}" type="presParOf" srcId="{2A44994A-5375-4C67-8D83-185A27E24443}" destId="{4AFD7EFF-9E97-4FD1-81C7-721D1E223215}" srcOrd="4" destOrd="0" presId="urn:microsoft.com/office/officeart/2005/8/layout/vList5"/>
    <dgm:cxn modelId="{08495B2C-0D0B-4965-8FB9-DDFA62382847}" type="presParOf" srcId="{4AFD7EFF-9E97-4FD1-81C7-721D1E223215}" destId="{9384AB45-3678-4FDD-BAC3-896FAB9FA356}" srcOrd="0" destOrd="0" presId="urn:microsoft.com/office/officeart/2005/8/layout/vList5"/>
    <dgm:cxn modelId="{863E7762-8B31-4A6A-80BE-CA0CC715A08A}" type="presParOf" srcId="{2A44994A-5375-4C67-8D83-185A27E24443}" destId="{988A50C9-BF6E-4C2C-BF38-BC19DA1B52A5}" srcOrd="5" destOrd="0" presId="urn:microsoft.com/office/officeart/2005/8/layout/vList5"/>
    <dgm:cxn modelId="{590E8395-22B9-4026-91EA-649E7FF29AE2}" type="presParOf" srcId="{2A44994A-5375-4C67-8D83-185A27E24443}" destId="{B566FB7A-9BCD-48DC-9FEC-5B484F96A8D4}" srcOrd="6" destOrd="0" presId="urn:microsoft.com/office/officeart/2005/8/layout/vList5"/>
    <dgm:cxn modelId="{338719E6-E0AE-4A55-9CD2-23A30F5A23E6}" type="presParOf" srcId="{B566FB7A-9BCD-48DC-9FEC-5B484F96A8D4}" destId="{AA98D34C-9A8B-49DD-A096-6B7D19FC603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F07CB3-957B-47B3-8BDD-737690D00CA9}">
      <dsp:nvSpPr>
        <dsp:cNvPr id="0" name=""/>
        <dsp:cNvSpPr/>
      </dsp:nvSpPr>
      <dsp:spPr>
        <a:xfrm>
          <a:off x="2987415" y="2845"/>
          <a:ext cx="5797560" cy="264983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latin typeface="Times New Roman" pitchFamily="18" charset="0"/>
              <a:cs typeface="Times New Roman" pitchFamily="18" charset="0"/>
            </a:rPr>
            <a:t>Физические лица, являющиеся налоговыми резидентами Российской Федерации.</a:t>
          </a:r>
          <a:endParaRPr lang="ru-RU" sz="2000" b="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latin typeface="Times New Roman" pitchFamily="18" charset="0"/>
              <a:cs typeface="Times New Roman" pitchFamily="18" charset="0"/>
            </a:rPr>
            <a:t>Физические лица, получающие доходы от источников в Российской Федерации, не являющиеся налоговыми резидентами Российской Федерации</a:t>
          </a:r>
          <a:endParaRPr lang="ru-RU" sz="20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87415" y="2845"/>
        <a:ext cx="5797560" cy="2649839"/>
      </dsp:txXfrm>
    </dsp:sp>
    <dsp:sp modelId="{F65EBF1F-65C2-4EE9-B842-624BD45C7D1E}">
      <dsp:nvSpPr>
        <dsp:cNvPr id="0" name=""/>
        <dsp:cNvSpPr/>
      </dsp:nvSpPr>
      <dsp:spPr>
        <a:xfrm>
          <a:off x="0" y="1272193"/>
          <a:ext cx="2982312" cy="14667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Налогоплательщики НДФЛ</a:t>
          </a:r>
          <a:endParaRPr lang="ru-RU" sz="24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272193"/>
        <a:ext cx="2982312" cy="1466773"/>
      </dsp:txXfrm>
    </dsp:sp>
    <dsp:sp modelId="{12B425DD-EBA4-450B-AC89-DD73BA5EFE04}">
      <dsp:nvSpPr>
        <dsp:cNvPr id="0" name=""/>
        <dsp:cNvSpPr/>
      </dsp:nvSpPr>
      <dsp:spPr>
        <a:xfrm>
          <a:off x="2830956" y="2579760"/>
          <a:ext cx="5732917" cy="25625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latin typeface="Times New Roman" pitchFamily="18" charset="0"/>
              <a:cs typeface="Times New Roman" pitchFamily="18" charset="0"/>
            </a:rPr>
            <a:t>Индивидуальные предприниматели, применяющие упрощенную систему налогообложения, систему на­логообложения для сельскохозяйственных произво­дителей (единый сельскохозяйственный налог), пере­веденные на систему налогообложения в виде единого налога на вмененный доход для отдельных видов дея­тельности</a:t>
          </a:r>
          <a:endParaRPr lang="ru-RU" sz="18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30956" y="2579760"/>
        <a:ext cx="5732917" cy="2562550"/>
      </dsp:txXfrm>
    </dsp:sp>
    <dsp:sp modelId="{3D97F814-3EDE-4AAE-9F01-9F018AF70130}">
      <dsp:nvSpPr>
        <dsp:cNvPr id="0" name=""/>
        <dsp:cNvSpPr/>
      </dsp:nvSpPr>
      <dsp:spPr>
        <a:xfrm>
          <a:off x="136093" y="2911579"/>
          <a:ext cx="2691089" cy="13393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Освобождены от уплаты НДФЛ</a:t>
          </a:r>
          <a:endParaRPr lang="ru-RU" sz="24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6093" y="2911579"/>
        <a:ext cx="2691089" cy="133933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16960A-BA1B-4F27-8B23-79570CBC37CE}">
      <dsp:nvSpPr>
        <dsp:cNvPr id="0" name=""/>
        <dsp:cNvSpPr/>
      </dsp:nvSpPr>
      <dsp:spPr>
        <a:xfrm>
          <a:off x="0" y="0"/>
          <a:ext cx="7491928" cy="1339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Объектом налогообложения </a:t>
          </a:r>
          <a:r>
            <a:rPr lang="ru-RU" sz="2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признается доход, полученный налогоплательщиками:</a:t>
          </a:r>
          <a:endParaRPr lang="ru-RU" sz="20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6125123" cy="1339348"/>
      </dsp:txXfrm>
    </dsp:sp>
    <dsp:sp modelId="{D0B27A53-94AB-4FC6-A57A-F68817697547}">
      <dsp:nvSpPr>
        <dsp:cNvPr id="0" name=""/>
        <dsp:cNvSpPr/>
      </dsp:nvSpPr>
      <dsp:spPr>
        <a:xfrm>
          <a:off x="661052" y="1562573"/>
          <a:ext cx="7491928" cy="1339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От источников в Российской Федерации и (или) от источников за пределами российской федерации — для физических лиц, являющихся резидентами российской федерации;</a:t>
          </a:r>
          <a:endParaRPr lang="ru-RU" sz="20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61052" y="1562573"/>
        <a:ext cx="5960299" cy="1339348"/>
      </dsp:txXfrm>
    </dsp:sp>
    <dsp:sp modelId="{29F3427C-F775-4E37-A789-3DDA2F191D44}">
      <dsp:nvSpPr>
        <dsp:cNvPr id="0" name=""/>
        <dsp:cNvSpPr/>
      </dsp:nvSpPr>
      <dsp:spPr>
        <a:xfrm>
          <a:off x="1322105" y="3125147"/>
          <a:ext cx="7491928" cy="1339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От источников в Российской Федерации — для физических лиц, не являющихся налоговыми резидентами российской федерации.</a:t>
          </a:r>
          <a:endParaRPr lang="ru-RU" sz="20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22105" y="3125147"/>
        <a:ext cx="5960299" cy="1339348"/>
      </dsp:txXfrm>
    </dsp:sp>
    <dsp:sp modelId="{18B2418A-8468-414B-AE6C-1296109DF402}">
      <dsp:nvSpPr>
        <dsp:cNvPr id="0" name=""/>
        <dsp:cNvSpPr/>
      </dsp:nvSpPr>
      <dsp:spPr>
        <a:xfrm>
          <a:off x="6621352" y="1015672"/>
          <a:ext cx="870576" cy="87057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21352" y="1015672"/>
        <a:ext cx="870576" cy="870576"/>
      </dsp:txXfrm>
    </dsp:sp>
    <dsp:sp modelId="{0D329A53-43FB-42B7-AC9B-292FB75B0A0C}">
      <dsp:nvSpPr>
        <dsp:cNvPr id="0" name=""/>
        <dsp:cNvSpPr/>
      </dsp:nvSpPr>
      <dsp:spPr>
        <a:xfrm>
          <a:off x="7282404" y="2569317"/>
          <a:ext cx="870576" cy="87057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82404" y="2569317"/>
        <a:ext cx="870576" cy="87057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CBE1E9-C37D-4C99-B7BC-9821AA891250}">
      <dsp:nvSpPr>
        <dsp:cNvPr id="0" name=""/>
        <dsp:cNvSpPr/>
      </dsp:nvSpPr>
      <dsp:spPr>
        <a:xfrm>
          <a:off x="0" y="1673"/>
          <a:ext cx="8712968" cy="83838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Дивиденды и проценты, полученные от иностранной организации;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673"/>
        <a:ext cx="8712968" cy="838388"/>
      </dsp:txXfrm>
    </dsp:sp>
    <dsp:sp modelId="{1D1CA25F-7494-4A6C-BA52-D424F88A3219}">
      <dsp:nvSpPr>
        <dsp:cNvPr id="0" name=""/>
        <dsp:cNvSpPr/>
      </dsp:nvSpPr>
      <dsp:spPr>
        <a:xfrm>
          <a:off x="0" y="851606"/>
          <a:ext cx="8712968" cy="83838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Страховые выплаты при наступлении страхового случая, полученные от иностранной организации;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851606"/>
        <a:ext cx="8712968" cy="838388"/>
      </dsp:txXfrm>
    </dsp:sp>
    <dsp:sp modelId="{D6FBBF01-4879-4E7A-AE8C-BD3F5950A9A3}">
      <dsp:nvSpPr>
        <dsp:cNvPr id="0" name=""/>
        <dsp:cNvSpPr/>
      </dsp:nvSpPr>
      <dsp:spPr>
        <a:xfrm>
          <a:off x="0" y="1701540"/>
          <a:ext cx="8712968" cy="83838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Доходы, полученные от использования за пределами российской федерации авторских или смежных прав;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701540"/>
        <a:ext cx="8712968" cy="838388"/>
      </dsp:txXfrm>
    </dsp:sp>
    <dsp:sp modelId="{F7255641-1A18-4CEE-9F59-34251C1469A0}">
      <dsp:nvSpPr>
        <dsp:cNvPr id="0" name=""/>
        <dsp:cNvSpPr/>
      </dsp:nvSpPr>
      <dsp:spPr>
        <a:xfrm>
          <a:off x="0" y="2551473"/>
          <a:ext cx="8712968" cy="83838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Доходы, полученные от сдачи в аренду или иного использования имущества, находящегося за пределами российской федерации;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551473"/>
        <a:ext cx="8712968" cy="838388"/>
      </dsp:txXfrm>
    </dsp:sp>
    <dsp:sp modelId="{EE76F52C-568B-4C42-814F-27978389D7B7}">
      <dsp:nvSpPr>
        <dsp:cNvPr id="0" name=""/>
        <dsp:cNvSpPr/>
      </dsp:nvSpPr>
      <dsp:spPr>
        <a:xfrm>
          <a:off x="0" y="3401407"/>
          <a:ext cx="8712968" cy="83838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Вознаграждение за выполнение трудовых или иных обязанностей, выполненную работу, оказанную услугу, совершение действия за пределами российской федерации;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3401407"/>
        <a:ext cx="8712968" cy="838388"/>
      </dsp:txXfrm>
    </dsp:sp>
    <dsp:sp modelId="{E38579D0-F2BF-48D8-A3ED-F436E57B6724}">
      <dsp:nvSpPr>
        <dsp:cNvPr id="0" name=""/>
        <dsp:cNvSpPr/>
      </dsp:nvSpPr>
      <dsp:spPr>
        <a:xfrm>
          <a:off x="0" y="4251340"/>
          <a:ext cx="8712968" cy="83838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Пенсии, пособия, стипендии и иные аналогичные выплаты, полученные налогоплательщиком в соответствии с законодательством иностранных государств.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4251340"/>
        <a:ext cx="8712968" cy="83838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58EF4F-F2E2-4A2B-906B-42B2BC2E9F4A}">
      <dsp:nvSpPr>
        <dsp:cNvPr id="0" name=""/>
        <dsp:cNvSpPr/>
      </dsp:nvSpPr>
      <dsp:spPr>
        <a:xfrm>
          <a:off x="10351" y="2522"/>
          <a:ext cx="8208897" cy="121337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Стандартные налоговые вычеты 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устанавливаются различным категориям налогоплательщиков в размере 3000 руб., 1000 руб., 500 руб., 400 руб. за каждый месяц налогового периода в соответствии со ст. 218 НКРФ.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351" y="2522"/>
        <a:ext cx="8208897" cy="1213376"/>
      </dsp:txXfrm>
    </dsp:sp>
    <dsp:sp modelId="{D2955A88-BBB3-48AD-A701-1FA16FD871AB}">
      <dsp:nvSpPr>
        <dsp:cNvPr id="0" name=""/>
        <dsp:cNvSpPr/>
      </dsp:nvSpPr>
      <dsp:spPr>
        <a:xfrm>
          <a:off x="10351" y="1276568"/>
          <a:ext cx="8208897" cy="121337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Социальные налоговые вычеты 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установлены ст. 219 НК РФ. Предоставляются они на основании письменного заявления, копий документов, подтверждающих право на социальный налоговый вычет при подаче налогоплательщиком налоговой декларации в налоговый орган по окончании налогового периода.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351" y="1276568"/>
        <a:ext cx="8208897" cy="1213376"/>
      </dsp:txXfrm>
    </dsp:sp>
    <dsp:sp modelId="{9384AB45-3678-4FDD-BAC3-896FAB9FA356}">
      <dsp:nvSpPr>
        <dsp:cNvPr id="0" name=""/>
        <dsp:cNvSpPr/>
      </dsp:nvSpPr>
      <dsp:spPr>
        <a:xfrm>
          <a:off x="10351" y="2550614"/>
          <a:ext cx="8208897" cy="121337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Имущественные налоговые вычеты 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установлены ст. 220 НК РФ. Предоставляются они на основании письменного заявления налогоплательщика, подтверждающих документов при подаче им налоговой декларации в налоговые органы по окончании налогового периода.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351" y="2550614"/>
        <a:ext cx="8208897" cy="1213376"/>
      </dsp:txXfrm>
    </dsp:sp>
    <dsp:sp modelId="{AA98D34C-9A8B-49DD-A096-6B7D19FC6034}">
      <dsp:nvSpPr>
        <dsp:cNvPr id="0" name=""/>
        <dsp:cNvSpPr/>
      </dsp:nvSpPr>
      <dsp:spPr>
        <a:xfrm>
          <a:off x="10351" y="3824660"/>
          <a:ext cx="8208897" cy="121337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Профессиональные налоговые вычеты 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предоставляются налогоплательщикам в сумме фактически произведенных ими и документально подтвержденных расходов, непосредственно связанных с извлечени­ем доходов, выполнением работ, оказанием услуг в соответствии со ст. 221 НКРФ.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351" y="3824660"/>
        <a:ext cx="8208897" cy="1213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748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2877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7539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260200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8526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160697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1594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0618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1791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1981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4410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5045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6768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9200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173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966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130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0716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gi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3.gif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diagramLayout" Target="../diagrams/layout4.xml"/><Relationship Id="rId7" Type="http://schemas.openxmlformats.org/officeDocument/2006/relationships/image" Target="../media/image15.gi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1264" y="2407435"/>
            <a:ext cx="7828384" cy="1584176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</a:t>
            </a:r>
            <a:endParaRPr lang="ru-RU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964" y="73997"/>
            <a:ext cx="88569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ОБРАЗОВАНИЯ, НАУКИ И МОЛОДЕЖНОЙ ПОЛИТИКИ КРАСНОДАРСКОГО КРАЯ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Государственное автономное профессиональное образовательное учреждение краснодарского края «новороссийский колледж строительства и экономики»  (ГАПОУ КК «НКСЭ»)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6496" y="1513407"/>
            <a:ext cx="86482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МДК 03.01: «Организация расчетов с бюджетными и внебюджетными фондами»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0178" y="909011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Специальность: 38.02.01 «Экономика и бухгалтерский учет по отраслям» (углубленный уровень подготовки)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565" y="3365814"/>
            <a:ext cx="2933592" cy="18344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81" y="3250115"/>
            <a:ext cx="3130924" cy="20872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0263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711008" cy="44536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Налоговая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декларация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672"/>
            <a:ext cx="8784976" cy="880787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Налоговая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декларация 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обязательном порядке представляется следующими налогоплательщиками: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268760"/>
            <a:ext cx="91440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Индивидуальными предпринимателями;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Нотариусами, занимающимися частной практикой, адвокатами, учредившими адвокатские кабинеты, другими лицами, занимающимися в установленном действующим законодательством РФ порядке частной практикой;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Физическими лицами: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Получившими суммы вознаграждения от физических лиц и организаций, не являющихся налоговыми агентами, на основе заключенных трудовых договоров и договоров гражданско-правового характера, включая доходы по договорам найма или договора аренды любого имущества;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Получившими суммы от продажи имущества, принадлежащего этим лицам на праве собственности, и имущественных прав;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Налоговыми резидентами РФ, получающими доходы от источников, находящихся за пределами российской федерации;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\\srv1.nkse.net\teachers_nkse\Ушакова Э. Е\ДИСЦИПЛИНЫ\МДК 03.01\ГИФКИ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5378451"/>
            <a:ext cx="3419872" cy="14795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1121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4062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431362"/>
            <a:ext cx="2857307" cy="10668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НДФЛ</a:t>
            </a:r>
            <a:endParaRPr lang="ru-RU" sz="5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277" y="1772816"/>
            <a:ext cx="6554867" cy="5430550"/>
          </a:xfrm>
        </p:spPr>
        <p:txBody>
          <a:bodyPr>
            <a:noAutofit/>
          </a:bodyPr>
          <a:lstStyle/>
          <a:p>
            <a:pPr marL="180975" indent="0" algn="just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(НДФЛ) – прямой федеральный налог, которым облагается сумма совокупного дохода граждан в денежном исчислении за истекший год. Частично взимается с месячных и текущих доходов в виде разовых выплат. Налогом облагаются доходы, превосходящие необлагаемый минимум. Представляет либо прогрессивный налог, ставка которого увеличивается по мере нарастания величины годового дохода, либо пропорциональный со ставкой, не зависящей от дохода. В РФ от него освобождены доходы по пенсиям.</a:t>
            </a:r>
          </a:p>
          <a:p>
            <a:pPr>
              <a:buNone/>
            </a:pP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200" y="1391747"/>
            <a:ext cx="1995067" cy="3096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502"/>
          <a:stretch/>
        </p:blipFill>
        <p:spPr>
          <a:xfrm>
            <a:off x="1331640" y="156709"/>
            <a:ext cx="2736304" cy="16161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200" y="4797152"/>
            <a:ext cx="1584176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31381"/>
            <a:ext cx="6406504" cy="589852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Налогоплательщики НДФЛ</a:t>
            </a:r>
            <a:endParaRPr lang="ru-RU" b="1" cap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93049174"/>
              </p:ext>
            </p:extLst>
          </p:nvPr>
        </p:nvGraphicFramePr>
        <p:xfrm>
          <a:off x="249312" y="822469"/>
          <a:ext cx="8784976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157192"/>
            <a:ext cx="1979348" cy="14409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492896"/>
            <a:ext cx="2736305" cy="16232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37" y="419997"/>
            <a:ext cx="2234580" cy="1489720"/>
          </a:xfrm>
          <a:prstGeom prst="rect">
            <a:avLst/>
          </a:prstGeom>
        </p:spPr>
      </p:pic>
      <p:pic>
        <p:nvPicPr>
          <p:cNvPr id="7" name="Picture 16" descr="\\srv4.nkse.net\help_info\Лутцева Т.В\2020-2021\БУ-21у\фон\ГИВКИ\uchitelyu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68344" y="5404157"/>
            <a:ext cx="1224136" cy="1453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438" y="8758"/>
            <a:ext cx="91440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Объект налогообложения</a:t>
            </a:r>
            <a:endParaRPr lang="ru-RU" sz="4800" cap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4976130"/>
              </p:ext>
            </p:extLst>
          </p:nvPr>
        </p:nvGraphicFramePr>
        <p:xfrm>
          <a:off x="158545" y="764704"/>
          <a:ext cx="881403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218" y="1124744"/>
            <a:ext cx="3096344" cy="20642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004958"/>
            <a:ext cx="2788878" cy="16723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039685"/>
            <a:ext cx="2727473" cy="1818315"/>
          </a:xfrm>
          <a:prstGeom prst="rect">
            <a:avLst/>
          </a:prstGeom>
        </p:spPr>
      </p:pic>
      <p:pic>
        <p:nvPicPr>
          <p:cNvPr id="7" name="Picture 11" descr="\\srv4.nkse.net\help_info\Лутцева Т.В\2020-2021\БУ-21у\фон\ГИВКИ\456b64482119932b74a491c69a14e057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265712"/>
            <a:ext cx="2073830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480720" cy="548680"/>
          </a:xfrm>
        </p:spPr>
        <p:txBody>
          <a:bodyPr>
            <a:noAutofit/>
          </a:bodyPr>
          <a:lstStyle/>
          <a:p>
            <a:pPr algn="ctr"/>
            <a:r>
              <a:rPr lang="ru-RU" sz="4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налогообложения</a:t>
            </a:r>
            <a:endParaRPr lang="ru-RU" sz="40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19816847"/>
              </p:ext>
            </p:extLst>
          </p:nvPr>
        </p:nvGraphicFramePr>
        <p:xfrm>
          <a:off x="243564" y="1586089"/>
          <a:ext cx="8712968" cy="5091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692696"/>
            <a:ext cx="673224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 доходам, полученным от источников за пределами Российской Федерации, относятся:</a:t>
            </a:r>
            <a:endParaRPr lang="ru-RU" sz="2000" dirty="0" smtClean="0">
              <a:ea typeface="Calibri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0"/>
            <a:ext cx="1694162" cy="16941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075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315" y="0"/>
            <a:ext cx="8209141" cy="579476"/>
          </a:xfrm>
        </p:spPr>
        <p:txBody>
          <a:bodyPr>
            <a:noAutofit/>
          </a:bodyPr>
          <a:lstStyle/>
          <a:p>
            <a:pPr algn="ctr"/>
            <a:r>
              <a:rPr lang="ru-RU" sz="4000" b="1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Налоговая база</a:t>
            </a:r>
            <a:endParaRPr lang="ru-RU" sz="4000" b="1" cap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49737"/>
            <a:ext cx="9036496" cy="255801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itchFamily="18" charset="0"/>
              </a:rPr>
              <a:t>		При определении 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налоговой базы 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учитываются все доходы налогоплательщика, полученные им как в денежной, так и в натуральной формах, или право на распоряжение которых у него возникло, а также доходы в виде материальной выгоды.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Налоговая база определяется отдельно по каждому виду доходов, в отношении которых установлены различные налоговые ставки.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90794" y="3124071"/>
            <a:ext cx="47621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Налоговые льготы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0119" y="3804667"/>
            <a:ext cx="885637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Налоговым кодексом РФ предусмотрен один вид налоговых 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льгот 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 доходы, не подлежащие налогообложению: ст. 217 определен 41 вид доходов, не подлежащих налогообложению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Государственные пособия, за исключением пособий по временной нетрудоспособности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Пенсии по государственному пенсионному обеспечению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Трудовые пенсии, назначаемые в порядке, установленном действующим законо­дательством и т. </a:t>
            </a:r>
            <a:r>
              <a:rPr lang="ru-RU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.).</a:t>
            </a:r>
            <a:endParaRPr lang="ru-RU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60648"/>
            <a:ext cx="5580112" cy="692696"/>
          </a:xfrm>
        </p:spPr>
        <p:txBody>
          <a:bodyPr>
            <a:noAutofit/>
          </a:bodyPr>
          <a:lstStyle/>
          <a:p>
            <a:pPr algn="ctr"/>
            <a:r>
              <a:rPr lang="ru-RU" sz="40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вычеты</a:t>
            </a:r>
            <a:endParaRPr lang="ru-RU" sz="40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16554349"/>
              </p:ext>
            </p:extLst>
          </p:nvPr>
        </p:nvGraphicFramePr>
        <p:xfrm>
          <a:off x="147762" y="1500471"/>
          <a:ext cx="82296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192" y="0"/>
            <a:ext cx="1700808" cy="17008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2543939" cy="14203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772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2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6156" y="188640"/>
            <a:ext cx="6554867" cy="864096"/>
          </a:xfrm>
        </p:spPr>
        <p:txBody>
          <a:bodyPr>
            <a:normAutofit/>
          </a:bodyPr>
          <a:lstStyle/>
          <a:p>
            <a:pPr algn="ctr"/>
            <a:r>
              <a:rPr lang="ru-RU" sz="4400" b="1" cap="none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Налоговый период</a:t>
            </a:r>
            <a:endParaRPr lang="ru-RU" sz="4400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8843387" cy="18002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исчисления, 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 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и сроки уплаты налога 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производятся в соответствии со ст. 225, 226 и 227 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НК 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Налоговым периодом 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признается календарный год.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5301208"/>
            <a:ext cx="2376264" cy="1320146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3006824"/>
            <a:ext cx="878497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032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Налоговая декларация представляется в налоговый орган по месту учета не позднее 30 апреля года, следующего за истекшим налоговым периодом, по форме 3-НДФЛ, утвержденной приказом Минфина России.</a:t>
            </a:r>
          </a:p>
          <a:p>
            <a:pPr indent="403225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Налоговые агенты предоставляют в налоговый орган по месту своего учета в срок до 1 апреля года, следующего за истекшим налоговым периодом, сведения о доходах физического лица по форме 2-НДФЛ и реестр сведений о доходах физических лиц по форме, утвержденной приказом МНС РФ.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32656"/>
            <a:ext cx="571500" cy="666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963092">
            <a:off x="7020272" y="332656"/>
            <a:ext cx="571500" cy="666750"/>
          </a:xfrm>
          <a:prstGeom prst="rect">
            <a:avLst/>
          </a:prstGeom>
        </p:spPr>
      </p:pic>
      <p:pic>
        <p:nvPicPr>
          <p:cNvPr id="8" name="Picture 4" descr="\\srv1.nkse.net\teachers_nkse\Ушакова Э. Е\ДИСЦИПЛИНЫ\МДК 03.01\ГИФКИ\Taxes-5625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5373216"/>
            <a:ext cx="13335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1330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Другая 2">
      <a:dk1>
        <a:srgbClr val="000000"/>
      </a:dk1>
      <a:lt1>
        <a:srgbClr val="FFFF66"/>
      </a:lt1>
      <a:dk2>
        <a:srgbClr val="F5CBAF"/>
      </a:dk2>
      <a:lt2>
        <a:srgbClr val="FFFF00"/>
      </a:lt2>
      <a:accent1>
        <a:srgbClr val="FFC000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174</TotalTime>
  <Words>551</Words>
  <Application>Microsoft Office PowerPoint</Application>
  <PresentationFormat>Экран (4:3)</PresentationFormat>
  <Paragraphs>51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Сектор</vt:lpstr>
      <vt:lpstr>Налог на доходы физических лиц</vt:lpstr>
      <vt:lpstr>НДФЛ</vt:lpstr>
      <vt:lpstr>Налогоплательщики НДФЛ</vt:lpstr>
      <vt:lpstr>Объект налогообложения</vt:lpstr>
      <vt:lpstr>Объект налогообложения</vt:lpstr>
      <vt:lpstr>Налоговая база</vt:lpstr>
      <vt:lpstr>Налоговые вычеты</vt:lpstr>
      <vt:lpstr>Слайд 8</vt:lpstr>
      <vt:lpstr>Налоговый период</vt:lpstr>
      <vt:lpstr>Налоговая декларация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образования, науки и молодёжной политики Краснодарского края  ГАПОУ КК «Новороссийского колледжа строительства и экономики (ГАПОУ КК «НКСЭ» Специальность: 38.02.01 Экономика и бухгалтерский учёт (по отраслям)      Презентация по теме:  «Налог на доходы физических лиц»</dc:title>
  <dc:creator>19380201204</dc:creator>
  <cp:lastModifiedBy>avanesyan</cp:lastModifiedBy>
  <cp:revision>48</cp:revision>
  <dcterms:created xsi:type="dcterms:W3CDTF">2021-03-17T08:38:19Z</dcterms:created>
  <dcterms:modified xsi:type="dcterms:W3CDTF">2021-05-14T11:48:35Z</dcterms:modified>
</cp:coreProperties>
</file>