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95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8508C5-B00E-46B9-BD52-2E30F51682F3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4AE26E4-B7A2-4AEA-A272-50F5B718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640960" cy="19168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Гидродинамика. Уравнение Бернулли 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9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3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Напор – это мера механической энергии, принадлежащей единице веса жидкости.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80492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Уравнение Бернулли для идеальной жидкости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4664"/>
            <a:ext cx="5400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0224" y="557064"/>
            <a:ext cx="5400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48680"/>
            <a:ext cx="5400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72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92088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72816"/>
            <a:ext cx="5040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Уравнение Даниила Бернулли, полученное в 1738 г., является фундаментальным уравнением гидродинамики. Оно дает связь между давлением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средней скоростью υ и пьезометрической высотой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различных сечениях потока и выражает закон сохранения энергии движущейся жидкости. С помощью этого уравнения решается большой круг задач. </a:t>
            </a:r>
          </a:p>
        </p:txBody>
      </p:sp>
      <p:pic>
        <p:nvPicPr>
          <p:cNvPr id="1026" name="Picture 2" descr="http://static.memrise.com/uploads/course_photos/17433_Jakob_Bernoull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0650" y="1772816"/>
            <a:ext cx="3943350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41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Рассмотрим трубопровод переменного диаметра, расположенный в пространстве под углом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6264696" cy="441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991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882" y="4653136"/>
            <a:ext cx="87676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Выберем на участке трубопровода два сечения: сечение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сечение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2-2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Вверх по трубопроводу от первого сечения ко второму движется жидкость, расход которой равен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3" name="Рисунок 2" descr="http://gidravl.narod.ru/3a1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764703"/>
            <a:ext cx="4329161" cy="388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623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1700808"/>
            <a:ext cx="42484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Для двух произвольных сечений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2-2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потока идеальной жидкости уравнение Бернулли(  с учетом уравнения для удельной энергии жидкости) имеет следующий вид: </a:t>
            </a:r>
          </a:p>
        </p:txBody>
      </p:sp>
      <p:pic>
        <p:nvPicPr>
          <p:cNvPr id="3" name="Рисунок 2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277" y="1412776"/>
            <a:ext cx="3732651" cy="376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gidravl.narod.ru/3a1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293663"/>
            <a:ext cx="5904656" cy="1047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18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968750" cy="35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355976" y="2052535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Так как сечения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2-2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взяты произвольно, то полученное уравнение можно переписать иначе: </a:t>
            </a:r>
          </a:p>
        </p:txBody>
      </p:sp>
      <p:pic>
        <p:nvPicPr>
          <p:cNvPr id="4" name="Рисунок 3" descr="http://gidravl.narod.ru/3a16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869160"/>
            <a:ext cx="5184576" cy="132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2776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1124744"/>
            <a:ext cx="3968750" cy="35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95536" y="467884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сумма трех членов уравнения Бернулли для любого сечения потока идеальной жидкости есть величина постоянная.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gidravl.narod.ru/3a16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4211" y="2270760"/>
            <a:ext cx="42703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523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602" y="4250199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этом случае уравнение Бернулли можно прочитать так: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геометрической, пьезометрической и скоростной высоты для идеальной жидкости есть величина постоянная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3" name="Рисунок 2" descr="http://gidravl.narod.ru/3a1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692696"/>
            <a:ext cx="3968750" cy="355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8423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016" y="1628800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Механическую энергию потока жидкости  можно представить в виде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 =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aseline="-25000" dirty="0" err="1">
                <a:latin typeface="Times New Roman" pitchFamily="18" charset="0"/>
                <a:cs typeface="Times New Roman" pitchFamily="18" charset="0"/>
              </a:rPr>
              <a:t>пот</a:t>
            </a:r>
            <a:r>
              <a:rPr lang="ru-RU" sz="4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aseline="-25000" dirty="0" err="1">
                <a:latin typeface="Times New Roman" pitchFamily="18" charset="0"/>
                <a:cs typeface="Times New Roman" pitchFamily="18" charset="0"/>
              </a:rPr>
              <a:t>кин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aseline="-25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 –полная энергия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потока,Н·м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aseline="-25000" dirty="0" err="1">
                <a:latin typeface="Times New Roman" pitchFamily="18" charset="0"/>
                <a:cs typeface="Times New Roman" pitchFamily="18" charset="0"/>
              </a:rPr>
              <a:t>пот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–потенциальная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Н·м</a:t>
            </a:r>
          </a:p>
          <a:p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aseline="-25000" dirty="0" err="1"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–кинетическая энергия,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Н·м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404664"/>
            <a:ext cx="8964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Механическая энергия потока жидкости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7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b="1" dirty="0">
                <a:solidFill>
                  <a:srgbClr val="FF0000"/>
                </a:solidFill>
              </a:rPr>
              <a:t>Уравнение Бернулли для реальной жидкости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1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717" y="1338519"/>
            <a:ext cx="8941772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Уравнение Бернулли для потока реальной жидкости несколько отличается от уравнения 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Рисунок 231" descr="http://gidravl.narod.ru/3a1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4099" y="4221088"/>
            <a:ext cx="718695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08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idravl.narod.ru/3a1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4464496" cy="385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88024" y="1697826"/>
            <a:ext cx="403244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Уравнение Бернулли для реальной жидкости будет иметь вид: 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234" descr="http://gidravl.narod.ru/3a20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133" y="5102272"/>
            <a:ext cx="8801355" cy="142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3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7707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образом, уровень первоначальной энергии, которой обладает жидкость в первом сечении, для второго сечения будет складываться из четырех составляющих: геометрической высоты, пьезометрической высоты, скоростной высоты и потерянного напора между сечениями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2-2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3" name="Рисунок 2" descr="http://gidravl.narod.ru/3a19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25480"/>
            <a:ext cx="3600400" cy="30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94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35" descr="http://gidravl.narod.ru/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8125" y="1654308"/>
            <a:ext cx="955923" cy="67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Рисунок 236" descr="http://gidravl.narod.ru/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2768" y="4327520"/>
            <a:ext cx="714375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26673" y="191780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Потерянная высота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764" y="2348880"/>
            <a:ext cx="8820472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складывается из линейных потерь, вызванных силой трения между слоями жидкости, и потерь, вызванных местными сопротивлениями (изменениями конфигурации потока)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89956" y="4195539"/>
            <a:ext cx="53640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altLang="ru-RU" sz="36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altLang="ru-RU" sz="3600" b="1" i="1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</a:t>
            </a:r>
            <a:r>
              <a:rPr kumimoji="0" lang="ru-RU" altLang="ru-RU" sz="3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altLang="ru-RU" sz="36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altLang="ru-RU" sz="3600" b="1" i="1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99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465983"/>
            <a:ext cx="7740352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Геометрический и энергетический смысл уравнения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Бернулли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Рисунок 226" descr="http://gidravl.narod.ru/3a1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37112"/>
            <a:ext cx="474692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39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Рисунок 227" descr="http://gidravl.narod.ru/3a1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961" y="4007391"/>
            <a:ext cx="1403648" cy="83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Рисунок 228" descr="http://gidravl.narod.ru/3a1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79026"/>
            <a:ext cx="1491791" cy="96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07504" y="1052736"/>
            <a:ext cx="774035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энергетической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точки зрения каждый член уравнения представляет собой определенные виды энергии: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alt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z</a:t>
            </a:r>
            <a:r>
              <a:rPr kumimoji="0" lang="ru-RU" alt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удельные энергии положения, характеризующие потенциальную энергию в сечениях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1-1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2-2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 rot="10800000" flipV="1">
            <a:off x="1815318" y="3717032"/>
            <a:ext cx="6933146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удельные энергии давления, характеризующие потенциальную энергию давления в тех же сечениях;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979712" y="5404235"/>
            <a:ext cx="68407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удельные кинетические энергии в тех же сечениях.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3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29" descr="http://gidravl.narod.ru/3a1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82171"/>
            <a:ext cx="1296144" cy="78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Рисунок 230" descr="http://gidravl.narod.ru/3a1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4495" y="5517232"/>
            <a:ext cx="1293599" cy="84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1956901"/>
            <a:ext cx="8712968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Уравнение Бернулли можно истолковать и</a:t>
            </a:r>
            <a:r>
              <a:rPr kumimoji="0" lang="ru-RU" alt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чисто геометрически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Каждый член уравнения имеет линейную размерность,</a:t>
            </a:r>
            <a:r>
              <a:rPr kumimoji="0" lang="ru-RU" altLang="ru-RU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Можно заметить, что: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z</a:t>
            </a:r>
            <a:r>
              <a:rPr kumimoji="0" lang="ru-RU" altLang="ru-RU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z</a:t>
            </a:r>
            <a:r>
              <a:rPr kumimoji="0" lang="ru-RU" altLang="ru-RU" sz="2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геометрические высоты сечений </a:t>
            </a:r>
            <a:r>
              <a:rPr kumimoji="0" lang="ru-RU" altLang="ru-RU" sz="2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1-1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altLang="ru-RU" sz="2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2-2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над плоскостью сравнения;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55776" y="4354651"/>
            <a:ext cx="59152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пьезометрические высоты; м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 rot="10800000" flipV="1">
            <a:off x="2555776" y="5470495"/>
            <a:ext cx="562721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скоростные высоты в указанных сечениях, м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4482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этом случае уравнение Бернулли можно прочитать так: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геометрической, пьезометрической и скоростной высоты для идеальной жидкости есть величина постоянная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806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492896"/>
            <a:ext cx="7200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Уравнение Бернулли для газов</a:t>
            </a:r>
          </a:p>
        </p:txBody>
      </p:sp>
    </p:spTree>
    <p:extLst>
      <p:ext uri="{BB962C8B-B14F-4D97-AF65-F5344CB8AC3E}">
        <p14:creationId xmlns:p14="http://schemas.microsoft.com/office/powerpoint/2010/main" xmlns="" val="40093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40768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Различают: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потенциальную энергию положения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жидкости;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потенциальную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энергию давления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 smtClean="0">
                <a:latin typeface="Times New Roman" pitchFamily="18" charset="0"/>
                <a:cs typeface="Times New Roman" pitchFamily="18" charset="0"/>
              </a:rPr>
              <a:t>давл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жидкости.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Следовательно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механическая энергия потока жидкости равна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ru-RU" sz="40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>
                <a:latin typeface="Times New Roman" pitchFamily="18" charset="0"/>
                <a:cs typeface="Times New Roman" pitchFamily="18" charset="0"/>
              </a:rPr>
              <a:t>давл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3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573016"/>
            <a:ext cx="86965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Рассмотрим поток газа, проходящий по трубопроводу переменного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сечения.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первом сечении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приведённое полное давление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равно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При прохождении по трубе часть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необратимо потеряется из-за проявления сил внутреннего трения газа и во втором сечении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энергетическая характеристика уменьшится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величину потерь давления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i="1" baseline="-25000" dirty="0" err="1">
                <a:latin typeface="Times New Roman" pitchFamily="18" charset="0"/>
                <a:cs typeface="Times New Roman" pitchFamily="18" charset="0"/>
              </a:rPr>
              <a:t>pпот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 D </a:t>
            </a:r>
            <a:r>
              <a:rPr lang="ru-RU" sz="2400" i="1" baseline="-25000" dirty="0" err="1">
                <a:latin typeface="Times New Roman" pitchFamily="18" charset="0"/>
                <a:cs typeface="Times New Roman" pitchFamily="18" charset="0"/>
              </a:rPr>
              <a:t>pпот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,  </a:t>
            </a:r>
            <a:r>
              <a:rPr lang="ru-RU" sz="2400" dirty="0"/>
              <a:t>   </a:t>
            </a:r>
            <a:r>
              <a:rPr lang="ru-RU" dirty="0"/>
              <a:t>                              </a:t>
            </a:r>
          </a:p>
        </p:txBody>
      </p:sp>
      <p:pic>
        <p:nvPicPr>
          <p:cNvPr id="2" name="Рисунок 1" descr="Уравнение Бернулли для газ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367240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268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Уравнение Бернулли для газ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496855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171964" y="1700227"/>
            <a:ext cx="3972036" cy="3108543"/>
          </a:xfrm>
          <a:prstGeom prst="rect">
            <a:avLst/>
          </a:prstGeom>
          <a:solidFill>
            <a:srgbClr val="FAFB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Уравнение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Бeрнýлли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традиционной записи получим, если в последнем равенстве раскроем значения приведённых полных давлений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altLang="ru-RU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пр.п</a:t>
            </a:r>
            <a:r>
              <a:rPr kumimoji="0" lang="ru-RU" alt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 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altLang="ru-RU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пр.п</a:t>
            </a:r>
            <a:r>
              <a:rPr kumimoji="0" lang="ru-RU" alt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5" name="Рисунок 482" descr="Уравнение Бернулли для газ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3216"/>
            <a:ext cx="6624736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78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933056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Энергетический смысл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уравнения 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Бeрнýлли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газа заключается в том,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оно отражает закон сохранения энергии,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 геометрический  не рассматривается, так как величины в нём выражаются в единицах давления (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а не напора (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3" name="Рисунок 2" descr="Уравнение Бернулли для газ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2942712" cy="2889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14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63915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Потери давления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baseline="-25000" dirty="0" err="1">
                <a:latin typeface="Times New Roman" pitchFamily="18" charset="0"/>
                <a:cs typeface="Times New Roman" pitchFamily="18" charset="0"/>
              </a:rPr>
              <a:t>pпот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отражают потерю полной энергии потока при движении газа. Например, чем длиннее воздуховод, меньше его проходное сечение, шероховатее его стенки, тем больше будут потери давления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baseline="-25000" dirty="0" err="1">
                <a:latin typeface="Times New Roman" pitchFamily="18" charset="0"/>
                <a:cs typeface="Times New Roman" pitchFamily="18" charset="0"/>
              </a:rPr>
              <a:t>pпот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в системе вентиляции, что может ухудшить удаление несвежего воздуха из помещений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Движение газа происходит только при наличии разности приведённых полных давлений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baseline="-25000" dirty="0" err="1">
                <a:latin typeface="Times New Roman" pitchFamily="18" charset="0"/>
                <a:cs typeface="Times New Roman" pitchFamily="18" charset="0"/>
              </a:rPr>
              <a:t>pпр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800" b="1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800" b="1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бóльшего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давления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800" b="1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меньшему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b="1" i="1" baseline="-25000" dirty="0">
                <a:latin typeface="Times New Roman" pitchFamily="18" charset="0"/>
                <a:cs typeface="Times New Roman" pitchFamily="18" charset="0"/>
              </a:rPr>
              <a:t>пр.п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Например, так работает естественная вентиляция для удаления воздуха из помещений зданий.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6674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628800"/>
            <a:ext cx="88204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Потенциальная энергия положения определяется по формуле</a:t>
            </a:r>
          </a:p>
          <a:p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GZ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Где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mg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– вес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жидкости,Н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– расстояние от центра тяжести рассматриваемого сечения до плоскости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отсчета,м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7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179512" y="1700808"/>
                <a:ext cx="8784976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b="1" dirty="0"/>
                  <a:t>Потенциальная энергия давления</a:t>
                </a:r>
              </a:p>
              <a:p>
                <a:r>
                  <a:rPr lang="ru-RU" sz="4000" b="1" dirty="0"/>
                  <a:t> </a:t>
                </a:r>
              </a:p>
              <a:p>
                <a:r>
                  <a:rPr lang="en-US" sz="4000" b="1" dirty="0"/>
                  <a:t>E</a:t>
                </a:r>
                <a:r>
                  <a:rPr lang="ru-RU" sz="4000" b="1" baseline="-25000" dirty="0"/>
                  <a:t>дав</a:t>
                </a:r>
                <a:r>
                  <a:rPr lang="ru-RU" sz="4000" b="1" dirty="0"/>
                  <a:t> = </a:t>
                </a:r>
                <a:r>
                  <a:rPr lang="en-US" sz="4000" b="1" dirty="0" err="1"/>
                  <a:t>mgp</a:t>
                </a:r>
                <a:r>
                  <a:rPr lang="ru-RU" sz="4000" b="1" dirty="0"/>
                  <a:t>/</a:t>
                </a:r>
                <a14:m>
                  <m:oMath xmlns:m="http://schemas.openxmlformats.org/officeDocument/2006/math">
                    <m:r>
                      <a:rPr lang="ru-RU" sz="4000" b="1" i="1"/>
                      <m:t>𝝆</m:t>
                    </m:r>
                  </m:oMath>
                </a14:m>
                <a:r>
                  <a:rPr lang="ru-RU" sz="4000" b="1" dirty="0"/>
                  <a:t> = </a:t>
                </a:r>
                <a:r>
                  <a:rPr lang="en-US" sz="4000" b="1" dirty="0"/>
                  <a:t>GP</a:t>
                </a:r>
                <a:r>
                  <a:rPr lang="ru-RU" sz="4000" b="1" dirty="0"/>
                  <a:t>/</a:t>
                </a:r>
                <a:r>
                  <a:rPr lang="en-US" sz="4000" b="1" dirty="0"/>
                  <a:t>γ</a:t>
                </a:r>
                <a:endParaRPr lang="ru-RU" sz="4000" b="1" dirty="0"/>
              </a:p>
              <a:p>
                <a:r>
                  <a:rPr lang="ru-RU" sz="4000" b="1" dirty="0"/>
                  <a:t> </a:t>
                </a:r>
              </a:p>
              <a:p>
                <a:r>
                  <a:rPr lang="ru-RU" sz="4000" b="1" dirty="0"/>
                  <a:t>Где  </a:t>
                </a:r>
                <a:r>
                  <a:rPr lang="en-US" sz="4000" b="1" dirty="0"/>
                  <a:t>mg </a:t>
                </a:r>
                <a:r>
                  <a:rPr lang="ru-RU" sz="4000" b="1" dirty="0"/>
                  <a:t>=</a:t>
                </a:r>
                <a:r>
                  <a:rPr lang="en-US" sz="4000" b="1" dirty="0"/>
                  <a:t>G </a:t>
                </a:r>
                <a:r>
                  <a:rPr lang="ru-RU" sz="4000" b="1" dirty="0"/>
                  <a:t>– вес </a:t>
                </a:r>
                <a:r>
                  <a:rPr lang="ru-RU" sz="4000" b="1" dirty="0" err="1"/>
                  <a:t>жидкости,Н</a:t>
                </a:r>
                <a:endParaRPr lang="ru-RU" sz="4000" b="1" dirty="0"/>
              </a:p>
              <a:p>
                <a:r>
                  <a:rPr lang="ru-RU" sz="4000" b="1" dirty="0"/>
                  <a:t>         </a:t>
                </a:r>
                <a:r>
                  <a:rPr lang="en-US" sz="4000" b="1" dirty="0"/>
                  <a:t>P</a:t>
                </a:r>
                <a:r>
                  <a:rPr lang="ru-RU" sz="4000" b="1" dirty="0"/>
                  <a:t> – давление, Па</a:t>
                </a:r>
                <a:endParaRPr lang="ru-RU" sz="4000" b="1" dirty="0" smtClean="0"/>
              </a:p>
              <a:p>
                <a:pPr/>
                <a:r>
                  <a:rPr lang="ru-RU" sz="4000" b="1" dirty="0"/>
                  <a:t> </a:t>
                </a:r>
                <a:r>
                  <a:rPr lang="ru-RU" sz="4000" b="1" dirty="0" smtClean="0"/>
                  <a:t>         </a:t>
                </a:r>
                <a14:m>
                  <m:oMath xmlns:m="http://schemas.openxmlformats.org/officeDocument/2006/math">
                    <m:r>
                      <a:rPr lang="ru-RU" sz="4000" b="1" i="1"/>
                      <m:t>𝝆</m:t>
                    </m:r>
                    <m:r>
                      <a:rPr lang="ru-RU" sz="4000" b="1" i="1"/>
                      <m:t>−плотность жидкости, кг</m:t>
                    </m:r>
                    <m:r>
                      <a:rPr lang="en-US" sz="4000" b="1" i="1"/>
                      <m:t>/</m:t>
                    </m:r>
                    <m:r>
                      <a:rPr lang="ru-RU" sz="4000" b="1" i="1"/>
                      <m:t>м</m:t>
                    </m:r>
                    <m:r>
                      <a:rPr lang="ru-RU" sz="4000" b="1" i="1"/>
                      <m:t>𝟑</m:t>
                    </m:r>
                  </m:oMath>
                </a14:m>
                <a:endParaRPr lang="ru-RU" sz="4000" b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00808"/>
                <a:ext cx="8784976" cy="440120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2427" t="-2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372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179512" y="1772816"/>
                <a:ext cx="8712968" cy="50211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b="1" dirty="0"/>
                  <a:t>Кинетическая энергия жидкости</a:t>
                </a:r>
              </a:p>
              <a:p>
                <a:r>
                  <a:rPr lang="ru-RU" sz="4000" b="1" dirty="0"/>
                  <a:t> </a:t>
                </a:r>
              </a:p>
              <a:p>
                <a:r>
                  <a:rPr lang="ru-RU" sz="4000" b="1" dirty="0" err="1"/>
                  <a:t>Е</a:t>
                </a:r>
                <a:r>
                  <a:rPr lang="ru-RU" sz="4000" b="1" baseline="-25000" dirty="0" err="1"/>
                  <a:t>кин</a:t>
                </a:r>
                <a:r>
                  <a:rPr lang="ru-RU" sz="4000" b="1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/>
                        </m:ctrlPr>
                      </m:fPr>
                      <m:num>
                        <m:r>
                          <a:rPr lang="ru-RU" sz="4000" b="1" i="1"/>
                          <m:t>𝑮</m:t>
                        </m:r>
                        <m:sSup>
                          <m:sSupPr>
                            <m:ctrlPr>
                              <a:rPr lang="ru-RU" sz="4000" b="1" i="1"/>
                            </m:ctrlPr>
                          </m:sSupPr>
                          <m:e>
                            <m:r>
                              <a:rPr lang="en-US" sz="4000" b="1" i="1"/>
                              <m:t>𝝑</m:t>
                            </m:r>
                          </m:e>
                          <m:sup>
                            <m:r>
                              <a:rPr lang="ru-RU" sz="4000" b="1" i="1"/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ru-RU" sz="4000" b="1" i="1"/>
                          <m:t>𝟐</m:t>
                        </m:r>
                        <m:r>
                          <a:rPr lang="ru-RU" sz="4000" b="1" i="1"/>
                          <m:t>𝒈</m:t>
                        </m:r>
                      </m:den>
                    </m:f>
                  </m:oMath>
                </a14:m>
                <a:endParaRPr lang="ru-RU" sz="4000" b="1" dirty="0"/>
              </a:p>
              <a:p>
                <a:r>
                  <a:rPr lang="ru-RU" sz="4000" b="1" dirty="0"/>
                  <a:t> </a:t>
                </a:r>
              </a:p>
              <a:p>
                <a:r>
                  <a:rPr lang="ru-RU" sz="4000" b="1" dirty="0"/>
                  <a:t>Величина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/>
                        </m:ctrlPr>
                      </m:fPr>
                      <m:num>
                        <m:sSup>
                          <m:sSupPr>
                            <m:ctrlPr>
                              <a:rPr lang="ru-RU" sz="4000" b="1" i="1"/>
                            </m:ctrlPr>
                          </m:sSupPr>
                          <m:e>
                            <m:r>
                              <a:rPr lang="en-US" sz="4000" b="1" i="1"/>
                              <m:t>𝝑</m:t>
                            </m:r>
                          </m:e>
                          <m:sup>
                            <m:r>
                              <a:rPr lang="ru-RU" sz="4000" b="1" i="1"/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ru-RU" sz="4000" b="1" i="1"/>
                          <m:t>𝟐</m:t>
                        </m:r>
                        <m:r>
                          <a:rPr lang="ru-RU" sz="4000" b="1" i="1"/>
                          <m:t>𝒈</m:t>
                        </m:r>
                      </m:den>
                    </m:f>
                  </m:oMath>
                </a14:m>
                <a:r>
                  <a:rPr lang="ru-RU" sz="4000" b="1" dirty="0"/>
                  <a:t>  называется так же скоростным напором.</a:t>
                </a:r>
              </a:p>
              <a:p>
                <a:r>
                  <a:rPr lang="ru-RU" dirty="0"/>
                  <a:t> 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72816"/>
                <a:ext cx="8712968" cy="502111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448" t="-21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0663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2"/>
            <a:ext cx="864096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 гидравлике принято относить механическую  энергию потока жидкости к единице веса </a:t>
            </a:r>
            <a:r>
              <a:rPr lang="ru-RU" sz="3200" b="1" dirty="0" smtClean="0"/>
              <a:t>объема (удельному весу) </a:t>
            </a:r>
            <a:r>
              <a:rPr lang="ru-RU" sz="3200" b="1" dirty="0"/>
              <a:t>и называть ее удельной энергией жидкости, обозначая буквой  е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е = Е/</a:t>
            </a:r>
            <a:r>
              <a:rPr lang="en-US" sz="3200" b="1" dirty="0"/>
              <a:t>G</a:t>
            </a:r>
            <a:r>
              <a:rPr lang="ru-RU" sz="3200" b="1" dirty="0"/>
              <a:t>,м</a:t>
            </a:r>
          </a:p>
          <a:p>
            <a:r>
              <a:rPr lang="ru-RU" sz="3200" b="1" dirty="0"/>
              <a:t> </a:t>
            </a:r>
          </a:p>
          <a:p>
            <a:r>
              <a:rPr lang="en-US" sz="3200" b="1" dirty="0"/>
              <a:t>E</a:t>
            </a:r>
            <a:r>
              <a:rPr lang="ru-RU" sz="3200" b="1" dirty="0"/>
              <a:t> – полная энергия потока </a:t>
            </a:r>
            <a:r>
              <a:rPr lang="ru-RU" sz="3200" b="1" dirty="0" err="1"/>
              <a:t>жидкости,Н·м</a:t>
            </a:r>
            <a:r>
              <a:rPr lang="ru-RU" sz="3200" b="1" dirty="0"/>
              <a:t> </a:t>
            </a:r>
          </a:p>
          <a:p>
            <a:r>
              <a:rPr lang="en-US" sz="3200" b="1" dirty="0"/>
              <a:t>G</a:t>
            </a:r>
            <a:r>
              <a:rPr lang="ru-RU" sz="3200" b="1" dirty="0"/>
              <a:t>- вес единицы объема </a:t>
            </a:r>
            <a:r>
              <a:rPr lang="ru-RU" sz="3200" b="1" dirty="0" err="1"/>
              <a:t>жидкости,Н</a:t>
            </a:r>
            <a:endParaRPr lang="ru-RU" sz="3200" b="1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6561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1683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Тогда</a:t>
            </a:r>
          </a:p>
          <a:p>
            <a:r>
              <a:rPr lang="ru-RU" sz="3600" b="1" dirty="0" smtClean="0"/>
              <a:t>е </a:t>
            </a:r>
            <a:r>
              <a:rPr lang="ru-RU" sz="3600" b="1" dirty="0"/>
              <a:t>= 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пол</a:t>
            </a:r>
            <a:r>
              <a:rPr lang="ru-RU" sz="3600" b="1" dirty="0"/>
              <a:t> +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давл</a:t>
            </a:r>
            <a:r>
              <a:rPr lang="ru-RU" sz="3600" b="1" dirty="0"/>
              <a:t> +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кин</a:t>
            </a:r>
            <a:endParaRPr lang="ru-RU" sz="3600" b="1" dirty="0"/>
          </a:p>
          <a:p>
            <a:r>
              <a:rPr lang="ru-RU" sz="3600" b="1" dirty="0"/>
              <a:t> </a:t>
            </a:r>
          </a:p>
          <a:p>
            <a:r>
              <a:rPr lang="ru-RU" sz="3600" b="1" dirty="0"/>
              <a:t>где 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пол</a:t>
            </a:r>
            <a:r>
              <a:rPr lang="ru-RU" sz="3600" b="1" dirty="0"/>
              <a:t> – удельная энергия </a:t>
            </a:r>
            <a:r>
              <a:rPr lang="ru-RU" sz="3600" b="1" dirty="0" err="1"/>
              <a:t>положения,м</a:t>
            </a:r>
            <a:endParaRPr lang="ru-RU" sz="3600" b="1" dirty="0"/>
          </a:p>
          <a:p>
            <a:r>
              <a:rPr lang="ru-RU" sz="3600" b="1" dirty="0"/>
              <a:t>       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давл</a:t>
            </a:r>
            <a:r>
              <a:rPr lang="ru-RU" sz="3600" b="1" dirty="0"/>
              <a:t> – удельная энергия </a:t>
            </a:r>
            <a:r>
              <a:rPr lang="ru-RU" sz="3600" b="1" dirty="0" err="1"/>
              <a:t>давления,м</a:t>
            </a:r>
            <a:endParaRPr lang="ru-RU" sz="3600" b="1" dirty="0"/>
          </a:p>
          <a:p>
            <a:r>
              <a:rPr lang="ru-RU" sz="3600" b="1" dirty="0"/>
              <a:t>       </a:t>
            </a:r>
            <a:r>
              <a:rPr lang="ru-RU" sz="3600" b="1" dirty="0" err="1"/>
              <a:t>е</a:t>
            </a:r>
            <a:r>
              <a:rPr lang="ru-RU" sz="3600" b="1" baseline="-25000" dirty="0" err="1"/>
              <a:t>кин</a:t>
            </a:r>
            <a:r>
              <a:rPr lang="ru-RU" sz="3600" b="1" dirty="0"/>
              <a:t> – удельная кинетическая </a:t>
            </a:r>
            <a:r>
              <a:rPr lang="ru-RU" sz="3600" b="1" dirty="0" err="1"/>
              <a:t>энергия,м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174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84784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 гидравлике вместо термина «удельная энергия» «е» часто употребляют термин «напор», который обозначают буквой «Н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», м водяного столба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Заменяют также выражения: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Удельная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потенциальная энергия - пьезометрический напор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гидродинамический напор</a:t>
            </a:r>
          </a:p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Удельная кинетическая энергия – скоростной напор.</a:t>
            </a:r>
          </a:p>
        </p:txBody>
      </p:sp>
    </p:spTree>
    <p:extLst>
      <p:ext uri="{BB962C8B-B14F-4D97-AF65-F5344CB8AC3E}">
        <p14:creationId xmlns:p14="http://schemas.microsoft.com/office/powerpoint/2010/main" xmlns="" val="32477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1259</TotalTime>
  <Words>591</Words>
  <Application>Microsoft Office PowerPoint</Application>
  <PresentationFormat>Экран (4:3)</PresentationFormat>
  <Paragraphs>77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Тема: Гидродинамика. Уравнение Бернулли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Уравнение Бернулли для идеальной жидкости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 Уравнение Бернулли для реальной жидкости 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Гидродинамика 1 Уравнение Бернулли для элементарной струйки идеальной жидкости 2 Уравнение Бернулли для установившегося потока реальной жидкости;  3 Геометрический и энергетический смысл уравнения; применение в технике. 4 Уравнение Бернулли для газов</dc:title>
  <dc:creator>User</dc:creator>
  <cp:lastModifiedBy>avanesyan</cp:lastModifiedBy>
  <cp:revision>75</cp:revision>
  <dcterms:created xsi:type="dcterms:W3CDTF">2015-02-05T15:25:49Z</dcterms:created>
  <dcterms:modified xsi:type="dcterms:W3CDTF">2021-11-12T06:47:56Z</dcterms:modified>
</cp:coreProperties>
</file>