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71" r:id="rId3"/>
    <p:sldId id="257" r:id="rId4"/>
    <p:sldId id="258" r:id="rId5"/>
    <p:sldId id="259" r:id="rId6"/>
    <p:sldId id="261" r:id="rId7"/>
    <p:sldId id="260" r:id="rId8"/>
    <p:sldId id="262" r:id="rId9"/>
    <p:sldId id="263" r:id="rId10"/>
    <p:sldId id="264" r:id="rId11"/>
    <p:sldId id="265" r:id="rId12"/>
    <p:sldId id="266" r:id="rId13"/>
    <p:sldId id="267" r:id="rId14"/>
    <p:sldId id="268" r:id="rId15"/>
    <p:sldId id="269" r:id="rId16"/>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C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9" d="100"/>
          <a:sy n="99" d="100"/>
        </p:scale>
        <p:origin x="-216" y="-90"/>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2">
        <a:schemeClr val="bg2"/>
      </p:bgRef>
    </p:bg>
    <p:spTree>
      <p:nvGrpSpPr>
        <p:cNvPr id="1" name=""/>
        <p:cNvGrpSpPr/>
        <p:nvPr/>
      </p:nvGrpSpPr>
      <p:grpSpPr>
        <a:xfrm>
          <a:off x="0" y="0"/>
          <a:ext cx="0" cy="0"/>
          <a:chOff x="0" y="0"/>
          <a:chExt cx="0" cy="0"/>
        </a:xfrm>
      </p:grpSpPr>
      <p:sp>
        <p:nvSpPr>
          <p:cNvPr id="7" name="Полилиния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Полилиния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Заголовок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ru-RU" smtClean="0"/>
              <a:t>Образец заголовка</a:t>
            </a:r>
            <a:endParaRPr kumimoji="0" lang="en-US"/>
          </a:p>
        </p:txBody>
      </p:sp>
      <p:sp>
        <p:nvSpPr>
          <p:cNvPr id="17" name="Подзаголовок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30" name="Дата 29"/>
          <p:cNvSpPr>
            <a:spLocks noGrp="1"/>
          </p:cNvSpPr>
          <p:nvPr>
            <p:ph type="dt" sz="half" idx="10"/>
          </p:nvPr>
        </p:nvSpPr>
        <p:spPr/>
        <p:txBody>
          <a:bodyPr/>
          <a:lstStyle/>
          <a:p>
            <a:fld id="{D4C12121-5A16-4EDB-8E5D-FC96713A8E2B}" type="datetimeFigureOut">
              <a:rPr lang="ru-RU" smtClean="0"/>
              <a:pPr/>
              <a:t>04.12.2014</a:t>
            </a:fld>
            <a:endParaRPr lang="ru-RU"/>
          </a:p>
        </p:txBody>
      </p:sp>
      <p:sp>
        <p:nvSpPr>
          <p:cNvPr id="19" name="Нижний колонтитул 18"/>
          <p:cNvSpPr>
            <a:spLocks noGrp="1"/>
          </p:cNvSpPr>
          <p:nvPr>
            <p:ph type="ftr" sz="quarter" idx="11"/>
          </p:nvPr>
        </p:nvSpPr>
        <p:spPr/>
        <p:txBody>
          <a:bodyPr/>
          <a:lstStyle/>
          <a:p>
            <a:endParaRPr lang="ru-RU"/>
          </a:p>
        </p:txBody>
      </p:sp>
      <p:sp>
        <p:nvSpPr>
          <p:cNvPr id="27" name="Номер слайда 26"/>
          <p:cNvSpPr>
            <a:spLocks noGrp="1"/>
          </p:cNvSpPr>
          <p:nvPr>
            <p:ph type="sldNum" sz="quarter" idx="12"/>
          </p:nvPr>
        </p:nvSpPr>
        <p:spPr/>
        <p:txBody>
          <a:bodyPr/>
          <a:lstStyle/>
          <a:p>
            <a:fld id="{C19BC25B-6A96-4EDA-918B-BEC80BADE56E}"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D4C12121-5A16-4EDB-8E5D-FC96713A8E2B}" type="datetimeFigureOut">
              <a:rPr lang="ru-RU" smtClean="0"/>
              <a:pPr/>
              <a:t>04.12.2014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19BC25B-6A96-4EDA-918B-BEC80BADE56E}"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D4C12121-5A16-4EDB-8E5D-FC96713A8E2B}" type="datetimeFigureOut">
              <a:rPr lang="ru-RU" smtClean="0"/>
              <a:pPr/>
              <a:t>04.12.2014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19BC25B-6A96-4EDA-918B-BEC80BADE56E}"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lgn="l">
              <a:defRPr/>
            </a:lvl1pPr>
          </a:lstStyle>
          <a:p>
            <a:r>
              <a:rPr kumimoji="0" lang="ru-RU" smtClean="0"/>
              <a:t>Образец заголовка</a:t>
            </a:r>
            <a:endParaRPr kumimoji="0" lang="en-US"/>
          </a:p>
        </p:txBody>
      </p:sp>
      <p:sp>
        <p:nvSpPr>
          <p:cNvPr id="3" name="Объект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D4C12121-5A16-4EDB-8E5D-FC96713A8E2B}" type="datetimeFigureOut">
              <a:rPr lang="ru-RU" smtClean="0"/>
              <a:pPr/>
              <a:t>04.12.2014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19BC25B-6A96-4EDA-918B-BEC80BADE56E}"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2">
        <a:schemeClr val="bg2"/>
      </p:bgRef>
    </p:bg>
    <p:spTree>
      <p:nvGrpSpPr>
        <p:cNvPr id="1" name=""/>
        <p:cNvGrpSpPr/>
        <p:nvPr/>
      </p:nvGrpSpPr>
      <p:grpSpPr>
        <a:xfrm>
          <a:off x="0" y="0"/>
          <a:ext cx="0" cy="0"/>
          <a:chOff x="0" y="0"/>
          <a:chExt cx="0" cy="0"/>
        </a:xfrm>
      </p:grpSpPr>
      <p:sp>
        <p:nvSpPr>
          <p:cNvPr id="7" name="Полилиния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Полилиния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Заголовок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D4C12121-5A16-4EDB-8E5D-FC96713A8E2B}" type="datetimeFigureOut">
              <a:rPr lang="ru-RU" smtClean="0"/>
              <a:pPr/>
              <a:t>04.12.2014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19BC25B-6A96-4EDA-918B-BEC80BADE56E}"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7467600" cy="1143000"/>
          </a:xfrm>
        </p:spPr>
        <p:txBody>
          <a:bodyPr/>
          <a:lstStyle/>
          <a:p>
            <a:r>
              <a:rPr kumimoji="0" lang="ru-RU" smtClean="0"/>
              <a:t>Образец заголовка</a:t>
            </a:r>
            <a:endParaRPr kumimoji="0" lang="en-US"/>
          </a:p>
        </p:txBody>
      </p:sp>
      <p:sp>
        <p:nvSpPr>
          <p:cNvPr id="3" name="Объект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Объект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D4C12121-5A16-4EDB-8E5D-FC96713A8E2B}" type="datetimeFigureOut">
              <a:rPr lang="ru-RU" smtClean="0"/>
              <a:pPr/>
              <a:t>04.12.2014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C19BC25B-6A96-4EDA-918B-BEC80BADE56E}"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8229600" cy="1143000"/>
          </a:xfrm>
        </p:spPr>
        <p:txBody>
          <a:bodyPr anchor="ctr"/>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Объект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Объект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D4C12121-5A16-4EDB-8E5D-FC96713A8E2B}" type="datetimeFigureOut">
              <a:rPr lang="ru-RU" smtClean="0"/>
              <a:pPr/>
              <a:t>04.12.2014</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C19BC25B-6A96-4EDA-918B-BEC80BADE56E}"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320"/>
            <a:ext cx="7470648" cy="1143000"/>
          </a:xfrm>
        </p:spPr>
        <p:txBody>
          <a:bodyPr anchor="ctr"/>
          <a:lstStyle>
            <a:lvl1pPr algn="l">
              <a:defRPr sz="4600"/>
            </a:lvl1pPr>
          </a:lstStyle>
          <a:p>
            <a:r>
              <a:rPr kumimoji="0" lang="ru-RU" smtClean="0"/>
              <a:t>Образец заголовка</a:t>
            </a:r>
            <a:endParaRPr kumimoji="0" lang="en-US"/>
          </a:p>
        </p:txBody>
      </p:sp>
      <p:sp>
        <p:nvSpPr>
          <p:cNvPr id="7" name="Дата 6"/>
          <p:cNvSpPr>
            <a:spLocks noGrp="1"/>
          </p:cNvSpPr>
          <p:nvPr>
            <p:ph type="dt" sz="half" idx="10"/>
          </p:nvPr>
        </p:nvSpPr>
        <p:spPr/>
        <p:txBody>
          <a:bodyPr/>
          <a:lstStyle/>
          <a:p>
            <a:fld id="{D4C12121-5A16-4EDB-8E5D-FC96713A8E2B}" type="datetimeFigureOut">
              <a:rPr lang="ru-RU" smtClean="0"/>
              <a:pPr/>
              <a:t>04.12.2014</a:t>
            </a:fld>
            <a:endParaRPr lang="ru-RU"/>
          </a:p>
        </p:txBody>
      </p:sp>
      <p:sp>
        <p:nvSpPr>
          <p:cNvPr id="8" name="Номер слайда 7"/>
          <p:cNvSpPr>
            <a:spLocks noGrp="1"/>
          </p:cNvSpPr>
          <p:nvPr>
            <p:ph type="sldNum" sz="quarter" idx="11"/>
          </p:nvPr>
        </p:nvSpPr>
        <p:spPr/>
        <p:txBody>
          <a:bodyPr/>
          <a:lstStyle/>
          <a:p>
            <a:fld id="{C19BC25B-6A96-4EDA-918B-BEC80BADE56E}" type="slidenum">
              <a:rPr lang="ru-RU" smtClean="0"/>
              <a:pPr/>
              <a:t>‹#›</a:t>
            </a:fld>
            <a:endParaRPr lang="ru-RU"/>
          </a:p>
        </p:txBody>
      </p:sp>
      <p:sp>
        <p:nvSpPr>
          <p:cNvPr id="9" name="Нижний колонтитул 8"/>
          <p:cNvSpPr>
            <a:spLocks noGrp="1"/>
          </p:cNvSpPr>
          <p:nvPr>
            <p:ph type="ftr" sz="quarter" idx="12"/>
          </p:nvPr>
        </p:nvSpPr>
        <p:spPr/>
        <p:txBody>
          <a:bodyPr/>
          <a:lstStyle/>
          <a:p>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D4C12121-5A16-4EDB-8E5D-FC96713A8E2B}" type="datetimeFigureOut">
              <a:rPr lang="ru-RU" smtClean="0"/>
              <a:pPr/>
              <a:t>04.12.2014</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C19BC25B-6A96-4EDA-918B-BEC80BADE56E}"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4" name="Объект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D4C12121-5A16-4EDB-8E5D-FC96713A8E2B}" type="datetimeFigureOut">
              <a:rPr lang="ru-RU" smtClean="0"/>
              <a:pPr/>
              <a:t>04.12.2014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a:xfrm>
            <a:off x="8156448" y="6422064"/>
            <a:ext cx="762000" cy="365125"/>
          </a:xfrm>
        </p:spPr>
        <p:txBody>
          <a:bodyPr/>
          <a:lstStyle/>
          <a:p>
            <a:fld id="{C19BC25B-6A96-4EDA-918B-BEC80BADE56E}"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ru-RU" smtClean="0"/>
              <a:t>Вставка рисунка</a:t>
            </a:r>
            <a:endParaRPr kumimoji="0" lang="en-US" dirty="0"/>
          </a:p>
        </p:txBody>
      </p:sp>
      <p:sp>
        <p:nvSpPr>
          <p:cNvPr id="4" name="Текст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a:xfrm>
            <a:off x="457200" y="6422064"/>
            <a:ext cx="2133600" cy="365125"/>
          </a:xfrm>
        </p:spPr>
        <p:txBody>
          <a:bodyPr/>
          <a:lstStyle/>
          <a:p>
            <a:fld id="{D4C12121-5A16-4EDB-8E5D-FC96713A8E2B}" type="datetimeFigureOut">
              <a:rPr lang="ru-RU" smtClean="0"/>
              <a:pPr/>
              <a:t>04.12.2014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C19BC25B-6A96-4EDA-918B-BEC80BADE56E}"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Полилиния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Полилиния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Заголовок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ru-RU" smtClean="0"/>
              <a:t>Образец заголовка</a:t>
            </a:r>
            <a:endParaRPr kumimoji="0" lang="en-US"/>
          </a:p>
        </p:txBody>
      </p:sp>
      <p:sp>
        <p:nvSpPr>
          <p:cNvPr id="30" name="Текст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Дата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D4C12121-5A16-4EDB-8E5D-FC96713A8E2B}" type="datetimeFigureOut">
              <a:rPr lang="ru-RU" smtClean="0"/>
              <a:pPr/>
              <a:t>04.12.2014</a:t>
            </a:fld>
            <a:endParaRPr lang="ru-RU"/>
          </a:p>
        </p:txBody>
      </p:sp>
      <p:sp>
        <p:nvSpPr>
          <p:cNvPr id="22" name="Нижний колонтитул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ru-RU"/>
          </a:p>
        </p:txBody>
      </p:sp>
      <p:sp>
        <p:nvSpPr>
          <p:cNvPr id="18" name="Номер слайда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C19BC25B-6A96-4EDA-918B-BEC80BADE56E}" type="slidenum">
              <a:rPr lang="ru-RU" smtClean="0"/>
              <a:pPr/>
              <a:t>‹#›</a:t>
            </a:fld>
            <a:endParaRPr lang="ru-RU"/>
          </a:p>
        </p:txBody>
      </p:sp>
    </p:spTree>
  </p:cSld>
  <p:clrMap bg1="dk1" tx1="lt1" bg2="dk2" tx2="lt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5.xml"/><Relationship Id="rId5" Type="http://schemas.openxmlformats.org/officeDocument/2006/relationships/image" Target="../media/image11.jpeg"/><Relationship Id="rId4" Type="http://schemas.openxmlformats.org/officeDocument/2006/relationships/image" Target="../media/image10.jpeg"/></Relationships>
</file>

<file path=ppt/slides/_rels/slide13.xml.rels><?xml version="1.0" encoding="UTF-8" standalone="yes"?>
<Relationships xmlns="http://schemas.openxmlformats.org/package/2006/relationships"><Relationship Id="rId3" Type="http://schemas.openxmlformats.org/officeDocument/2006/relationships/hyperlink" Target="http://ru.wikipedia.org/wiki/%D0%A2%D0%B5%D1%85%D0%BD%D0%B8%D0%BA%D0%B0" TargetMode="External"/><Relationship Id="rId2" Type="http://schemas.openxmlformats.org/officeDocument/2006/relationships/hyperlink" Target="http://ru.wikipedia.org/wiki/%D0%9D%D0%B0%D1%83%D0%BA%D0%B0" TargetMode="External"/><Relationship Id="rId1" Type="http://schemas.openxmlformats.org/officeDocument/2006/relationships/slideLayout" Target="../slideLayouts/slideLayout5.xml"/><Relationship Id="rId5" Type="http://schemas.openxmlformats.org/officeDocument/2006/relationships/hyperlink" Target="http://ru.wikipedia.org/wiki/%D0%9C%D0%BE%D0%BB%D0%B5%D0%BA%D1%83%D0%BB%D0%B0" TargetMode="External"/><Relationship Id="rId4" Type="http://schemas.openxmlformats.org/officeDocument/2006/relationships/hyperlink" Target="http://ru.wikipedia.org/wiki/%D0%90%D1%82%D0%BE%D0%BC"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ru.wikipedia.org/w/index.php?title=%D0%9F%D1%80%D0%BE%D0%B4%D1%83%D0%BA%D1%86%D0%B8%D1%8F_%D0%BE%D0%B1%D0%BE%D1%80%D0%BE%D0%BD%D0%BD%D0%BE%D0%B3%D0%BE_%D0%BD%D0%B0%D0%B7%D0%BD%D0%B0%D1%87%D0%B5%D0%BD%D0%B8%D1%8F&amp;action=edit&amp;redlink=1" TargetMode="External"/><Relationship Id="rId2" Type="http://schemas.openxmlformats.org/officeDocument/2006/relationships/hyperlink" Target="http://ru.wikipedia.org/wiki/%D0%9F%D1%80%D0%B8%D0%B1%D0%BE%D1%80" TargetMode="External"/><Relationship Id="rId1" Type="http://schemas.openxmlformats.org/officeDocument/2006/relationships/slideLayout" Target="../slideLayouts/slideLayout5.xml"/><Relationship Id="rId5" Type="http://schemas.openxmlformats.org/officeDocument/2006/relationships/image" Target="../media/image13.jpeg"/><Relationship Id="rId4" Type="http://schemas.openxmlformats.org/officeDocument/2006/relationships/image" Target="../media/image12.jpeg"/></Relationships>
</file>

<file path=ppt/slides/_rels/slide15.xml.rels><?xml version="1.0" encoding="UTF-8" standalone="yes"?>
<Relationships xmlns="http://schemas.openxmlformats.org/package/2006/relationships"><Relationship Id="rId8" Type="http://schemas.openxmlformats.org/officeDocument/2006/relationships/hyperlink" Target="http://ru.wikipedia.org/wiki/%D0%AD%D0%BF%D0%B8%D0%B4%D0%B5%D0%BC%D0%B8%D0%BE%D0%BB%D0%BE%D0%B3%D0%B8%D1%8F" TargetMode="External"/><Relationship Id="rId3" Type="http://schemas.openxmlformats.org/officeDocument/2006/relationships/hyperlink" Target="http://ru.wikipedia.org/wiki/%D0%9F%D1%80%D0%BE%D1%84%D0%B8%D0%BB%D0%B0%D0%BA%D1%82%D0%B8%D0%BA%D0%B0_(%D0%BC%D0%B5%D0%B4%D0%B8%D1%86%D0%B8%D0%BD%D0%B0)" TargetMode="External"/><Relationship Id="rId7" Type="http://schemas.openxmlformats.org/officeDocument/2006/relationships/hyperlink" Target="http://ru.wikipedia.org/wiki/%D0%93%D0%B8%D0%B3%D0%B8%D0%B5%D0%BD%D0%B0" TargetMode="External"/><Relationship Id="rId2" Type="http://schemas.openxmlformats.org/officeDocument/2006/relationships/hyperlink" Target="http://ru.wikipedia.org/wiki/%D0%9C%D0%B5%D0%B4%D0%B8%D1%86%D0%B8%D0%BD%D0%B0" TargetMode="External"/><Relationship Id="rId1" Type="http://schemas.openxmlformats.org/officeDocument/2006/relationships/slideLayout" Target="../slideLayouts/slideLayout5.xml"/><Relationship Id="rId6" Type="http://schemas.openxmlformats.org/officeDocument/2006/relationships/hyperlink" Target="http://ru.wikipedia.org/wiki/%D0%A1%D0%B0%D0%BD%D0%B8%D1%82%D0%B0%D1%80%D0%B8%D1%8F" TargetMode="External"/><Relationship Id="rId11" Type="http://schemas.openxmlformats.org/officeDocument/2006/relationships/image" Target="../media/image14.jpeg"/><Relationship Id="rId5" Type="http://schemas.openxmlformats.org/officeDocument/2006/relationships/hyperlink" Target="http://ru.wikipedia.org/wiki/%D0%A0%D0%B5%D0%B0%D0%B1%D0%B8%D0%BB%D0%B8%D1%82%D0%B0%D1%86%D0%B8%D1%8F_(%D0%BC%D0%B5%D0%B4%D0%B8%D1%86%D0%B8%D0%BD%D0%B0)" TargetMode="External"/><Relationship Id="rId10" Type="http://schemas.openxmlformats.org/officeDocument/2006/relationships/hyperlink" Target="http://ru.wikipedia.org/wiki/%D0%90%D0%BF%D1%82%D0%B5%D0%BA%D0%B0" TargetMode="External"/><Relationship Id="rId4" Type="http://schemas.openxmlformats.org/officeDocument/2006/relationships/hyperlink" Target="http://ru.wikipedia.org/wiki/%D0%94%D0%B8%D0%B0%D0%B3%D0%BD%D0%BE%D0%B7" TargetMode="External"/><Relationship Id="rId9" Type="http://schemas.openxmlformats.org/officeDocument/2006/relationships/hyperlink" Target="http://ru.wikipedia.org/wiki/%D0%A4%D0%B0%D1%80%D0%BC%D0%B0%D1%86%D0%B8%D1%8F"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433050" y="404664"/>
            <a:ext cx="8171398" cy="5904656"/>
          </a:xfrm>
        </p:spPr>
        <p:txBody>
          <a:bodyPr>
            <a:normAutofit/>
          </a:bodyPr>
          <a:lstStyle/>
          <a:p>
            <a:pPr lvl="0" algn="ctr" fontAlgn="base">
              <a:lnSpc>
                <a:spcPct val="130000"/>
              </a:lnSpc>
              <a:spcBef>
                <a:spcPct val="0"/>
              </a:spcBef>
              <a:spcAft>
                <a:spcPct val="0"/>
              </a:spcAft>
              <a:buClrTx/>
              <a:buSzTx/>
            </a:pPr>
            <a:r>
              <a:rPr lang="ru-RU" sz="2800" b="1" dirty="0" smtClean="0">
                <a:latin typeface="+mj-lt"/>
              </a:rPr>
              <a:t>Презентация по теме </a:t>
            </a:r>
            <a:r>
              <a:rPr lang="ru-RU" sz="2800" b="1" dirty="0" smtClean="0">
                <a:latin typeface="+mj-lt"/>
              </a:rPr>
              <a:t>научно-техническая </a:t>
            </a:r>
            <a:r>
              <a:rPr lang="ru-RU" sz="2800" b="1" dirty="0" smtClean="0">
                <a:latin typeface="+mj-lt"/>
              </a:rPr>
              <a:t>революция.   </a:t>
            </a:r>
            <a:r>
              <a:rPr lang="ru-RU" sz="2800" dirty="0" smtClean="0"/>
              <a:t/>
            </a:r>
            <a:br>
              <a:rPr lang="ru-RU" sz="2800" dirty="0" smtClean="0"/>
            </a:br>
            <a:r>
              <a:rPr lang="ru-RU" sz="2800" dirty="0" smtClean="0"/>
              <a:t>  </a:t>
            </a:r>
            <a:br>
              <a:rPr lang="ru-RU" sz="2800" dirty="0" smtClean="0"/>
            </a:br>
            <a:r>
              <a:rPr lang="ru-RU" sz="2800" dirty="0" smtClean="0"/>
              <a:t>3 курс , 5 семестр </a:t>
            </a:r>
            <a:br>
              <a:rPr lang="ru-RU" sz="2800" dirty="0" smtClean="0"/>
            </a:br>
            <a:r>
              <a:rPr lang="ru-RU" sz="2800" dirty="0" smtClean="0"/>
              <a:t>Цель : ознакомить студентов с научно технической революцией .</a:t>
            </a:r>
            <a:endParaRPr lang="en-US" sz="2800" dirty="0" smtClean="0"/>
          </a:p>
          <a:p>
            <a:pPr lvl="0" algn="ctr" fontAlgn="base">
              <a:lnSpc>
                <a:spcPct val="130000"/>
              </a:lnSpc>
              <a:spcBef>
                <a:spcPct val="0"/>
              </a:spcBef>
              <a:spcAft>
                <a:spcPct val="0"/>
              </a:spcAft>
              <a:buClrTx/>
              <a:buSzTx/>
            </a:pPr>
            <a:endParaRPr lang="en-US" sz="2800" dirty="0" smtClean="0"/>
          </a:p>
          <a:p>
            <a:pPr lvl="0" algn="ctr" fontAlgn="base">
              <a:lnSpc>
                <a:spcPct val="130000"/>
              </a:lnSpc>
              <a:spcBef>
                <a:spcPct val="0"/>
              </a:spcBef>
              <a:spcAft>
                <a:spcPct val="0"/>
              </a:spcAft>
              <a:buClrTx/>
              <a:buSzTx/>
            </a:pPr>
            <a:r>
              <a:rPr lang="ru-RU" sz="2800" dirty="0" smtClean="0"/>
              <a:t>                        Преподаватель Бондаренко Л.М.</a:t>
            </a:r>
            <a:endParaRPr lang="ru-RU" sz="2800" dirty="0"/>
          </a:p>
        </p:txBody>
      </p:sp>
    </p:spTree>
    <p:extLst>
      <p:ext uri="{BB962C8B-B14F-4D97-AF65-F5344CB8AC3E}">
        <p14:creationId xmlns:p14="http://schemas.microsoft.com/office/powerpoint/2010/main" xmlns="" val="273697904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sz="3600" b="1" dirty="0">
                <a:solidFill>
                  <a:srgbClr val="FFFFCC"/>
                </a:solidFill>
              </a:rPr>
              <a:t>Последствия НТР</a:t>
            </a:r>
            <a:r>
              <a:rPr lang="ru-RU" sz="4800" b="1" dirty="0">
                <a:solidFill>
                  <a:srgbClr val="FFFFCC"/>
                </a:solidFill>
              </a:rPr>
              <a:t/>
            </a:r>
            <a:br>
              <a:rPr lang="ru-RU" sz="4800" b="1" dirty="0">
                <a:solidFill>
                  <a:srgbClr val="FFFFCC"/>
                </a:solidFill>
              </a:rPr>
            </a:br>
            <a:endParaRPr lang="ru-RU" dirty="0"/>
          </a:p>
        </p:txBody>
      </p:sp>
      <p:sp>
        <p:nvSpPr>
          <p:cNvPr id="5" name="Объект 4"/>
          <p:cNvSpPr>
            <a:spLocks noGrp="1"/>
          </p:cNvSpPr>
          <p:nvPr>
            <p:ph sz="quarter" idx="2"/>
          </p:nvPr>
        </p:nvSpPr>
        <p:spPr>
          <a:xfrm>
            <a:off x="107504" y="764705"/>
            <a:ext cx="4389884" cy="4248472"/>
          </a:xfrm>
        </p:spPr>
        <p:txBody>
          <a:bodyPr>
            <a:normAutofit fontScale="85000" lnSpcReduction="20000"/>
          </a:bodyPr>
          <a:lstStyle/>
          <a:p>
            <a:pPr>
              <a:lnSpc>
                <a:spcPct val="160000"/>
              </a:lnSpc>
            </a:pPr>
            <a:r>
              <a:rPr lang="ru-RU" b="1" dirty="0">
                <a:solidFill>
                  <a:srgbClr val="FF0000"/>
                </a:solidFill>
                <a:latin typeface="Arial" charset="0"/>
              </a:rPr>
              <a:t>Одновременно НТР привела:</a:t>
            </a:r>
          </a:p>
          <a:p>
            <a:pPr>
              <a:lnSpc>
                <a:spcPct val="160000"/>
              </a:lnSpc>
            </a:pPr>
            <a:r>
              <a:rPr lang="ru-RU" dirty="0">
                <a:solidFill>
                  <a:srgbClr val="FF0000"/>
                </a:solidFill>
                <a:latin typeface="Arial" charset="0"/>
              </a:rPr>
              <a:t>- к росту количества безработных граждан;</a:t>
            </a:r>
          </a:p>
          <a:p>
            <a:pPr>
              <a:lnSpc>
                <a:spcPct val="160000"/>
              </a:lnSpc>
            </a:pPr>
            <a:r>
              <a:rPr lang="ru-RU" dirty="0">
                <a:solidFill>
                  <a:srgbClr val="FF0000"/>
                </a:solidFill>
                <a:latin typeface="Arial" charset="0"/>
              </a:rPr>
              <a:t>- снижению их социальной защищенности;</a:t>
            </a:r>
          </a:p>
          <a:p>
            <a:pPr>
              <a:lnSpc>
                <a:spcPct val="160000"/>
              </a:lnSpc>
            </a:pPr>
            <a:r>
              <a:rPr lang="ru-RU" dirty="0">
                <a:solidFill>
                  <a:srgbClr val="FF0000"/>
                </a:solidFill>
                <a:latin typeface="Arial" charset="0"/>
              </a:rPr>
              <a:t>- загрязнению среды и нарушению ее структуры;</a:t>
            </a:r>
          </a:p>
          <a:p>
            <a:pPr>
              <a:lnSpc>
                <a:spcPct val="160000"/>
              </a:lnSpc>
            </a:pPr>
            <a:r>
              <a:rPr lang="ru-RU" dirty="0">
                <a:solidFill>
                  <a:srgbClr val="FF0000"/>
                </a:solidFill>
                <a:latin typeface="Arial" charset="0"/>
              </a:rPr>
              <a:t>- возникновению угрозы гибели всего живого на Земле</a:t>
            </a:r>
            <a:r>
              <a:rPr lang="ru-RU" dirty="0">
                <a:solidFill>
                  <a:schemeClr val="bg1"/>
                </a:solidFill>
                <a:latin typeface="Arial" charset="0"/>
              </a:rPr>
              <a:t>.</a:t>
            </a:r>
          </a:p>
          <a:p>
            <a:endParaRPr lang="ru-RU" dirty="0"/>
          </a:p>
        </p:txBody>
      </p:sp>
      <p:sp>
        <p:nvSpPr>
          <p:cNvPr id="6" name="Объект 5"/>
          <p:cNvSpPr>
            <a:spLocks noGrp="1"/>
          </p:cNvSpPr>
          <p:nvPr>
            <p:ph sz="quarter" idx="4"/>
          </p:nvPr>
        </p:nvSpPr>
        <p:spPr>
          <a:xfrm>
            <a:off x="4645025" y="116632"/>
            <a:ext cx="4041775" cy="4464497"/>
          </a:xfrm>
        </p:spPr>
        <p:txBody>
          <a:bodyPr/>
          <a:lstStyle/>
          <a:p>
            <a:r>
              <a:rPr lang="en-US" dirty="0"/>
              <a:t>Simultaneously, NTR has resulted in:</a:t>
            </a:r>
          </a:p>
          <a:p>
            <a:r>
              <a:rPr lang="en-US" dirty="0"/>
              <a:t>- To increase the number of the unemployed;</a:t>
            </a:r>
          </a:p>
          <a:p>
            <a:r>
              <a:rPr lang="en-US" dirty="0"/>
              <a:t>- Reduction in their social security;</a:t>
            </a:r>
          </a:p>
          <a:p>
            <a:r>
              <a:rPr lang="en-US" dirty="0"/>
              <a:t>- Pollution and the disruption of its structure;</a:t>
            </a:r>
          </a:p>
          <a:p>
            <a:r>
              <a:rPr lang="en-US" dirty="0"/>
              <a:t>- And threats to the destruction of all life on Earth.</a:t>
            </a:r>
            <a:endParaRPr lang="ru-RU" dirty="0"/>
          </a:p>
        </p:txBody>
      </p:sp>
      <p:pic>
        <p:nvPicPr>
          <p:cNvPr id="7" name="Picture 4" descr="загрязнение"/>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228184" y="4160033"/>
            <a:ext cx="2857500" cy="2664296"/>
          </a:xfrm>
          <a:prstGeom prst="rect">
            <a:avLst/>
          </a:prstGeom>
          <a:noFill/>
          <a:ln w="38100" cmpd="tri" algn="ctr">
            <a:solidFill>
              <a:srgbClr val="000080"/>
            </a:solidFill>
            <a:miter lim="800000"/>
            <a:headEnd/>
            <a:tailEnd/>
          </a:ln>
          <a:effectLst/>
          <a:extLst>
            <a:ext uri="{909E8E84-426E-40DD-AFC4-6F175D3DCCD1}">
              <a14:hiddenFill xmlns:a14="http://schemas.microsoft.com/office/drawing/2010/main" xmlns="">
                <a:solidFill>
                  <a:srgbClr val="FFFFFF"/>
                </a:solidFill>
              </a14:hiddenFill>
            </a:ext>
            <a:ext uri="{AF507438-7753-43E0-B8FC-AC1667EBCBE1}">
              <a14:hiddenEffects xmlns:a14="http://schemas.microsoft.com/office/drawing/2010/main" xmlns="">
                <a:effectLst>
                  <a:outerShdw dist="35921" dir="2700000" algn="ctr" rotWithShape="0">
                    <a:srgbClr val="808080"/>
                  </a:outerShdw>
                </a:effectLst>
              </a14:hiddenEffects>
            </a:ext>
          </a:extLst>
        </p:spPr>
      </p:pic>
      <p:pic>
        <p:nvPicPr>
          <p:cNvPr id="8" name="Picture 6" descr="взрыв"/>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251519" y="4891507"/>
            <a:ext cx="3117505" cy="1916832"/>
          </a:xfrm>
          <a:prstGeom prst="rect">
            <a:avLst/>
          </a:prstGeom>
          <a:noFill/>
          <a:ln w="38100" cmpd="tri" algn="ctr">
            <a:solidFill>
              <a:srgbClr val="000080"/>
            </a:solidFill>
            <a:miter lim="800000"/>
            <a:headEnd/>
            <a:tailEnd/>
          </a:ln>
          <a:effectLst/>
          <a:extLst>
            <a:ext uri="{909E8E84-426E-40DD-AFC4-6F175D3DCCD1}">
              <a14:hiddenFill xmlns:a14="http://schemas.microsoft.com/office/drawing/2010/main" xmlns="">
                <a:solidFill>
                  <a:srgbClr val="FFFFFF"/>
                </a:solidFill>
              </a14:hiddenFill>
            </a:ext>
            <a:ext uri="{AF507438-7753-43E0-B8FC-AC1667EBCBE1}">
              <a14:hiddenEffects xmlns:a14="http://schemas.microsoft.com/office/drawing/2010/main" xmlns="">
                <a:effectLst>
                  <a:outerShdw dist="35921" dir="2700000" algn="ctr" rotWithShape="0">
                    <a:srgbClr val="808080"/>
                  </a:outerShdw>
                </a:effectLst>
              </a14:hiddenEffects>
            </a:ext>
          </a:extLst>
        </p:spPr>
      </p:pic>
    </p:spTree>
    <p:extLst>
      <p:ext uri="{BB962C8B-B14F-4D97-AF65-F5344CB8AC3E}">
        <p14:creationId xmlns:p14="http://schemas.microsoft.com/office/powerpoint/2010/main" xmlns="" val="36903067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12"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strips(downLeft)">
                                      <p:cBhvr>
                                        <p:cTn id="7" dur="500"/>
                                        <p:tgtEl>
                                          <p:spTgt spid="7"/>
                                        </p:tgtEl>
                                      </p:cBhvr>
                                    </p:animEffect>
                                  </p:childTnLst>
                                </p:cTn>
                              </p:par>
                            </p:childTnLst>
                          </p:cTn>
                        </p:par>
                        <p:par>
                          <p:cTn id="8" fill="hold">
                            <p:stCondLst>
                              <p:cond delay="500"/>
                            </p:stCondLst>
                            <p:childTnLst>
                              <p:par>
                                <p:cTn id="9" presetID="18" presetClass="entr" presetSubtype="12" fill="hold"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strips(downLeft)">
                                      <p:cBhvr>
                                        <p:cTn id="11"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14064"/>
            <a:ext cx="8229600" cy="1124744"/>
          </a:xfrm>
        </p:spPr>
        <p:txBody>
          <a:bodyPr>
            <a:normAutofit/>
          </a:bodyPr>
          <a:lstStyle/>
          <a:p>
            <a:r>
              <a:rPr lang="ru-RU" sz="3600" b="1" dirty="0">
                <a:solidFill>
                  <a:srgbClr val="FFFFCC"/>
                </a:solidFill>
              </a:rPr>
              <a:t>Последствия НТР</a:t>
            </a:r>
          </a:p>
        </p:txBody>
      </p:sp>
      <p:sp>
        <p:nvSpPr>
          <p:cNvPr id="5" name="Объект 4"/>
          <p:cNvSpPr>
            <a:spLocks noGrp="1"/>
          </p:cNvSpPr>
          <p:nvPr>
            <p:ph sz="quarter" idx="2"/>
          </p:nvPr>
        </p:nvSpPr>
        <p:spPr>
          <a:xfrm>
            <a:off x="107504" y="908721"/>
            <a:ext cx="4392488" cy="4464496"/>
          </a:xfrm>
        </p:spPr>
        <p:txBody>
          <a:bodyPr>
            <a:normAutofit fontScale="85000" lnSpcReduction="10000"/>
          </a:bodyPr>
          <a:lstStyle/>
          <a:p>
            <a:pPr>
              <a:lnSpc>
                <a:spcPct val="150000"/>
              </a:lnSpc>
            </a:pPr>
            <a:r>
              <a:rPr lang="ru-RU" b="1" dirty="0">
                <a:solidFill>
                  <a:srgbClr val="FFFF00"/>
                </a:solidFill>
                <a:latin typeface="Arial" charset="0"/>
              </a:rPr>
              <a:t>В промышленном производстве НТР привела к:</a:t>
            </a:r>
          </a:p>
          <a:p>
            <a:pPr>
              <a:lnSpc>
                <a:spcPct val="140000"/>
              </a:lnSpc>
            </a:pPr>
            <a:r>
              <a:rPr lang="ru-RU" dirty="0">
                <a:solidFill>
                  <a:srgbClr val="FFFF00"/>
                </a:solidFill>
                <a:latin typeface="Arial" charset="0"/>
              </a:rPr>
              <a:t>- снижению доли тяжелого ручного труда, его заменили механизмы</a:t>
            </a:r>
          </a:p>
          <a:p>
            <a:pPr>
              <a:lnSpc>
                <a:spcPct val="140000"/>
              </a:lnSpc>
            </a:pPr>
            <a:r>
              <a:rPr lang="ru-RU" dirty="0">
                <a:solidFill>
                  <a:srgbClr val="FFFF00"/>
                </a:solidFill>
                <a:latin typeface="Arial" charset="0"/>
              </a:rPr>
              <a:t>- появлению новых профессий;</a:t>
            </a:r>
          </a:p>
          <a:p>
            <a:pPr>
              <a:lnSpc>
                <a:spcPct val="140000"/>
              </a:lnSpc>
            </a:pPr>
            <a:r>
              <a:rPr lang="ru-RU" dirty="0">
                <a:solidFill>
                  <a:srgbClr val="FFFF00"/>
                </a:solidFill>
                <a:latin typeface="Arial" charset="0"/>
              </a:rPr>
              <a:t>- развитию нематериальных отраслей производства (сфера обслуживания, реклама, маркетинг);</a:t>
            </a:r>
          </a:p>
        </p:txBody>
      </p:sp>
      <p:sp>
        <p:nvSpPr>
          <p:cNvPr id="6" name="Объект 5"/>
          <p:cNvSpPr>
            <a:spLocks noGrp="1"/>
          </p:cNvSpPr>
          <p:nvPr>
            <p:ph sz="quarter" idx="4"/>
          </p:nvPr>
        </p:nvSpPr>
        <p:spPr>
          <a:xfrm>
            <a:off x="4645025" y="260649"/>
            <a:ext cx="4041775" cy="4392488"/>
          </a:xfrm>
        </p:spPr>
        <p:txBody>
          <a:bodyPr/>
          <a:lstStyle/>
          <a:p>
            <a:r>
              <a:rPr lang="en-US" dirty="0"/>
              <a:t>In industrial production led to the NPT:</a:t>
            </a:r>
          </a:p>
          <a:p>
            <a:r>
              <a:rPr lang="en-US" dirty="0"/>
              <a:t>- Decrease of the heavy manual labor was replaced mechanisms</a:t>
            </a:r>
          </a:p>
          <a:p>
            <a:r>
              <a:rPr lang="en-US" dirty="0"/>
              <a:t>- The emergence of new professions;</a:t>
            </a:r>
          </a:p>
          <a:p>
            <a:r>
              <a:rPr lang="en-US" dirty="0"/>
              <a:t>- The development of non-material industries (services sector, advertising, marketing);</a:t>
            </a:r>
            <a:endParaRPr lang="ru-RU" dirty="0"/>
          </a:p>
        </p:txBody>
      </p:sp>
      <p:pic>
        <p:nvPicPr>
          <p:cNvPr id="7" name="Picture 4" descr="робот"/>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5145806" y="4165600"/>
            <a:ext cx="3970338" cy="2692400"/>
          </a:xfrm>
          <a:prstGeom prst="rect">
            <a:avLst/>
          </a:prstGeom>
          <a:noFill/>
          <a:ln w="38100" cmpd="tri" algn="ctr">
            <a:solidFill>
              <a:srgbClr val="000080"/>
            </a:solidFill>
            <a:miter lim="800000"/>
            <a:headEnd/>
            <a:tailEnd/>
          </a:ln>
          <a:effectLst/>
          <a:extLst>
            <a:ext uri="{909E8E84-426E-40DD-AFC4-6F175D3DCCD1}">
              <a14:hiddenFill xmlns:a14="http://schemas.microsoft.com/office/drawing/2010/main" xmlns="">
                <a:solidFill>
                  <a:srgbClr val="FFFFFF"/>
                </a:solidFill>
              </a14:hiddenFill>
            </a:ext>
            <a:ext uri="{AF507438-7753-43E0-B8FC-AC1667EBCBE1}">
              <a14:hiddenEffects xmlns:a14="http://schemas.microsoft.com/office/drawing/2010/main" xmlns="">
                <a:effectLst>
                  <a:outerShdw dist="35921" dir="2700000" algn="ctr" rotWithShape="0">
                    <a:srgbClr val="808080"/>
                  </a:outerShdw>
                </a:effectLst>
              </a14:hiddenEffects>
            </a:ext>
          </a:extLst>
        </p:spPr>
      </p:pic>
    </p:spTree>
    <p:extLst>
      <p:ext uri="{BB962C8B-B14F-4D97-AF65-F5344CB8AC3E}">
        <p14:creationId xmlns:p14="http://schemas.microsoft.com/office/powerpoint/2010/main" xmlns="" val="20427016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12"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strips(downLeft)">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Объект 4"/>
          <p:cNvSpPr>
            <a:spLocks noGrp="1"/>
          </p:cNvSpPr>
          <p:nvPr>
            <p:ph sz="quarter" idx="2"/>
          </p:nvPr>
        </p:nvSpPr>
        <p:spPr>
          <a:xfrm>
            <a:off x="0" y="116633"/>
            <a:ext cx="3419872" cy="2952327"/>
          </a:xfrm>
        </p:spPr>
        <p:txBody>
          <a:bodyPr/>
          <a:lstStyle/>
          <a:p>
            <a:r>
              <a:rPr lang="ru-RU" b="1" dirty="0">
                <a:solidFill>
                  <a:srgbClr val="FFC000"/>
                </a:solidFill>
              </a:rPr>
              <a:t>Наука помогает развивать  такие области как : машиностроение , медицину , </a:t>
            </a:r>
            <a:r>
              <a:rPr lang="ru-RU" b="1" dirty="0" err="1">
                <a:solidFill>
                  <a:srgbClr val="FFC000"/>
                </a:solidFill>
              </a:rPr>
              <a:t>Нанотехнологии</a:t>
            </a:r>
            <a:r>
              <a:rPr lang="ru-RU" b="1" dirty="0">
                <a:solidFill>
                  <a:srgbClr val="FFC000"/>
                </a:solidFill>
              </a:rPr>
              <a:t> </a:t>
            </a:r>
          </a:p>
          <a:p>
            <a:r>
              <a:rPr lang="ru-RU" b="1" dirty="0">
                <a:solidFill>
                  <a:srgbClr val="FFC000"/>
                </a:solidFill>
              </a:rPr>
              <a:t>И многое другое </a:t>
            </a:r>
            <a:endParaRPr lang="ru-RU" dirty="0">
              <a:solidFill>
                <a:srgbClr val="FFC000"/>
              </a:solidFill>
            </a:endParaRPr>
          </a:p>
          <a:p>
            <a:endParaRPr lang="ru-RU" dirty="0"/>
          </a:p>
        </p:txBody>
      </p:sp>
      <p:sp>
        <p:nvSpPr>
          <p:cNvPr id="6" name="Объект 5"/>
          <p:cNvSpPr>
            <a:spLocks noGrp="1"/>
          </p:cNvSpPr>
          <p:nvPr>
            <p:ph sz="quarter" idx="4"/>
          </p:nvPr>
        </p:nvSpPr>
        <p:spPr>
          <a:xfrm>
            <a:off x="3707905" y="116632"/>
            <a:ext cx="3528392" cy="2232247"/>
          </a:xfrm>
        </p:spPr>
        <p:txBody>
          <a:bodyPr>
            <a:normAutofit lnSpcReduction="10000"/>
          </a:bodyPr>
          <a:lstStyle/>
          <a:p>
            <a:r>
              <a:rPr lang="en-US" dirty="0"/>
              <a:t>Science helps to develop such areas as engineering, medicine, Nanotechnology</a:t>
            </a:r>
          </a:p>
          <a:p>
            <a:r>
              <a:rPr lang="en-US" dirty="0"/>
              <a:t>And much more</a:t>
            </a:r>
            <a:endParaRPr lang="ru-RU" dirty="0"/>
          </a:p>
        </p:txBody>
      </p:sp>
      <p:pic>
        <p:nvPicPr>
          <p:cNvPr id="1026" name="Picture 2" descr="C:\Users\User\Desktop\Nano-machine-21.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79512" y="2852936"/>
            <a:ext cx="1988231" cy="1656184"/>
          </a:xfrm>
          <a:prstGeom prst="rect">
            <a:avLst/>
          </a:prstGeom>
          <a:noFill/>
          <a:extLst>
            <a:ext uri="{909E8E84-426E-40DD-AFC4-6F175D3DCCD1}">
              <a14:hiddenFill xmlns:a14="http://schemas.microsoft.com/office/drawing/2010/main" xmlns="">
                <a:solidFill>
                  <a:srgbClr val="FFFFFF"/>
                </a:solidFill>
              </a14:hiddenFill>
            </a:ext>
          </a:extLst>
        </p:spPr>
      </p:pic>
      <p:pic>
        <p:nvPicPr>
          <p:cNvPr id="1027" name="Picture 3" descr="C:\Users\User\Desktop\yandsearch.jpg"/>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2411760" y="4509120"/>
            <a:ext cx="2409825" cy="1882602"/>
          </a:xfrm>
          <a:prstGeom prst="rect">
            <a:avLst/>
          </a:prstGeom>
          <a:noFill/>
          <a:extLst>
            <a:ext uri="{909E8E84-426E-40DD-AFC4-6F175D3DCCD1}">
              <a14:hiddenFill xmlns:a14="http://schemas.microsoft.com/office/drawing/2010/main" xmlns="">
                <a:solidFill>
                  <a:srgbClr val="FFFFFF"/>
                </a:solidFill>
              </a14:hiddenFill>
            </a:ext>
          </a:extLst>
        </p:spPr>
      </p:pic>
      <p:pic>
        <p:nvPicPr>
          <p:cNvPr id="1028" name="Picture 4" descr="C:\Users\User\Desktop\yandsearch.jpg"/>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4355976" y="2420888"/>
            <a:ext cx="2832699" cy="1880110"/>
          </a:xfrm>
          <a:prstGeom prst="rect">
            <a:avLst/>
          </a:prstGeom>
          <a:noFill/>
          <a:extLst>
            <a:ext uri="{909E8E84-426E-40DD-AFC4-6F175D3DCCD1}">
              <a14:hiddenFill xmlns:a14="http://schemas.microsoft.com/office/drawing/2010/main" xmlns="">
                <a:solidFill>
                  <a:srgbClr val="FFFFFF"/>
                </a:solidFill>
              </a14:hiddenFill>
            </a:ext>
          </a:extLst>
        </p:spPr>
      </p:pic>
      <p:pic>
        <p:nvPicPr>
          <p:cNvPr id="1029" name="Picture 5" descr="C:\Users\User\Desktop\02872.jpg"/>
          <p:cNvPicPr>
            <a:picLocks noChangeAspect="1" noChangeArrowheads="1"/>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5364088" y="4509120"/>
            <a:ext cx="3062113" cy="2041409"/>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179255221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8229600" cy="491654"/>
          </a:xfrm>
        </p:spPr>
        <p:txBody>
          <a:bodyPr>
            <a:normAutofit fontScale="90000"/>
          </a:bodyPr>
          <a:lstStyle/>
          <a:p>
            <a:r>
              <a:rPr lang="ru-RU" sz="4400" dirty="0" err="1"/>
              <a:t>Нанотехнология</a:t>
            </a:r>
            <a:r>
              <a:rPr lang="ru-RU" dirty="0"/>
              <a:t/>
            </a:r>
            <a:br>
              <a:rPr lang="ru-RU" dirty="0"/>
            </a:br>
            <a:endParaRPr lang="ru-RU" dirty="0"/>
          </a:p>
        </p:txBody>
      </p:sp>
      <p:sp>
        <p:nvSpPr>
          <p:cNvPr id="5" name="Объект 4"/>
          <p:cNvSpPr>
            <a:spLocks noGrp="1"/>
          </p:cNvSpPr>
          <p:nvPr>
            <p:ph sz="quarter" idx="2"/>
          </p:nvPr>
        </p:nvSpPr>
        <p:spPr>
          <a:xfrm>
            <a:off x="179512" y="764704"/>
            <a:ext cx="4317876" cy="5976664"/>
          </a:xfrm>
        </p:spPr>
        <p:txBody>
          <a:bodyPr>
            <a:normAutofit fontScale="92500" lnSpcReduction="10000"/>
          </a:bodyPr>
          <a:lstStyle/>
          <a:p>
            <a:r>
              <a:rPr lang="ru-RU" b="1" dirty="0" err="1">
                <a:solidFill>
                  <a:srgbClr val="FFFF00"/>
                </a:solidFill>
              </a:rPr>
              <a:t>Нанотехноло́гия</a:t>
            </a:r>
            <a:r>
              <a:rPr lang="ru-RU" dirty="0">
                <a:solidFill>
                  <a:srgbClr val="FFFF00"/>
                </a:solidFill>
              </a:rPr>
              <a:t> — междисциплинарная область фундаментальной и прикладной </a:t>
            </a:r>
            <a:r>
              <a:rPr lang="ru-RU" dirty="0">
                <a:solidFill>
                  <a:srgbClr val="FFFF00"/>
                </a:solidFill>
                <a:hlinkClick r:id="rId2" tooltip="Наука"/>
              </a:rPr>
              <a:t>науки</a:t>
            </a:r>
            <a:r>
              <a:rPr lang="ru-RU" dirty="0">
                <a:solidFill>
                  <a:srgbClr val="FFFF00"/>
                </a:solidFill>
              </a:rPr>
              <a:t> и </a:t>
            </a:r>
            <a:r>
              <a:rPr lang="ru-RU" dirty="0">
                <a:solidFill>
                  <a:srgbClr val="FFFF00"/>
                </a:solidFill>
                <a:hlinkClick r:id="rId3" tooltip="Техника"/>
              </a:rPr>
              <a:t>техники</a:t>
            </a:r>
            <a:r>
              <a:rPr lang="ru-RU" dirty="0">
                <a:solidFill>
                  <a:srgbClr val="FFFF00"/>
                </a:solidFill>
              </a:rPr>
              <a:t>, имеющая дело с совокупностью теоретического обоснования, практических методов исследования, анализа и синтеза, а также методов производства и применения продуктов с заданной атомной структурой путём контролируемого манипулирования отдельными </a:t>
            </a:r>
            <a:r>
              <a:rPr lang="ru-RU" dirty="0">
                <a:solidFill>
                  <a:srgbClr val="FFFF00"/>
                </a:solidFill>
                <a:hlinkClick r:id="rId4" tooltip="Атом"/>
              </a:rPr>
              <a:t>атомами</a:t>
            </a:r>
            <a:r>
              <a:rPr lang="ru-RU" dirty="0">
                <a:solidFill>
                  <a:srgbClr val="FFFF00"/>
                </a:solidFill>
              </a:rPr>
              <a:t> и </a:t>
            </a:r>
            <a:r>
              <a:rPr lang="ru-RU" dirty="0">
                <a:solidFill>
                  <a:srgbClr val="FFFF00"/>
                </a:solidFill>
                <a:hlinkClick r:id="rId5" tooltip="Молекула"/>
              </a:rPr>
              <a:t>молекулами</a:t>
            </a:r>
            <a:r>
              <a:rPr lang="ru-RU" dirty="0">
                <a:solidFill>
                  <a:srgbClr val="FFFF00"/>
                </a:solidFill>
              </a:rPr>
              <a:t>.</a:t>
            </a:r>
          </a:p>
        </p:txBody>
      </p:sp>
      <p:sp>
        <p:nvSpPr>
          <p:cNvPr id="6" name="Объект 5"/>
          <p:cNvSpPr>
            <a:spLocks noGrp="1"/>
          </p:cNvSpPr>
          <p:nvPr>
            <p:ph sz="quarter" idx="4"/>
          </p:nvPr>
        </p:nvSpPr>
        <p:spPr>
          <a:xfrm>
            <a:off x="4645025" y="116632"/>
            <a:ext cx="4041775" cy="6552728"/>
          </a:xfrm>
        </p:spPr>
        <p:txBody>
          <a:bodyPr/>
          <a:lstStyle/>
          <a:p>
            <a:r>
              <a:rPr lang="en-US" dirty="0"/>
              <a:t>Nanotechnology - the interdisciplinary field of fundamental and applied science and technology, which deals with the collection of theoretical basis and practical methods of investigation, analysis, and synthesis, as well as methods for the production and use of products with a given atomic structure by controlled manipulation of individual atoms and molecules.</a:t>
            </a:r>
            <a:endParaRPr lang="ru-RU" dirty="0"/>
          </a:p>
        </p:txBody>
      </p:sp>
    </p:spTree>
    <p:extLst>
      <p:ext uri="{BB962C8B-B14F-4D97-AF65-F5344CB8AC3E}">
        <p14:creationId xmlns:p14="http://schemas.microsoft.com/office/powerpoint/2010/main" xmlns="" val="223335669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a:t>Машиностроение</a:t>
            </a:r>
            <a:br>
              <a:rPr lang="ru-RU" dirty="0"/>
            </a:br>
            <a:endParaRPr lang="ru-RU" dirty="0"/>
          </a:p>
        </p:txBody>
      </p:sp>
      <p:sp>
        <p:nvSpPr>
          <p:cNvPr id="5" name="Объект 4"/>
          <p:cNvSpPr>
            <a:spLocks noGrp="1"/>
          </p:cNvSpPr>
          <p:nvPr>
            <p:ph sz="quarter" idx="2"/>
          </p:nvPr>
        </p:nvSpPr>
        <p:spPr>
          <a:xfrm>
            <a:off x="107504" y="836713"/>
            <a:ext cx="4389884" cy="3096344"/>
          </a:xfrm>
        </p:spPr>
        <p:txBody>
          <a:bodyPr/>
          <a:lstStyle/>
          <a:p>
            <a:r>
              <a:rPr lang="ru-RU" b="1" dirty="0" err="1"/>
              <a:t>Машинострое́ние</a:t>
            </a:r>
            <a:r>
              <a:rPr lang="ru-RU" dirty="0"/>
              <a:t> — отрасль, производящая всевозможные, орудия, </a:t>
            </a:r>
            <a:r>
              <a:rPr lang="ru-RU" dirty="0">
                <a:hlinkClick r:id="rId2" tooltip="Прибор"/>
              </a:rPr>
              <a:t>приборы</a:t>
            </a:r>
            <a:r>
              <a:rPr lang="ru-RU" dirty="0"/>
              <a:t>, а также предметы потребления и </a:t>
            </a:r>
            <a:r>
              <a:rPr lang="ru-RU" dirty="0">
                <a:hlinkClick r:id="rId3" tooltip="Продукция оборонного назначения (page does not exist)"/>
              </a:rPr>
              <a:t>продукцию оборонного назначения</a:t>
            </a:r>
            <a:r>
              <a:rPr lang="ru-RU" dirty="0"/>
              <a:t>.</a:t>
            </a:r>
          </a:p>
        </p:txBody>
      </p:sp>
      <p:sp>
        <p:nvSpPr>
          <p:cNvPr id="6" name="Объект 5"/>
          <p:cNvSpPr>
            <a:spLocks noGrp="1"/>
          </p:cNvSpPr>
          <p:nvPr>
            <p:ph sz="quarter" idx="4"/>
          </p:nvPr>
        </p:nvSpPr>
        <p:spPr>
          <a:xfrm>
            <a:off x="4645025" y="116633"/>
            <a:ext cx="4041775" cy="4104456"/>
          </a:xfrm>
        </p:spPr>
        <p:txBody>
          <a:bodyPr/>
          <a:lstStyle/>
          <a:p>
            <a:r>
              <a:rPr lang="en-US" dirty="0">
                <a:solidFill>
                  <a:srgbClr val="FFFF00"/>
                </a:solidFill>
              </a:rPr>
              <a:t>Mechanical engineering - industry, producing all kinds, tools, appliances, and consumer goods and defense products</a:t>
            </a:r>
            <a:r>
              <a:rPr lang="en-US" dirty="0"/>
              <a:t>.</a:t>
            </a:r>
            <a:endParaRPr lang="ru-RU" dirty="0"/>
          </a:p>
        </p:txBody>
      </p:sp>
      <p:pic>
        <p:nvPicPr>
          <p:cNvPr id="2052" name="Picture 4" descr="C:\Users\User\Desktop\564.jpg"/>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5076056" y="2276872"/>
            <a:ext cx="3221807" cy="2576116"/>
          </a:xfrm>
          <a:prstGeom prst="rect">
            <a:avLst/>
          </a:prstGeom>
          <a:noFill/>
          <a:extLst>
            <a:ext uri="{909E8E84-426E-40DD-AFC4-6F175D3DCCD1}">
              <a14:hiddenFill xmlns:a14="http://schemas.microsoft.com/office/drawing/2010/main" xmlns="">
                <a:solidFill>
                  <a:srgbClr val="FFFFFF"/>
                </a:solidFill>
              </a14:hiddenFill>
            </a:ext>
          </a:extLst>
        </p:spPr>
      </p:pic>
      <p:pic>
        <p:nvPicPr>
          <p:cNvPr id="2053" name="Picture 5" descr="C:\Users\User\Desktop\yandsearch.jpg"/>
          <p:cNvPicPr>
            <a:picLocks noChangeAspect="1" noChangeArrowheads="1"/>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467544" y="4013200"/>
            <a:ext cx="3347219" cy="2512144"/>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65276820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7504" y="273050"/>
            <a:ext cx="6768752" cy="923702"/>
          </a:xfrm>
        </p:spPr>
        <p:txBody>
          <a:bodyPr>
            <a:normAutofit fontScale="90000"/>
          </a:bodyPr>
          <a:lstStyle/>
          <a:p>
            <a:r>
              <a:rPr lang="ru-RU" dirty="0">
                <a:solidFill>
                  <a:srgbClr val="FF0000"/>
                </a:solidFill>
              </a:rPr>
              <a:t>Медицинская техника</a:t>
            </a:r>
            <a:br>
              <a:rPr lang="ru-RU" dirty="0">
                <a:solidFill>
                  <a:srgbClr val="FF0000"/>
                </a:solidFill>
              </a:rPr>
            </a:br>
            <a:endParaRPr lang="ru-RU" dirty="0">
              <a:solidFill>
                <a:srgbClr val="FF0000"/>
              </a:solidFill>
            </a:endParaRPr>
          </a:p>
        </p:txBody>
      </p:sp>
      <p:sp>
        <p:nvSpPr>
          <p:cNvPr id="5" name="Объект 4"/>
          <p:cNvSpPr>
            <a:spLocks noGrp="1"/>
          </p:cNvSpPr>
          <p:nvPr>
            <p:ph sz="quarter" idx="2"/>
          </p:nvPr>
        </p:nvSpPr>
        <p:spPr>
          <a:xfrm>
            <a:off x="107504" y="1516912"/>
            <a:ext cx="4389884" cy="5296463"/>
          </a:xfrm>
        </p:spPr>
        <p:txBody>
          <a:bodyPr>
            <a:normAutofit/>
          </a:bodyPr>
          <a:lstStyle/>
          <a:p>
            <a:r>
              <a:rPr lang="ru-RU" b="1" dirty="0"/>
              <a:t>Медицинская техника</a:t>
            </a:r>
            <a:r>
              <a:rPr lang="ru-RU" dirty="0"/>
              <a:t> — совокупность технических средств используемых в </a:t>
            </a:r>
            <a:r>
              <a:rPr lang="ru-RU" dirty="0">
                <a:hlinkClick r:id="rId2" tooltip="Медицина"/>
              </a:rPr>
              <a:t>медицине</a:t>
            </a:r>
            <a:r>
              <a:rPr lang="ru-RU" dirty="0"/>
              <a:t> в целях </a:t>
            </a:r>
            <a:r>
              <a:rPr lang="ru-RU" dirty="0">
                <a:hlinkClick r:id="rId3" tooltip="Профилактика (медицина)"/>
              </a:rPr>
              <a:t>профилактики</a:t>
            </a:r>
            <a:r>
              <a:rPr lang="ru-RU" dirty="0"/>
              <a:t>, </a:t>
            </a:r>
            <a:r>
              <a:rPr lang="ru-RU" dirty="0">
                <a:hlinkClick r:id="rId4" tooltip="Диагноз"/>
              </a:rPr>
              <a:t>диагностики</a:t>
            </a:r>
            <a:r>
              <a:rPr lang="ru-RU" dirty="0"/>
              <a:t>, лечении заболеваний, </a:t>
            </a:r>
            <a:r>
              <a:rPr lang="ru-RU" dirty="0">
                <a:hlinkClick r:id="rId5" tooltip="Реабилитация (медицина)"/>
              </a:rPr>
              <a:t>реабилитации</a:t>
            </a:r>
            <a:r>
              <a:rPr lang="ru-RU" dirty="0"/>
              <a:t>, </a:t>
            </a:r>
            <a:r>
              <a:rPr lang="ru-RU" dirty="0" smtClean="0"/>
              <a:t>проведении </a:t>
            </a:r>
            <a:r>
              <a:rPr lang="ru-RU" dirty="0" smtClean="0">
                <a:hlinkClick r:id="rId6" tooltip="Санитария"/>
              </a:rPr>
              <a:t>санитарно</a:t>
            </a:r>
            <a:r>
              <a:rPr lang="ru-RU" dirty="0" smtClean="0"/>
              <a:t>-</a:t>
            </a:r>
            <a:r>
              <a:rPr lang="ru-RU" dirty="0" smtClean="0">
                <a:hlinkClick r:id="rId7" tooltip="Гигиена"/>
              </a:rPr>
              <a:t>гигиенических</a:t>
            </a:r>
            <a:r>
              <a:rPr lang="ru-RU" dirty="0"/>
              <a:t> и </a:t>
            </a:r>
            <a:r>
              <a:rPr lang="ru-RU" dirty="0">
                <a:hlinkClick r:id="rId8" tooltip="Эпидемиология"/>
              </a:rPr>
              <a:t>противоэпидемических</a:t>
            </a:r>
            <a:r>
              <a:rPr lang="ru-RU" dirty="0"/>
              <a:t> мероприятий, а также </a:t>
            </a:r>
            <a:r>
              <a:rPr lang="ru-RU" u="sng" dirty="0">
                <a:hlinkClick r:id="rId9" tooltip="Фармация"/>
              </a:rPr>
              <a:t>работ по приготовлению лекарств</a:t>
            </a:r>
            <a:r>
              <a:rPr lang="ru-RU" dirty="0"/>
              <a:t> в </a:t>
            </a:r>
            <a:r>
              <a:rPr lang="ru-RU" dirty="0">
                <a:hlinkClick r:id="rId10" tooltip="Аптека"/>
              </a:rPr>
              <a:t>аптеках</a:t>
            </a:r>
            <a:r>
              <a:rPr lang="ru-RU" dirty="0"/>
              <a:t>.</a:t>
            </a:r>
          </a:p>
        </p:txBody>
      </p:sp>
      <p:sp>
        <p:nvSpPr>
          <p:cNvPr id="6" name="Объект 5"/>
          <p:cNvSpPr>
            <a:spLocks noGrp="1"/>
          </p:cNvSpPr>
          <p:nvPr>
            <p:ph sz="quarter" idx="4"/>
          </p:nvPr>
        </p:nvSpPr>
        <p:spPr>
          <a:xfrm>
            <a:off x="4645025" y="1268760"/>
            <a:ext cx="3527375" cy="3888432"/>
          </a:xfrm>
        </p:spPr>
        <p:txBody>
          <a:bodyPr>
            <a:normAutofit fontScale="92500" lnSpcReduction="20000"/>
          </a:bodyPr>
          <a:lstStyle/>
          <a:p>
            <a:r>
              <a:rPr lang="en-US" dirty="0">
                <a:solidFill>
                  <a:srgbClr val="00CC00"/>
                </a:solidFill>
              </a:rPr>
              <a:t>Medical equipment - a set of technical tools used in medicine for the prevention, diagnosis and treatment of diseases, rehabilitation, the sanitary-hygienic and anti-epidemic measures, as well as work on the preparation of medicines in pharmacies</a:t>
            </a:r>
            <a:r>
              <a:rPr lang="en-US" dirty="0"/>
              <a:t>.</a:t>
            </a:r>
            <a:endParaRPr lang="ru-RU" dirty="0"/>
          </a:p>
        </p:txBody>
      </p:sp>
      <p:pic>
        <p:nvPicPr>
          <p:cNvPr id="3074" name="Picture 2" descr="C:\Users\User\Desktop\medoborudovanie_0.jpg"/>
          <p:cNvPicPr>
            <a:picLocks noChangeAspect="1" noChangeArrowheads="1"/>
          </p:cNvPicPr>
          <p:nvPr/>
        </p:nvPicPr>
        <p:blipFill>
          <a:blip r:embed="rId11" cstate="print">
            <a:extLst>
              <a:ext uri="{28A0092B-C50C-407E-A947-70E740481C1C}">
                <a14:useLocalDpi xmlns:a14="http://schemas.microsoft.com/office/drawing/2010/main" xmlns="" val="0"/>
              </a:ext>
            </a:extLst>
          </a:blip>
          <a:srcRect/>
          <a:stretch>
            <a:fillRect/>
          </a:stretch>
        </p:blipFill>
        <p:spPr bwMode="auto">
          <a:xfrm>
            <a:off x="6228184" y="5085184"/>
            <a:ext cx="2490316" cy="1629692"/>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34806236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fontScale="90000"/>
          </a:bodyPr>
          <a:lstStyle/>
          <a:p>
            <a:pPr lvl="0" fontAlgn="base">
              <a:lnSpc>
                <a:spcPct val="130000"/>
              </a:lnSpc>
              <a:spcAft>
                <a:spcPct val="0"/>
              </a:spcAft>
            </a:pPr>
            <a:r>
              <a:rPr lang="ru-RU" sz="4800" dirty="0" smtClean="0">
                <a:solidFill>
                  <a:srgbClr val="FFFFCC"/>
                </a:solidFill>
                <a:latin typeface="Verdana" pitchFamily="34" charset="0"/>
              </a:rPr>
              <a:t>Научно-техническая</a:t>
            </a:r>
            <a:br>
              <a:rPr lang="ru-RU" sz="4800" dirty="0" smtClean="0">
                <a:solidFill>
                  <a:srgbClr val="FFFFCC"/>
                </a:solidFill>
                <a:latin typeface="Verdana" pitchFamily="34" charset="0"/>
              </a:rPr>
            </a:br>
            <a:r>
              <a:rPr lang="ru-RU" sz="4800" dirty="0" smtClean="0">
                <a:solidFill>
                  <a:srgbClr val="FFFFCC"/>
                </a:solidFill>
                <a:latin typeface="Verdana" pitchFamily="34" charset="0"/>
              </a:rPr>
              <a:t>революция</a:t>
            </a:r>
            <a:r>
              <a:rPr lang="ru-RU" sz="4800" dirty="0" smtClean="0"/>
              <a:t/>
            </a:r>
            <a:br>
              <a:rPr lang="ru-RU" sz="4800" dirty="0" smtClean="0"/>
            </a:br>
            <a:endParaRPr lang="ru-RU" dirty="0"/>
          </a:p>
        </p:txBody>
      </p:sp>
      <p:sp>
        <p:nvSpPr>
          <p:cNvPr id="3" name="Подзаголовок 2"/>
          <p:cNvSpPr>
            <a:spLocks noGrp="1"/>
          </p:cNvSpPr>
          <p:nvPr>
            <p:ph type="subTitle" idx="1"/>
          </p:nvPr>
        </p:nvSpPr>
        <p:spPr>
          <a:xfrm>
            <a:off x="433050" y="1124744"/>
            <a:ext cx="6480048" cy="1800200"/>
          </a:xfrm>
        </p:spPr>
        <p:txBody>
          <a:bodyPr>
            <a:normAutofit/>
          </a:bodyPr>
          <a:lstStyle/>
          <a:p>
            <a:r>
              <a:rPr lang="en-US" sz="3200" dirty="0" smtClean="0"/>
              <a:t>Scientific and Technical</a:t>
            </a:r>
            <a:br>
              <a:rPr lang="en-US" sz="3200" dirty="0" smtClean="0"/>
            </a:br>
            <a:r>
              <a:rPr lang="en-US" sz="3200" dirty="0" smtClean="0"/>
              <a:t>revolution</a:t>
            </a:r>
            <a:endParaRPr lang="ru-RU" sz="32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ru-RU" sz="3600" b="1" dirty="0">
                <a:solidFill>
                  <a:srgbClr val="FFFFCC"/>
                </a:solidFill>
              </a:rPr>
              <a:t>Первая промышленная революция</a:t>
            </a:r>
            <a:br>
              <a:rPr lang="ru-RU" sz="3600" b="1" dirty="0">
                <a:solidFill>
                  <a:srgbClr val="FFFFCC"/>
                </a:solidFill>
              </a:rPr>
            </a:br>
            <a:endParaRPr lang="ru-RU" sz="3600" dirty="0"/>
          </a:p>
        </p:txBody>
      </p:sp>
      <p:sp>
        <p:nvSpPr>
          <p:cNvPr id="5" name="Объект 4"/>
          <p:cNvSpPr>
            <a:spLocks noGrp="1"/>
          </p:cNvSpPr>
          <p:nvPr>
            <p:ph sz="quarter" idx="2"/>
          </p:nvPr>
        </p:nvSpPr>
        <p:spPr/>
        <p:txBody>
          <a:bodyPr>
            <a:normAutofit fontScale="92500" lnSpcReduction="10000"/>
          </a:bodyPr>
          <a:lstStyle/>
          <a:p>
            <a:r>
              <a:rPr lang="ru-RU" sz="3200" dirty="0">
                <a:solidFill>
                  <a:srgbClr val="FFC000"/>
                </a:solidFill>
                <a:latin typeface="Arial" charset="0"/>
              </a:rPr>
              <a:t>Современная научно-техническая революция или НТР является дочерью первой промышленной революции середины 18 века.</a:t>
            </a:r>
          </a:p>
          <a:p>
            <a:endParaRPr lang="ru-RU" dirty="0"/>
          </a:p>
        </p:txBody>
      </p:sp>
      <p:sp>
        <p:nvSpPr>
          <p:cNvPr id="6" name="Объект 5"/>
          <p:cNvSpPr>
            <a:spLocks noGrp="1"/>
          </p:cNvSpPr>
          <p:nvPr>
            <p:ph sz="quarter" idx="4"/>
          </p:nvPr>
        </p:nvSpPr>
        <p:spPr/>
        <p:txBody>
          <a:bodyPr>
            <a:normAutofit/>
          </a:bodyPr>
          <a:lstStyle/>
          <a:p>
            <a:r>
              <a:rPr lang="en-US" sz="3200" dirty="0"/>
              <a:t>Modern scientific and technological revolution, or NTR is the daughter of the first industrial revolution of the mid-18th century.</a:t>
            </a:r>
            <a:endParaRPr lang="ru-RU" sz="3200" dirty="0"/>
          </a:p>
        </p:txBody>
      </p:sp>
    </p:spTree>
    <p:extLst>
      <p:ext uri="{BB962C8B-B14F-4D97-AF65-F5344CB8AC3E}">
        <p14:creationId xmlns:p14="http://schemas.microsoft.com/office/powerpoint/2010/main" xmlns="" val="100528614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sz="3200" b="1" dirty="0">
                <a:solidFill>
                  <a:srgbClr val="FFFFCC"/>
                </a:solidFill>
              </a:rPr>
              <a:t>Развитие промышленного производства</a:t>
            </a:r>
            <a:br>
              <a:rPr lang="ru-RU" sz="3200" b="1" dirty="0">
                <a:solidFill>
                  <a:srgbClr val="FFFFCC"/>
                </a:solidFill>
              </a:rPr>
            </a:br>
            <a:endParaRPr lang="ru-RU" sz="3200" dirty="0"/>
          </a:p>
        </p:txBody>
      </p:sp>
      <p:sp>
        <p:nvSpPr>
          <p:cNvPr id="3" name="Текст 2"/>
          <p:cNvSpPr>
            <a:spLocks noGrp="1"/>
          </p:cNvSpPr>
          <p:nvPr>
            <p:ph type="body" idx="1"/>
          </p:nvPr>
        </p:nvSpPr>
        <p:spPr>
          <a:xfrm>
            <a:off x="107504" y="2708920"/>
            <a:ext cx="4389884" cy="4032448"/>
          </a:xfrm>
        </p:spPr>
        <p:txBody>
          <a:bodyPr>
            <a:normAutofit fontScale="62500" lnSpcReduction="20000"/>
          </a:bodyPr>
          <a:lstStyle/>
          <a:p>
            <a:pPr>
              <a:lnSpc>
                <a:spcPct val="140000"/>
              </a:lnSpc>
            </a:pPr>
            <a:r>
              <a:rPr lang="ru-RU" sz="2900" dirty="0">
                <a:solidFill>
                  <a:srgbClr val="FFC000"/>
                </a:solidFill>
                <a:latin typeface="Arial" charset="0"/>
              </a:rPr>
              <a:t>В 20 веке научные разработки активно используются для развития промышленного производства. Наука и промышленно стимулируют развитие друг друга. </a:t>
            </a:r>
            <a:endParaRPr lang="en-US" sz="2900" dirty="0">
              <a:solidFill>
                <a:srgbClr val="FFC000"/>
              </a:solidFill>
              <a:latin typeface="Arial" charset="0"/>
            </a:endParaRPr>
          </a:p>
          <a:p>
            <a:pPr>
              <a:lnSpc>
                <a:spcPct val="140000"/>
              </a:lnSpc>
            </a:pPr>
            <a:r>
              <a:rPr lang="ru-RU" sz="2900" dirty="0">
                <a:solidFill>
                  <a:srgbClr val="FFC000"/>
                </a:solidFill>
                <a:latin typeface="Arial" charset="0"/>
              </a:rPr>
              <a:t>В результате кардинальные изменения в производстве и других сферах деятельности человека происходят очень быстро, часто на протяжении жизни одного поколения.</a:t>
            </a:r>
          </a:p>
          <a:p>
            <a:endParaRPr lang="ru-RU" dirty="0"/>
          </a:p>
        </p:txBody>
      </p:sp>
      <p:pic>
        <p:nvPicPr>
          <p:cNvPr id="7" name="Picture 4" descr="дом-печь"/>
          <p:cNvPicPr>
            <a:picLocks noGrp="1" noChangeAspect="1" noChangeArrowheads="1"/>
          </p:cNvPicPr>
          <p:nvPr>
            <p:ph sz="quarter" idx="4"/>
          </p:nvPr>
        </p:nvPicPr>
        <p:blipFill>
          <a:blip r:embed="rId2" cstate="print">
            <a:extLst>
              <a:ext uri="{28A0092B-C50C-407E-A947-70E740481C1C}">
                <a14:useLocalDpi xmlns:a14="http://schemas.microsoft.com/office/drawing/2010/main" xmlns="" val="0"/>
              </a:ext>
            </a:extLst>
          </a:blip>
          <a:srcRect/>
          <a:stretch>
            <a:fillRect/>
          </a:stretch>
        </p:blipFill>
        <p:spPr bwMode="auto">
          <a:xfrm>
            <a:off x="5796136" y="1398128"/>
            <a:ext cx="2952328" cy="4735817"/>
          </a:xfrm>
          <a:prstGeom prst="rect">
            <a:avLst/>
          </a:prstGeom>
          <a:noFill/>
          <a:ln w="38100" cmpd="tri" algn="ctr">
            <a:solidFill>
              <a:srgbClr val="000080"/>
            </a:solidFill>
            <a:miter lim="800000"/>
            <a:headEnd/>
            <a:tailEnd/>
          </a:ln>
          <a:effectLst/>
          <a:extLst>
            <a:ext uri="{909E8E84-426E-40DD-AFC4-6F175D3DCCD1}">
              <a14:hiddenFill xmlns:a14="http://schemas.microsoft.com/office/drawing/2010/main" xmlns="">
                <a:solidFill>
                  <a:srgbClr val="FFFFFF"/>
                </a:solidFill>
              </a14:hiddenFill>
            </a:ext>
            <a:ext uri="{AF507438-7753-43E0-B8FC-AC1667EBCBE1}">
              <a14:hiddenEffects xmlns:a14="http://schemas.microsoft.com/office/drawing/2010/main" xmlns="">
                <a:effectLst>
                  <a:outerShdw dist="35921" dir="2700000" algn="ctr" rotWithShape="0">
                    <a:srgbClr val="808080"/>
                  </a:outerShdw>
                </a:effectLst>
              </a14:hiddenEffects>
            </a:ext>
          </a:extLst>
        </p:spPr>
      </p:pic>
    </p:spTree>
    <p:extLst>
      <p:ext uri="{BB962C8B-B14F-4D97-AF65-F5344CB8AC3E}">
        <p14:creationId xmlns:p14="http://schemas.microsoft.com/office/powerpoint/2010/main" xmlns="" val="32990766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12"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strips(downLeft)">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8229600" cy="851694"/>
          </a:xfrm>
        </p:spPr>
        <p:txBody>
          <a:bodyPr>
            <a:normAutofit fontScale="90000"/>
          </a:bodyPr>
          <a:lstStyle/>
          <a:p>
            <a:r>
              <a:rPr lang="en-US" dirty="0"/>
              <a:t>Development of industrial production</a:t>
            </a:r>
            <a:endParaRPr lang="ru-RU" dirty="0"/>
          </a:p>
        </p:txBody>
      </p:sp>
      <p:sp>
        <p:nvSpPr>
          <p:cNvPr id="5" name="Объект 4"/>
          <p:cNvSpPr>
            <a:spLocks noGrp="1"/>
          </p:cNvSpPr>
          <p:nvPr>
            <p:ph sz="quarter" idx="2"/>
          </p:nvPr>
        </p:nvSpPr>
        <p:spPr>
          <a:xfrm>
            <a:off x="457200" y="1196753"/>
            <a:ext cx="4040188" cy="3816424"/>
          </a:xfrm>
        </p:spPr>
        <p:txBody>
          <a:bodyPr>
            <a:normAutofit fontScale="92500"/>
          </a:bodyPr>
          <a:lstStyle/>
          <a:p>
            <a:pPr marL="0" lvl="0" indent="0" fontAlgn="base">
              <a:lnSpc>
                <a:spcPct val="130000"/>
              </a:lnSpc>
              <a:spcBef>
                <a:spcPct val="0"/>
              </a:spcBef>
              <a:spcAft>
                <a:spcPct val="0"/>
              </a:spcAft>
              <a:buClrTx/>
              <a:buSzTx/>
              <a:buNone/>
            </a:pPr>
            <a:r>
              <a:rPr lang="ru-RU" dirty="0">
                <a:solidFill>
                  <a:srgbClr val="FFFF00"/>
                </a:solidFill>
                <a:latin typeface="Arial" charset="0"/>
              </a:rPr>
              <a:t>Наука начинает обслуживать технику, и ее развитие стимулируют проблемы, которые возникают в производственной сфере. </a:t>
            </a:r>
          </a:p>
          <a:p>
            <a:pPr marL="0" lvl="0" indent="0" fontAlgn="base">
              <a:lnSpc>
                <a:spcPct val="130000"/>
              </a:lnSpc>
              <a:spcBef>
                <a:spcPct val="0"/>
              </a:spcBef>
              <a:spcAft>
                <a:spcPct val="0"/>
              </a:spcAft>
              <a:buClrTx/>
              <a:buSzTx/>
              <a:buNone/>
            </a:pPr>
            <a:r>
              <a:rPr lang="ru-RU" dirty="0">
                <a:solidFill>
                  <a:srgbClr val="FFFF00"/>
                </a:solidFill>
                <a:latin typeface="Arial" charset="0"/>
              </a:rPr>
              <a:t>Происходит слияние идеи (научной мысли)  и  материи (производство</a:t>
            </a:r>
            <a:r>
              <a:rPr lang="ru-RU" sz="1800" dirty="0">
                <a:solidFill>
                  <a:srgbClr val="FFFFFF"/>
                </a:solidFill>
                <a:latin typeface="Arial" charset="0"/>
              </a:rPr>
              <a:t>). </a:t>
            </a:r>
          </a:p>
          <a:p>
            <a:endParaRPr lang="ru-RU" sz="1800" dirty="0"/>
          </a:p>
        </p:txBody>
      </p:sp>
      <p:sp>
        <p:nvSpPr>
          <p:cNvPr id="6" name="Объект 5"/>
          <p:cNvSpPr>
            <a:spLocks noGrp="1"/>
          </p:cNvSpPr>
          <p:nvPr>
            <p:ph sz="quarter" idx="4"/>
          </p:nvPr>
        </p:nvSpPr>
        <p:spPr>
          <a:xfrm>
            <a:off x="4645025" y="1196753"/>
            <a:ext cx="4041775" cy="3096344"/>
          </a:xfrm>
        </p:spPr>
        <p:txBody>
          <a:bodyPr>
            <a:normAutofit fontScale="92500"/>
          </a:bodyPr>
          <a:lstStyle/>
          <a:p>
            <a:r>
              <a:rPr lang="en-US" dirty="0"/>
              <a:t>Science begins to serve the technology, and stimulate the development of problems that arise in manufacturing.</a:t>
            </a:r>
          </a:p>
          <a:p>
            <a:r>
              <a:rPr lang="en-US" dirty="0"/>
              <a:t>The merging of ideas (of thought) and matter (production)....</a:t>
            </a:r>
            <a:endParaRPr lang="ru-RU" dirty="0"/>
          </a:p>
        </p:txBody>
      </p:sp>
      <p:pic>
        <p:nvPicPr>
          <p:cNvPr id="7" name="Picture 4" descr="слияние"/>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4644008" y="4077072"/>
            <a:ext cx="3887788" cy="2592287"/>
          </a:xfrm>
          <a:prstGeom prst="rect">
            <a:avLst/>
          </a:prstGeom>
          <a:noFill/>
          <a:ln w="38100" cmpd="tri" algn="ctr">
            <a:solidFill>
              <a:srgbClr val="000080"/>
            </a:solidFill>
            <a:miter lim="800000"/>
            <a:headEnd/>
            <a:tailEnd/>
          </a:ln>
          <a:effectLst/>
          <a:extLst>
            <a:ext uri="{909E8E84-426E-40DD-AFC4-6F175D3DCCD1}">
              <a14:hiddenFill xmlns:a14="http://schemas.microsoft.com/office/drawing/2010/main" xmlns="">
                <a:solidFill>
                  <a:srgbClr val="FFFFFF"/>
                </a:solidFill>
              </a14:hiddenFill>
            </a:ext>
            <a:ext uri="{AF507438-7753-43E0-B8FC-AC1667EBCBE1}">
              <a14:hiddenEffects xmlns:a14="http://schemas.microsoft.com/office/drawing/2010/main" xmlns="">
                <a:effectLst>
                  <a:outerShdw dist="35921" dir="2700000" algn="ctr" rotWithShape="0">
                    <a:srgbClr val="808080"/>
                  </a:outerShdw>
                </a:effectLst>
              </a14:hiddenEffects>
            </a:ext>
          </a:extLst>
        </p:spPr>
      </p:pic>
    </p:spTree>
    <p:extLst>
      <p:ext uri="{BB962C8B-B14F-4D97-AF65-F5344CB8AC3E}">
        <p14:creationId xmlns:p14="http://schemas.microsoft.com/office/powerpoint/2010/main" xmlns="" val="23087653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12"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strips(downLeft)">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half" idx="1"/>
          </p:nvPr>
        </p:nvSpPr>
        <p:spPr>
          <a:xfrm>
            <a:off x="457200" y="548680"/>
            <a:ext cx="3657600" cy="5577483"/>
          </a:xfrm>
        </p:spPr>
        <p:txBody>
          <a:bodyPr/>
          <a:lstStyle/>
          <a:p>
            <a:r>
              <a:rPr lang="ru-RU" dirty="0">
                <a:solidFill>
                  <a:srgbClr val="FFFF00"/>
                </a:solidFill>
                <a:latin typeface="Arial" charset="0"/>
              </a:rPr>
              <a:t>Взаимодействие науки и техники становятся все более глубокими и прочными, растет «восприимчивость» производства к новым научным идеям и открытиям. </a:t>
            </a:r>
          </a:p>
          <a:p>
            <a:endParaRPr lang="ru-RU" dirty="0">
              <a:solidFill>
                <a:srgbClr val="FFFF00"/>
              </a:solidFill>
            </a:endParaRPr>
          </a:p>
        </p:txBody>
      </p:sp>
      <p:sp>
        <p:nvSpPr>
          <p:cNvPr id="4" name="Объект 3"/>
          <p:cNvSpPr>
            <a:spLocks noGrp="1"/>
          </p:cNvSpPr>
          <p:nvPr>
            <p:ph sz="half" idx="2"/>
          </p:nvPr>
        </p:nvSpPr>
        <p:spPr/>
        <p:txBody>
          <a:bodyPr/>
          <a:lstStyle/>
          <a:p>
            <a:r>
              <a:rPr lang="en-US" dirty="0">
                <a:solidFill>
                  <a:srgbClr val="00B0F0"/>
                </a:solidFill>
              </a:rPr>
              <a:t>The interaction of science and technology are becoming deeper and stronger, increasing the "susceptibility" of production to new scientific ideas and discoveries.</a:t>
            </a:r>
            <a:endParaRPr lang="ru-RU" dirty="0">
              <a:solidFill>
                <a:srgbClr val="00B0F0"/>
              </a:solidFill>
            </a:endParaRPr>
          </a:p>
        </p:txBody>
      </p:sp>
    </p:spTree>
    <p:extLst>
      <p:ext uri="{BB962C8B-B14F-4D97-AF65-F5344CB8AC3E}">
        <p14:creationId xmlns:p14="http://schemas.microsoft.com/office/powerpoint/2010/main" xmlns="" val="138509186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7504" y="44624"/>
            <a:ext cx="7848872" cy="1080120"/>
          </a:xfrm>
        </p:spPr>
        <p:txBody>
          <a:bodyPr>
            <a:normAutofit/>
          </a:bodyPr>
          <a:lstStyle/>
          <a:p>
            <a:r>
              <a:rPr lang="ru-RU" sz="3200" b="1" dirty="0">
                <a:solidFill>
                  <a:srgbClr val="FFFFCC"/>
                </a:solidFill>
                <a:latin typeface="Verdana" pitchFamily="34" charset="0"/>
              </a:rPr>
              <a:t>Научно-техническая революция (НТР)</a:t>
            </a:r>
            <a:endParaRPr lang="ru-RU" sz="3200" dirty="0"/>
          </a:p>
        </p:txBody>
      </p:sp>
      <p:sp>
        <p:nvSpPr>
          <p:cNvPr id="5" name="Объект 4"/>
          <p:cNvSpPr>
            <a:spLocks noGrp="1"/>
          </p:cNvSpPr>
          <p:nvPr>
            <p:ph sz="quarter" idx="2"/>
          </p:nvPr>
        </p:nvSpPr>
        <p:spPr>
          <a:xfrm>
            <a:off x="107504" y="1124744"/>
            <a:ext cx="4389884" cy="4392488"/>
          </a:xfrm>
        </p:spPr>
        <p:txBody>
          <a:bodyPr/>
          <a:lstStyle/>
          <a:p>
            <a:r>
              <a:rPr lang="ru-RU" b="1" dirty="0">
                <a:solidFill>
                  <a:srgbClr val="92D050"/>
                </a:solidFill>
                <a:latin typeface="Verdana" pitchFamily="34" charset="0"/>
              </a:rPr>
              <a:t>это период времени, в течение которого происходит качественный скачок в развитии науки и техники, коренным образом преобразующий производительные силы общества</a:t>
            </a:r>
            <a:endParaRPr lang="ru-RU" dirty="0">
              <a:solidFill>
                <a:srgbClr val="92D050"/>
              </a:solidFill>
            </a:endParaRPr>
          </a:p>
        </p:txBody>
      </p:sp>
      <p:sp>
        <p:nvSpPr>
          <p:cNvPr id="6" name="Объект 5"/>
          <p:cNvSpPr>
            <a:spLocks noGrp="1"/>
          </p:cNvSpPr>
          <p:nvPr>
            <p:ph sz="quarter" idx="4"/>
          </p:nvPr>
        </p:nvSpPr>
        <p:spPr>
          <a:xfrm>
            <a:off x="4645025" y="692696"/>
            <a:ext cx="4041775" cy="4765979"/>
          </a:xfrm>
        </p:spPr>
        <p:txBody>
          <a:bodyPr/>
          <a:lstStyle/>
          <a:p>
            <a:r>
              <a:rPr lang="en-US" dirty="0">
                <a:solidFill>
                  <a:srgbClr val="FFC000"/>
                </a:solidFill>
              </a:rPr>
              <a:t>the period of time during which there is a quantum leap in the development of science and technology, which radically transforms the productive forces of society</a:t>
            </a:r>
            <a:endParaRPr lang="ru-RU" dirty="0">
              <a:solidFill>
                <a:srgbClr val="FFC000"/>
              </a:solidFill>
            </a:endParaRPr>
          </a:p>
        </p:txBody>
      </p:sp>
      <p:pic>
        <p:nvPicPr>
          <p:cNvPr id="7" name="Picture 4"/>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4788024" y="3765598"/>
            <a:ext cx="3743524" cy="289459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319655038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512" y="116632"/>
            <a:ext cx="8507288" cy="1080120"/>
          </a:xfrm>
        </p:spPr>
        <p:txBody>
          <a:bodyPr>
            <a:normAutofit/>
          </a:bodyPr>
          <a:lstStyle/>
          <a:p>
            <a:r>
              <a:rPr lang="ru-RU" sz="2800" b="1" dirty="0">
                <a:solidFill>
                  <a:srgbClr val="FFFFCC"/>
                </a:solidFill>
                <a:latin typeface="Verdana" pitchFamily="34" charset="0"/>
              </a:rPr>
              <a:t>Научно-техническая революция (НТР</a:t>
            </a:r>
            <a:endParaRPr lang="ru-RU" sz="2800" dirty="0"/>
          </a:p>
        </p:txBody>
      </p:sp>
      <p:sp>
        <p:nvSpPr>
          <p:cNvPr id="5" name="Объект 4"/>
          <p:cNvSpPr>
            <a:spLocks noGrp="1"/>
          </p:cNvSpPr>
          <p:nvPr>
            <p:ph sz="quarter" idx="2"/>
          </p:nvPr>
        </p:nvSpPr>
        <p:spPr>
          <a:xfrm>
            <a:off x="457200" y="1516912"/>
            <a:ext cx="4040188" cy="4864416"/>
          </a:xfrm>
        </p:spPr>
        <p:txBody>
          <a:bodyPr>
            <a:normAutofit fontScale="92500" lnSpcReduction="20000"/>
          </a:bodyPr>
          <a:lstStyle/>
          <a:p>
            <a:r>
              <a:rPr lang="ru-RU" dirty="0">
                <a:solidFill>
                  <a:srgbClr val="FFC000"/>
                </a:solidFill>
                <a:latin typeface="Verdana" pitchFamily="34" charset="0"/>
              </a:rPr>
              <a:t>Начало НТР приходится на середину </a:t>
            </a:r>
            <a:r>
              <a:rPr lang="en-US" dirty="0">
                <a:solidFill>
                  <a:srgbClr val="FFC000"/>
                </a:solidFill>
                <a:latin typeface="Verdana" pitchFamily="34" charset="0"/>
              </a:rPr>
              <a:t>XX</a:t>
            </a:r>
            <a:r>
              <a:rPr lang="ru-RU" dirty="0">
                <a:solidFill>
                  <a:srgbClr val="FFC000"/>
                </a:solidFill>
                <a:latin typeface="Verdana" pitchFamily="34" charset="0"/>
              </a:rPr>
              <a:t> века, и уже к 70-м годам она увеличила экономический потенциал мирового хозяйства в несколько раз. Достижениями НТР в первую очередь воспользовались экономически развитые страны, которые превратили их в ускоритель научно-технического прогресса</a:t>
            </a:r>
            <a:endParaRPr lang="ru-RU" dirty="0">
              <a:solidFill>
                <a:srgbClr val="FFC000"/>
              </a:solidFill>
            </a:endParaRPr>
          </a:p>
        </p:txBody>
      </p:sp>
      <p:sp>
        <p:nvSpPr>
          <p:cNvPr id="6" name="Объект 5"/>
          <p:cNvSpPr>
            <a:spLocks noGrp="1"/>
          </p:cNvSpPr>
          <p:nvPr>
            <p:ph sz="quarter" idx="4"/>
          </p:nvPr>
        </p:nvSpPr>
        <p:spPr>
          <a:xfrm>
            <a:off x="4427985" y="1052737"/>
            <a:ext cx="4258816" cy="3888431"/>
          </a:xfrm>
        </p:spPr>
        <p:txBody>
          <a:bodyPr>
            <a:normAutofit fontScale="92500"/>
          </a:bodyPr>
          <a:lstStyle/>
          <a:p>
            <a:r>
              <a:rPr lang="en-US" dirty="0"/>
              <a:t>Home NTR is in the middle of the XX century, and by the 70s it has increased the economic potential of the world economy in a few times. STR achievements primarily benefited economically developed countries that have turned them into the accelerator science and technology</a:t>
            </a:r>
            <a:endParaRPr lang="ru-RU" dirty="0"/>
          </a:p>
        </p:txBody>
      </p:sp>
      <p:pic>
        <p:nvPicPr>
          <p:cNvPr id="7" name="Picture 4"/>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516216" y="4763754"/>
            <a:ext cx="2380878" cy="209424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80137064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US" dirty="0"/>
              <a:t>Development of industrial production</a:t>
            </a:r>
            <a:endParaRPr lang="ru-RU" dirty="0"/>
          </a:p>
        </p:txBody>
      </p:sp>
      <p:sp>
        <p:nvSpPr>
          <p:cNvPr id="5" name="Объект 4"/>
          <p:cNvSpPr>
            <a:spLocks noGrp="1"/>
          </p:cNvSpPr>
          <p:nvPr>
            <p:ph sz="quarter" idx="2"/>
          </p:nvPr>
        </p:nvSpPr>
        <p:spPr>
          <a:xfrm>
            <a:off x="323528" y="1628800"/>
            <a:ext cx="4040188" cy="4968552"/>
          </a:xfrm>
        </p:spPr>
        <p:txBody>
          <a:bodyPr>
            <a:normAutofit fontScale="92500"/>
          </a:bodyPr>
          <a:lstStyle/>
          <a:p>
            <a:pPr>
              <a:lnSpc>
                <a:spcPct val="140000"/>
              </a:lnSpc>
            </a:pPr>
            <a:r>
              <a:rPr lang="ru-RU" dirty="0">
                <a:solidFill>
                  <a:srgbClr val="FFFF00"/>
                </a:solidFill>
                <a:latin typeface="Arial" charset="0"/>
              </a:rPr>
              <a:t>Ученые получают заказы от промышленников на решение той или иной производственной проблемы. </a:t>
            </a:r>
            <a:endParaRPr lang="en-US" dirty="0">
              <a:solidFill>
                <a:srgbClr val="FFFF00"/>
              </a:solidFill>
              <a:latin typeface="Arial" charset="0"/>
            </a:endParaRPr>
          </a:p>
          <a:p>
            <a:pPr>
              <a:lnSpc>
                <a:spcPct val="140000"/>
              </a:lnSpc>
            </a:pPr>
            <a:r>
              <a:rPr lang="ru-RU" dirty="0">
                <a:solidFill>
                  <a:srgbClr val="FFFF00"/>
                </a:solidFill>
                <a:latin typeface="Arial" charset="0"/>
              </a:rPr>
              <a:t>Идеи ученых не залеживаются на полках, дожидаясь своего внедрения в практику</a:t>
            </a:r>
            <a:endParaRPr lang="ru-RU" dirty="0">
              <a:solidFill>
                <a:srgbClr val="FFFF00"/>
              </a:solidFill>
            </a:endParaRPr>
          </a:p>
        </p:txBody>
      </p:sp>
      <p:sp>
        <p:nvSpPr>
          <p:cNvPr id="6" name="Объект 5"/>
          <p:cNvSpPr>
            <a:spLocks noGrp="1"/>
          </p:cNvSpPr>
          <p:nvPr>
            <p:ph sz="quarter" idx="4"/>
          </p:nvPr>
        </p:nvSpPr>
        <p:spPr>
          <a:xfrm>
            <a:off x="4645025" y="1516912"/>
            <a:ext cx="4041775" cy="4792408"/>
          </a:xfrm>
        </p:spPr>
        <p:txBody>
          <a:bodyPr/>
          <a:lstStyle/>
          <a:p>
            <a:r>
              <a:rPr lang="en-US" dirty="0"/>
              <a:t>Scholars receive orders from manufacturers for the solution of a manufacturing problem.</a:t>
            </a:r>
          </a:p>
          <a:p>
            <a:r>
              <a:rPr lang="en-US" dirty="0"/>
              <a:t>Ideas of scientists do not lie on the shelves, waiting for its implementation in practice</a:t>
            </a:r>
            <a:endParaRPr lang="ru-RU" dirty="0"/>
          </a:p>
        </p:txBody>
      </p:sp>
    </p:spTree>
    <p:extLst>
      <p:ext uri="{BB962C8B-B14F-4D97-AF65-F5344CB8AC3E}">
        <p14:creationId xmlns:p14="http://schemas.microsoft.com/office/powerpoint/2010/main" xmlns="" val="579827612"/>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хническая">
  <a:themeElements>
    <a:clrScheme name="Техническая">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Техническая">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Техническая">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178</TotalTime>
  <Words>721</Words>
  <Application>Microsoft Office PowerPoint</Application>
  <PresentationFormat>Экран (4:3)</PresentationFormat>
  <Paragraphs>62</Paragraphs>
  <Slides>15</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15</vt:i4>
      </vt:variant>
    </vt:vector>
  </HeadingPairs>
  <TitlesOfParts>
    <vt:vector size="16" baseType="lpstr">
      <vt:lpstr>Техническая</vt:lpstr>
      <vt:lpstr>Слайд 1</vt:lpstr>
      <vt:lpstr>Научно-техническая революция </vt:lpstr>
      <vt:lpstr>Первая промышленная революция </vt:lpstr>
      <vt:lpstr>Развитие промышленного производства </vt:lpstr>
      <vt:lpstr>Development of industrial production</vt:lpstr>
      <vt:lpstr>Слайд 6</vt:lpstr>
      <vt:lpstr>Научно-техническая революция (НТР)</vt:lpstr>
      <vt:lpstr>Научно-техническая революция (НТР</vt:lpstr>
      <vt:lpstr>Development of industrial production</vt:lpstr>
      <vt:lpstr>Последствия НТР </vt:lpstr>
      <vt:lpstr>Последствия НТР</vt:lpstr>
      <vt:lpstr>Слайд 12</vt:lpstr>
      <vt:lpstr>Нанотехнология </vt:lpstr>
      <vt:lpstr>Машиностроение </vt:lpstr>
      <vt:lpstr>Медицинская техника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Scientific and Technical revolution</dc:title>
  <dc:creator>User</dc:creator>
  <cp:lastModifiedBy>user</cp:lastModifiedBy>
  <cp:revision>21</cp:revision>
  <dcterms:created xsi:type="dcterms:W3CDTF">2013-01-03T12:47:23Z</dcterms:created>
  <dcterms:modified xsi:type="dcterms:W3CDTF">2014-12-04T08:35:47Z</dcterms:modified>
</cp:coreProperties>
</file>