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</p:sldMasterIdLst>
  <p:notesMasterIdLst>
    <p:notesMasterId r:id="rId38"/>
  </p:notesMasterIdLst>
  <p:sldIdLst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60" r:id="rId37"/>
  </p:sldIdLst>
  <p:sldSz cx="9144000" cy="6858000" type="screen4x3"/>
  <p:notesSz cx="6858000" cy="9144000"/>
  <p:embeddedFontLst>
    <p:embeddedFont>
      <p:font typeface="Tahoma" pitchFamily="34" charset="0"/>
      <p:regular r:id="rId39"/>
      <p:bold r:id="rId40"/>
    </p:embeddedFont>
    <p:embeddedFont>
      <p:font typeface="Helvetica Neue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4.fntdata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font" Target="fonts/font2.fntdata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5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"/>
          <p:cNvSpPr txBox="1">
            <a:spLocks noGrp="1"/>
          </p:cNvSpPr>
          <p:nvPr>
            <p:ph type="dt" idx="10"/>
          </p:nvPr>
        </p:nvSpPr>
        <p:spPr>
          <a:xfrm>
            <a:off x="457200" y="6278562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ftr" idx="11"/>
          </p:nvPr>
        </p:nvSpPr>
        <p:spPr>
          <a:xfrm>
            <a:off x="3124200" y="6278562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9" name="Google Shape;49;p2"/>
          <p:cNvSpPr txBox="1">
            <a:spLocks noGrp="1"/>
          </p:cNvSpPr>
          <p:nvPr>
            <p:ph type="sldNum" idx="12"/>
          </p:nvPr>
        </p:nvSpPr>
        <p:spPr>
          <a:xfrm>
            <a:off x="6553200" y="6278562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None/>
              <a:defRPr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17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04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91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folHlink"/>
              </a:buClr>
              <a:buSzPts val="91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folHlink"/>
              </a:buClr>
              <a:buSzPts val="91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folHlink"/>
              </a:buClr>
              <a:buSzPts val="91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folHlink"/>
              </a:buClr>
              <a:buSzPts val="91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folHlink"/>
              </a:buClr>
              <a:buSzPts val="91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6" name="Google Shape;106;p11"/>
          <p:cNvSpPr txBox="1">
            <a:spLocks noGrp="1"/>
          </p:cNvSpPr>
          <p:nvPr>
            <p:ph type="dt" idx="10"/>
          </p:nvPr>
        </p:nvSpPr>
        <p:spPr>
          <a:xfrm>
            <a:off x="457200" y="6278562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ftr" idx="11"/>
          </p:nvPr>
        </p:nvSpPr>
        <p:spPr>
          <a:xfrm>
            <a:off x="3124200" y="6278562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8" name="Google Shape;108;p11"/>
          <p:cNvSpPr txBox="1">
            <a:spLocks noGrp="1"/>
          </p:cNvSpPr>
          <p:nvPr>
            <p:ph type="sldNum" idx="12"/>
          </p:nvPr>
        </p:nvSpPr>
        <p:spPr>
          <a:xfrm>
            <a:off x="6553200" y="6278562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TITLE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82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56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52" name="Google Shape;152;p13"/>
          <p:cNvSpPr txBox="1">
            <a:spLocks noGrp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3" name="Google Shape;153;p13"/>
          <p:cNvSpPr txBox="1">
            <a:spLocks noGrp="1"/>
          </p:cNvSpPr>
          <p:nvPr>
            <p:ph type="dt" idx="10"/>
          </p:nvPr>
        </p:nvSpPr>
        <p:spPr>
          <a:xfrm>
            <a:off x="457200" y="6278562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54" name="Google Shape;154;p13"/>
          <p:cNvSpPr txBox="1">
            <a:spLocks noGrp="1"/>
          </p:cNvSpPr>
          <p:nvPr>
            <p:ph type="ftr" idx="11"/>
          </p:nvPr>
        </p:nvSpPr>
        <p:spPr>
          <a:xfrm>
            <a:off x="3124200" y="6278562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55" name="Google Shape;155;p13"/>
          <p:cNvSpPr txBox="1">
            <a:spLocks noGrp="1"/>
          </p:cNvSpPr>
          <p:nvPr>
            <p:ph type="sldNum" idx="12"/>
          </p:nvPr>
        </p:nvSpPr>
        <p:spPr>
          <a:xfrm>
            <a:off x="6553200" y="6278562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068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  <a:defRPr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44169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82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2766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56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111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111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111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111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3" name="Google Shape;53;p3"/>
          <p:cNvSpPr txBox="1">
            <a:spLocks noGrp="1"/>
          </p:cNvSpPr>
          <p:nvPr>
            <p:ph type="dt" idx="10"/>
          </p:nvPr>
        </p:nvSpPr>
        <p:spPr>
          <a:xfrm>
            <a:off x="457200" y="6278562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ftr" idx="11"/>
          </p:nvPr>
        </p:nvSpPr>
        <p:spPr>
          <a:xfrm>
            <a:off x="3124200" y="6278562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5" name="Google Shape;55;p3"/>
          <p:cNvSpPr txBox="1">
            <a:spLocks noGrp="1"/>
          </p:cNvSpPr>
          <p:nvPr>
            <p:ph type="sldNum" idx="12"/>
          </p:nvPr>
        </p:nvSpPr>
        <p:spPr>
          <a:xfrm>
            <a:off x="6553200" y="6278562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4"/>
          <p:cNvSpPr txBox="1">
            <a:spLocks noGrp="1"/>
          </p:cNvSpPr>
          <p:nvPr>
            <p:ph type="dt" idx="10"/>
          </p:nvPr>
        </p:nvSpPr>
        <p:spPr>
          <a:xfrm>
            <a:off x="457200" y="6278562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ftr" idx="11"/>
          </p:nvPr>
        </p:nvSpPr>
        <p:spPr>
          <a:xfrm>
            <a:off x="3124200" y="6278562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0" name="Google Shape;60;p4"/>
          <p:cNvSpPr txBox="1">
            <a:spLocks noGrp="1"/>
          </p:cNvSpPr>
          <p:nvPr>
            <p:ph type="sldNum" idx="12"/>
          </p:nvPr>
        </p:nvSpPr>
        <p:spPr>
          <a:xfrm>
            <a:off x="6553200" y="6278562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"/>
          <p:cNvSpPr txBox="1">
            <a:spLocks noGrp="1"/>
          </p:cNvSpPr>
          <p:nvPr>
            <p:ph type="title"/>
          </p:nvPr>
        </p:nvSpPr>
        <p:spPr>
          <a:xfrm rot="5400000">
            <a:off x="4731544" y="2175669"/>
            <a:ext cx="5853112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body" idx="1"/>
          </p:nvPr>
        </p:nvSpPr>
        <p:spPr>
          <a:xfrm rot="5400000">
            <a:off x="540544" y="194469"/>
            <a:ext cx="5853112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068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  <a:defRPr sz="3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44169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82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2766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56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111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111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111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111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dt" idx="10"/>
          </p:nvPr>
        </p:nvSpPr>
        <p:spPr>
          <a:xfrm>
            <a:off x="457200" y="6278562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ftr" idx="11"/>
          </p:nvPr>
        </p:nvSpPr>
        <p:spPr>
          <a:xfrm>
            <a:off x="3124200" y="6278562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sldNum" idx="12"/>
          </p:nvPr>
        </p:nvSpPr>
        <p:spPr>
          <a:xfrm>
            <a:off x="6553200" y="6278562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body" idx="1"/>
          </p:nvPr>
        </p:nvSpPr>
        <p:spPr>
          <a:xfrm rot="5400000">
            <a:off x="2306637" y="-249238"/>
            <a:ext cx="4530725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068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  <a:defRPr sz="3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44169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82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2766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56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111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111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111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111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0" name="Google Shape;70;p6"/>
          <p:cNvSpPr txBox="1">
            <a:spLocks noGrp="1"/>
          </p:cNvSpPr>
          <p:nvPr>
            <p:ph type="dt" idx="10"/>
          </p:nvPr>
        </p:nvSpPr>
        <p:spPr>
          <a:xfrm>
            <a:off x="457200" y="6278562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1" name="Google Shape;71;p6"/>
          <p:cNvSpPr txBox="1">
            <a:spLocks noGrp="1"/>
          </p:cNvSpPr>
          <p:nvPr>
            <p:ph type="ftr" idx="11"/>
          </p:nvPr>
        </p:nvSpPr>
        <p:spPr>
          <a:xfrm>
            <a:off x="3124200" y="6278562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2" name="Google Shape;72;p6"/>
          <p:cNvSpPr txBox="1">
            <a:spLocks noGrp="1"/>
          </p:cNvSpPr>
          <p:nvPr>
            <p:ph type="sldNum" idx="12"/>
          </p:nvPr>
        </p:nvSpPr>
        <p:spPr>
          <a:xfrm>
            <a:off x="6553200" y="6278562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None/>
              <a:defRPr sz="3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820"/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560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910"/>
              <a:buFont typeface="Noto Sans Symbols"/>
              <a:buNone/>
              <a:defRPr sz="1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78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65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585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SzPts val="585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SzPts val="585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SzPts val="585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SzPts val="585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SzPts val="585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7" name="Google Shape;77;p7"/>
          <p:cNvSpPr txBox="1">
            <a:spLocks noGrp="1"/>
          </p:cNvSpPr>
          <p:nvPr>
            <p:ph type="dt" idx="10"/>
          </p:nvPr>
        </p:nvSpPr>
        <p:spPr>
          <a:xfrm>
            <a:off x="457200" y="6278562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ftr" idx="11"/>
          </p:nvPr>
        </p:nvSpPr>
        <p:spPr>
          <a:xfrm>
            <a:off x="3124200" y="6278562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9" name="Google Shape;79;p7"/>
          <p:cNvSpPr txBox="1">
            <a:spLocks noGrp="1"/>
          </p:cNvSpPr>
          <p:nvPr>
            <p:ph type="sldNum" idx="12"/>
          </p:nvPr>
        </p:nvSpPr>
        <p:spPr>
          <a:xfrm>
            <a:off x="6553200" y="6278562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068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  <a:defRPr sz="3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44169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82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2766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56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111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111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111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111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3" name="Google Shape;83;p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910"/>
              <a:buFont typeface="Noto Sans Symbols"/>
              <a:buNone/>
              <a:defRPr sz="1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78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65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585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SzPts val="585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SzPts val="585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SzPts val="585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SzPts val="585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SzPts val="585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4" name="Google Shape;84;p8"/>
          <p:cNvSpPr txBox="1">
            <a:spLocks noGrp="1"/>
          </p:cNvSpPr>
          <p:nvPr>
            <p:ph type="dt" idx="10"/>
          </p:nvPr>
        </p:nvSpPr>
        <p:spPr>
          <a:xfrm>
            <a:off x="457200" y="6278562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5" name="Google Shape;85;p8"/>
          <p:cNvSpPr txBox="1">
            <a:spLocks noGrp="1"/>
          </p:cNvSpPr>
          <p:nvPr>
            <p:ph type="ftr" idx="11"/>
          </p:nvPr>
        </p:nvSpPr>
        <p:spPr>
          <a:xfrm>
            <a:off x="3124200" y="6278562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6" name="Google Shape;86;p8"/>
          <p:cNvSpPr txBox="1">
            <a:spLocks noGrp="1"/>
          </p:cNvSpPr>
          <p:nvPr>
            <p:ph type="sldNum" idx="12"/>
          </p:nvPr>
        </p:nvSpPr>
        <p:spPr>
          <a:xfrm>
            <a:off x="6553200" y="6278562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None/>
              <a:defRPr sz="2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17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04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104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104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104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104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104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0" name="Google Shape;90;p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766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  <a:defRPr sz="2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111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02894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17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94639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04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94639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104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94639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104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94639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104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9464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104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9464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104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1" name="Google Shape;91;p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None/>
              <a:defRPr sz="2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17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04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104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104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104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104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104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2" name="Google Shape;92;p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766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  <a:defRPr sz="2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111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02894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17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94639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04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94639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104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94639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104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94639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104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9464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104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9464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104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3" name="Google Shape;93;p9"/>
          <p:cNvSpPr txBox="1">
            <a:spLocks noGrp="1"/>
          </p:cNvSpPr>
          <p:nvPr>
            <p:ph type="dt" idx="10"/>
          </p:nvPr>
        </p:nvSpPr>
        <p:spPr>
          <a:xfrm>
            <a:off x="457200" y="6278562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4" name="Google Shape;94;p9"/>
          <p:cNvSpPr txBox="1">
            <a:spLocks noGrp="1"/>
          </p:cNvSpPr>
          <p:nvPr>
            <p:ph type="ftr" idx="11"/>
          </p:nvPr>
        </p:nvSpPr>
        <p:spPr>
          <a:xfrm>
            <a:off x="3124200" y="6278562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5" name="Google Shape;95;p9"/>
          <p:cNvSpPr txBox="1">
            <a:spLocks noGrp="1"/>
          </p:cNvSpPr>
          <p:nvPr>
            <p:ph type="sldNum" idx="12"/>
          </p:nvPr>
        </p:nvSpPr>
        <p:spPr>
          <a:xfrm>
            <a:off x="6553200" y="6278562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0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4170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■"/>
              <a:defRPr sz="2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2766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56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111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02894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17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02895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117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02895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117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02895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117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02895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117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02895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117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9" name="Google Shape;99;p1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4170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■"/>
              <a:defRPr sz="2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2766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56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111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02894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17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02895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117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02895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117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02895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117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02895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117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02895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117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0" name="Google Shape;100;p10"/>
          <p:cNvSpPr txBox="1">
            <a:spLocks noGrp="1"/>
          </p:cNvSpPr>
          <p:nvPr>
            <p:ph type="dt" idx="10"/>
          </p:nvPr>
        </p:nvSpPr>
        <p:spPr>
          <a:xfrm>
            <a:off x="457200" y="6278562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1" name="Google Shape;101;p10"/>
          <p:cNvSpPr txBox="1">
            <a:spLocks noGrp="1"/>
          </p:cNvSpPr>
          <p:nvPr>
            <p:ph type="ftr" idx="11"/>
          </p:nvPr>
        </p:nvSpPr>
        <p:spPr>
          <a:xfrm>
            <a:off x="3124200" y="6278562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2" name="Google Shape;102;p10"/>
          <p:cNvSpPr txBox="1">
            <a:spLocks noGrp="1"/>
          </p:cNvSpPr>
          <p:nvPr>
            <p:ph type="sldNum" idx="12"/>
          </p:nvPr>
        </p:nvSpPr>
        <p:spPr>
          <a:xfrm>
            <a:off x="6553200" y="6278562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1"/>
            </a:gs>
            <a:gs pos="50000">
              <a:schemeClr val="dk2"/>
            </a:gs>
            <a:gs pos="100000">
              <a:schemeClr val="dk1"/>
            </a:gs>
          </a:gsLst>
          <a:lin ang="540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3800475" y="1789112"/>
            <a:ext cx="5355117" cy="5056187"/>
            <a:chOff x="3800475" y="1789112"/>
            <a:chExt cx="5355117" cy="5056187"/>
          </a:xfrm>
        </p:grpSpPr>
        <p:sp>
          <p:nvSpPr>
            <p:cNvPr id="7" name="Google Shape;7;p1"/>
            <p:cNvSpPr txBox="1"/>
            <p:nvPr/>
          </p:nvSpPr>
          <p:spPr>
            <a:xfrm>
              <a:off x="6715125" y="2166937"/>
              <a:ext cx="312737" cy="161925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6824662" y="1881187"/>
              <a:ext cx="74612" cy="74612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" name="Google Shape;9;p1"/>
            <p:cNvSpPr txBox="1"/>
            <p:nvPr/>
          </p:nvSpPr>
          <p:spPr>
            <a:xfrm rot="960000">
              <a:off x="8262937" y="2373312"/>
              <a:ext cx="9525" cy="3290887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7732712" y="5568950"/>
              <a:ext cx="104775" cy="152400"/>
            </a:xfrm>
            <a:custGeom>
              <a:avLst/>
              <a:gdLst/>
              <a:ahLst/>
              <a:cxnLst/>
              <a:rect l="l" t="t" r="r" b="b"/>
              <a:pathLst>
                <a:path w="66" h="96" extrusionOk="0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" name="Google Shape;11;p1"/>
            <p:cNvSpPr txBox="1"/>
            <p:nvPr/>
          </p:nvSpPr>
          <p:spPr>
            <a:xfrm rot="60000">
              <a:off x="8710612" y="2436812"/>
              <a:ext cx="9525" cy="3171825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12;p1"/>
            <p:cNvSpPr txBox="1"/>
            <p:nvPr/>
          </p:nvSpPr>
          <p:spPr>
            <a:xfrm rot="-960000">
              <a:off x="8953500" y="2414587"/>
              <a:ext cx="9525" cy="1398587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3" name="Google Shape;13;p1"/>
            <p:cNvSpPr txBox="1"/>
            <p:nvPr/>
          </p:nvSpPr>
          <p:spPr>
            <a:xfrm rot="-1200000">
              <a:off x="5467350" y="2882900"/>
              <a:ext cx="9525" cy="3227387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" name="Google Shape;14;p1"/>
            <p:cNvSpPr txBox="1"/>
            <p:nvPr/>
          </p:nvSpPr>
          <p:spPr>
            <a:xfrm rot="1080000">
              <a:off x="4376737" y="2890837"/>
              <a:ext cx="9525" cy="3363912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5" name="Google Shape;15;p1"/>
            <p:cNvSpPr txBox="1"/>
            <p:nvPr/>
          </p:nvSpPr>
          <p:spPr>
            <a:xfrm rot="240000">
              <a:off x="4818062" y="2968625"/>
              <a:ext cx="9525" cy="3025775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6361112" y="4795837"/>
              <a:ext cx="989012" cy="247650"/>
            </a:xfrm>
            <a:custGeom>
              <a:avLst/>
              <a:gdLst/>
              <a:ahLst/>
              <a:cxnLst/>
              <a:rect l="l" t="t" r="r" b="b"/>
              <a:pathLst>
                <a:path w="623" h="156" extrusionOk="0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7559675" y="5700712"/>
              <a:ext cx="1581150" cy="200025"/>
            </a:xfrm>
            <a:custGeom>
              <a:avLst/>
              <a:gdLst/>
              <a:ahLst/>
              <a:cxnLst/>
              <a:rect l="l" t="t" r="r" b="b"/>
              <a:pathLst>
                <a:path w="993" h="126" extrusionOk="0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7597775" y="5786437"/>
              <a:ext cx="1543050" cy="388937"/>
            </a:xfrm>
            <a:custGeom>
              <a:avLst/>
              <a:gdLst/>
              <a:ahLst/>
              <a:cxnLst/>
              <a:rect l="l" t="t" r="r" b="b"/>
              <a:pathLst>
                <a:path w="969" h="245" extrusionOk="0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189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7626350" y="5700712"/>
              <a:ext cx="1514475" cy="142875"/>
            </a:xfrm>
            <a:custGeom>
              <a:avLst/>
              <a:gdLst/>
              <a:ahLst/>
              <a:cxnLst/>
              <a:rect l="l" t="t" r="r" b="b"/>
              <a:pathLst>
                <a:path w="951" h="90" extrusionOk="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>
              <a:gsLst>
                <a:gs pos="0">
                  <a:srgbClr val="82582E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4856162" y="2446337"/>
              <a:ext cx="161925" cy="246062"/>
            </a:xfrm>
            <a:custGeom>
              <a:avLst/>
              <a:gdLst/>
              <a:ahLst/>
              <a:cxnLst/>
              <a:rect l="l" t="t" r="r" b="b"/>
              <a:pathLst>
                <a:path w="102" h="155" extrusionOk="0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4856162" y="2682875"/>
              <a:ext cx="142875" cy="152400"/>
            </a:xfrm>
            <a:custGeom>
              <a:avLst/>
              <a:gdLst/>
              <a:ahLst/>
              <a:cxnLst/>
              <a:rect l="l" t="t" r="r" b="b"/>
              <a:pathLst>
                <a:path w="90" h="96" extrusionOk="0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4856162" y="2806700"/>
              <a:ext cx="142875" cy="171450"/>
            </a:xfrm>
            <a:custGeom>
              <a:avLst/>
              <a:gdLst/>
              <a:ahLst/>
              <a:cxnLst/>
              <a:rect l="l" t="t" r="r" b="b"/>
              <a:pathLst>
                <a:path w="90" h="108" extrusionOk="0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8683625" y="1912937"/>
              <a:ext cx="161925" cy="247650"/>
            </a:xfrm>
            <a:custGeom>
              <a:avLst/>
              <a:gdLst/>
              <a:ahLst/>
              <a:cxnLst/>
              <a:rect l="l" t="t" r="r" b="b"/>
              <a:pathLst>
                <a:path w="102" h="156" extrusionOk="0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8693150" y="2141537"/>
              <a:ext cx="133350" cy="152400"/>
            </a:xfrm>
            <a:custGeom>
              <a:avLst/>
              <a:gdLst/>
              <a:ahLst/>
              <a:cxnLst/>
              <a:rect l="l" t="t" r="r" b="b"/>
              <a:pathLst>
                <a:path w="84" h="96" extrusionOk="0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8683625" y="2274887"/>
              <a:ext cx="142875" cy="171450"/>
            </a:xfrm>
            <a:custGeom>
              <a:avLst/>
              <a:gdLst/>
              <a:ahLst/>
              <a:cxnLst/>
              <a:rect l="l" t="t" r="r" b="b"/>
              <a:pathLst>
                <a:path w="90" h="108" extrusionOk="0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8616950" y="5595937"/>
              <a:ext cx="104775" cy="152400"/>
            </a:xfrm>
            <a:custGeom>
              <a:avLst/>
              <a:gdLst/>
              <a:ahLst/>
              <a:cxnLst/>
              <a:rect l="l" t="t" r="r" b="b"/>
              <a:pathLst>
                <a:path w="66" h="96" extrusionOk="0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4789487" y="1789112"/>
              <a:ext cx="4132262" cy="704850"/>
            </a:xfrm>
            <a:custGeom>
              <a:avLst/>
              <a:gdLst/>
              <a:ahLst/>
              <a:cxnLst/>
              <a:rect l="l" t="t" r="r" b="b"/>
              <a:pathLst>
                <a:path w="2594" h="444" extrusionOk="0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>
              <a:gsLst>
                <a:gs pos="0">
                  <a:srgbClr val="82582E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4657725" y="5989637"/>
              <a:ext cx="133350" cy="150812"/>
            </a:xfrm>
            <a:custGeom>
              <a:avLst/>
              <a:gdLst/>
              <a:ahLst/>
              <a:cxnLst/>
              <a:rect l="l" t="t" r="r" b="b"/>
              <a:pathLst>
                <a:path w="84" h="95" extrusionOk="0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5999162" y="6146800"/>
              <a:ext cx="142875" cy="171450"/>
            </a:xfrm>
            <a:custGeom>
              <a:avLst/>
              <a:gdLst/>
              <a:ahLst/>
              <a:cxnLst/>
              <a:rect l="l" t="t" r="r" b="b"/>
              <a:pathLst>
                <a:path w="90" h="108" extrusionOk="0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3810000" y="6146800"/>
              <a:ext cx="114300" cy="142875"/>
            </a:xfrm>
            <a:custGeom>
              <a:avLst/>
              <a:gdLst/>
              <a:ahLst/>
              <a:cxnLst/>
              <a:rect l="l" t="t" r="r" b="b"/>
              <a:pathLst>
                <a:path w="71" h="90" extrusionOk="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3879850" y="6092825"/>
              <a:ext cx="2190750" cy="617537"/>
            </a:xfrm>
            <a:prstGeom prst="ellipse">
              <a:avLst/>
            </a:prstGeom>
            <a:gradFill>
              <a:gsLst>
                <a:gs pos="0">
                  <a:srgbClr val="82582E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3800475" y="6086475"/>
              <a:ext cx="2384425" cy="457200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3875087" y="6127750"/>
              <a:ext cx="2262187" cy="349250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5942012" y="6013450"/>
              <a:ext cx="142875" cy="152400"/>
            </a:xfrm>
            <a:custGeom>
              <a:avLst/>
              <a:gdLst/>
              <a:ahLst/>
              <a:cxnLst/>
              <a:rect l="l" t="t" r="r" b="b"/>
              <a:pathLst>
                <a:path w="90" h="96" extrusionOk="0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8607425" y="5719762"/>
              <a:ext cx="114300" cy="171450"/>
            </a:xfrm>
            <a:custGeom>
              <a:avLst/>
              <a:gdLst/>
              <a:ahLst/>
              <a:cxnLst/>
              <a:rect l="l" t="t" r="r" b="b"/>
              <a:pathLst>
                <a:path w="72" h="108" extrusionOk="0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6" name="Google Shape;36;p1"/>
            <p:cNvSpPr txBox="1"/>
            <p:nvPr/>
          </p:nvSpPr>
          <p:spPr>
            <a:xfrm>
              <a:off x="6727825" y="2814637"/>
              <a:ext cx="274637" cy="4030662"/>
            </a:xfrm>
            <a:prstGeom prst="rect">
              <a:avLst/>
            </a:prstGeom>
            <a:gradFill>
              <a:gsLst>
                <a:gs pos="0">
                  <a:srgbClr val="82582E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7" name="Google Shape;37;p1"/>
            <p:cNvSpPr txBox="1"/>
            <p:nvPr/>
          </p:nvSpPr>
          <p:spPr>
            <a:xfrm>
              <a:off x="6807200" y="2452687"/>
              <a:ext cx="120650" cy="381000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6699250" y="2767012"/>
              <a:ext cx="325437" cy="8255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6835775" y="2427287"/>
              <a:ext cx="400050" cy="2501900"/>
            </a:xfrm>
            <a:custGeom>
              <a:avLst/>
              <a:gdLst/>
              <a:ahLst/>
              <a:cxnLst/>
              <a:rect l="l" t="t" r="r" b="b"/>
              <a:pathLst>
                <a:path w="252" h="1576" extrusionOk="0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>
              <a:gsLst>
                <a:gs pos="0">
                  <a:srgbClr val="82582E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6618287" y="2255837"/>
              <a:ext cx="503237" cy="219075"/>
            </a:xfrm>
            <a:custGeom>
              <a:avLst/>
              <a:gdLst/>
              <a:ahLst/>
              <a:cxnLst/>
              <a:rect l="l" t="t" r="r" b="b"/>
              <a:pathLst>
                <a:path w="316" h="138" extrusionOk="0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>
              <a:gsLst>
                <a:gs pos="0">
                  <a:srgbClr val="82582E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41" name="Google Shape;41;p1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068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  <a:defRPr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44169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82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2766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56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111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111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111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111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3" name="Google Shape;43;p1"/>
          <p:cNvSpPr txBox="1">
            <a:spLocks noGrp="1"/>
          </p:cNvSpPr>
          <p:nvPr>
            <p:ph type="dt" idx="10"/>
          </p:nvPr>
        </p:nvSpPr>
        <p:spPr>
          <a:xfrm>
            <a:off x="457200" y="6278562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4" name="Google Shape;44;p1"/>
          <p:cNvSpPr txBox="1">
            <a:spLocks noGrp="1"/>
          </p:cNvSpPr>
          <p:nvPr>
            <p:ph type="ftr" idx="11"/>
          </p:nvPr>
        </p:nvSpPr>
        <p:spPr>
          <a:xfrm>
            <a:off x="3124200" y="6278562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5" name="Google Shape;45;p1"/>
          <p:cNvSpPr txBox="1">
            <a:spLocks noGrp="1"/>
          </p:cNvSpPr>
          <p:nvPr>
            <p:ph type="sldNum" idx="12"/>
          </p:nvPr>
        </p:nvSpPr>
        <p:spPr>
          <a:xfrm>
            <a:off x="6553200" y="6278562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1"/>
            </a:gs>
            <a:gs pos="50000">
              <a:schemeClr val="dk2"/>
            </a:gs>
            <a:gs pos="100000">
              <a:schemeClr val="dk1"/>
            </a:gs>
          </a:gsLst>
          <a:lin ang="5400000" scaled="0"/>
        </a:gra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12"/>
          <p:cNvGrpSpPr/>
          <p:nvPr/>
        </p:nvGrpSpPr>
        <p:grpSpPr>
          <a:xfrm>
            <a:off x="3800475" y="1789112"/>
            <a:ext cx="5355117" cy="5056187"/>
            <a:chOff x="3800475" y="1789112"/>
            <a:chExt cx="5355117" cy="5056187"/>
          </a:xfrm>
        </p:grpSpPr>
        <p:sp>
          <p:nvSpPr>
            <p:cNvPr id="111" name="Google Shape;111;p12"/>
            <p:cNvSpPr txBox="1"/>
            <p:nvPr/>
          </p:nvSpPr>
          <p:spPr>
            <a:xfrm>
              <a:off x="6715125" y="2166937"/>
              <a:ext cx="312737" cy="161925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2" name="Google Shape;112;p12"/>
            <p:cNvSpPr/>
            <p:nvPr/>
          </p:nvSpPr>
          <p:spPr>
            <a:xfrm>
              <a:off x="6824662" y="1881187"/>
              <a:ext cx="74612" cy="74612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3" name="Google Shape;113;p12"/>
            <p:cNvSpPr txBox="1"/>
            <p:nvPr/>
          </p:nvSpPr>
          <p:spPr>
            <a:xfrm rot="960000">
              <a:off x="8262937" y="2373312"/>
              <a:ext cx="9525" cy="3290887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4" name="Google Shape;114;p12"/>
            <p:cNvSpPr/>
            <p:nvPr/>
          </p:nvSpPr>
          <p:spPr>
            <a:xfrm>
              <a:off x="7732712" y="5568950"/>
              <a:ext cx="104775" cy="152400"/>
            </a:xfrm>
            <a:custGeom>
              <a:avLst/>
              <a:gdLst/>
              <a:ahLst/>
              <a:cxnLst/>
              <a:rect l="l" t="t" r="r" b="b"/>
              <a:pathLst>
                <a:path w="66" h="96" extrusionOk="0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5" name="Google Shape;115;p12"/>
            <p:cNvSpPr txBox="1"/>
            <p:nvPr/>
          </p:nvSpPr>
          <p:spPr>
            <a:xfrm rot="60000">
              <a:off x="8710612" y="2436812"/>
              <a:ext cx="9525" cy="3171825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6" name="Google Shape;116;p12"/>
            <p:cNvSpPr txBox="1"/>
            <p:nvPr/>
          </p:nvSpPr>
          <p:spPr>
            <a:xfrm rot="-960000">
              <a:off x="8953500" y="2414587"/>
              <a:ext cx="9525" cy="1398587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7" name="Google Shape;117;p12"/>
            <p:cNvSpPr txBox="1"/>
            <p:nvPr/>
          </p:nvSpPr>
          <p:spPr>
            <a:xfrm rot="-1200000">
              <a:off x="5467350" y="2882900"/>
              <a:ext cx="9525" cy="3227387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8" name="Google Shape;118;p12"/>
            <p:cNvSpPr txBox="1"/>
            <p:nvPr/>
          </p:nvSpPr>
          <p:spPr>
            <a:xfrm rot="1080000">
              <a:off x="4376737" y="2890837"/>
              <a:ext cx="9525" cy="3363912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9" name="Google Shape;119;p12"/>
            <p:cNvSpPr txBox="1"/>
            <p:nvPr/>
          </p:nvSpPr>
          <p:spPr>
            <a:xfrm rot="240000">
              <a:off x="4818062" y="2968625"/>
              <a:ext cx="9525" cy="3025775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0" name="Google Shape;120;p12"/>
            <p:cNvSpPr/>
            <p:nvPr/>
          </p:nvSpPr>
          <p:spPr>
            <a:xfrm>
              <a:off x="6361112" y="4795837"/>
              <a:ext cx="989012" cy="247650"/>
            </a:xfrm>
            <a:custGeom>
              <a:avLst/>
              <a:gdLst/>
              <a:ahLst/>
              <a:cxnLst/>
              <a:rect l="l" t="t" r="r" b="b"/>
              <a:pathLst>
                <a:path w="623" h="156" extrusionOk="0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1" name="Google Shape;121;p12"/>
            <p:cNvSpPr/>
            <p:nvPr/>
          </p:nvSpPr>
          <p:spPr>
            <a:xfrm>
              <a:off x="7559675" y="5700712"/>
              <a:ext cx="1581150" cy="200025"/>
            </a:xfrm>
            <a:custGeom>
              <a:avLst/>
              <a:gdLst/>
              <a:ahLst/>
              <a:cxnLst/>
              <a:rect l="l" t="t" r="r" b="b"/>
              <a:pathLst>
                <a:path w="993" h="126" extrusionOk="0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2" name="Google Shape;122;p12"/>
            <p:cNvSpPr/>
            <p:nvPr/>
          </p:nvSpPr>
          <p:spPr>
            <a:xfrm>
              <a:off x="7597775" y="5786437"/>
              <a:ext cx="1543050" cy="388937"/>
            </a:xfrm>
            <a:custGeom>
              <a:avLst/>
              <a:gdLst/>
              <a:ahLst/>
              <a:cxnLst/>
              <a:rect l="l" t="t" r="r" b="b"/>
              <a:pathLst>
                <a:path w="969" h="245" extrusionOk="0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189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3" name="Google Shape;123;p12"/>
            <p:cNvSpPr/>
            <p:nvPr/>
          </p:nvSpPr>
          <p:spPr>
            <a:xfrm>
              <a:off x="7626350" y="5700712"/>
              <a:ext cx="1514475" cy="142875"/>
            </a:xfrm>
            <a:custGeom>
              <a:avLst/>
              <a:gdLst/>
              <a:ahLst/>
              <a:cxnLst/>
              <a:rect l="l" t="t" r="r" b="b"/>
              <a:pathLst>
                <a:path w="951" h="90" extrusionOk="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>
              <a:gsLst>
                <a:gs pos="0">
                  <a:srgbClr val="82582E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4" name="Google Shape;124;p12"/>
            <p:cNvSpPr/>
            <p:nvPr/>
          </p:nvSpPr>
          <p:spPr>
            <a:xfrm>
              <a:off x="4856162" y="2446337"/>
              <a:ext cx="161925" cy="246062"/>
            </a:xfrm>
            <a:custGeom>
              <a:avLst/>
              <a:gdLst/>
              <a:ahLst/>
              <a:cxnLst/>
              <a:rect l="l" t="t" r="r" b="b"/>
              <a:pathLst>
                <a:path w="102" h="155" extrusionOk="0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5" name="Google Shape;125;p12"/>
            <p:cNvSpPr/>
            <p:nvPr/>
          </p:nvSpPr>
          <p:spPr>
            <a:xfrm>
              <a:off x="4856162" y="2682875"/>
              <a:ext cx="142875" cy="152400"/>
            </a:xfrm>
            <a:custGeom>
              <a:avLst/>
              <a:gdLst/>
              <a:ahLst/>
              <a:cxnLst/>
              <a:rect l="l" t="t" r="r" b="b"/>
              <a:pathLst>
                <a:path w="90" h="96" extrusionOk="0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6" name="Google Shape;126;p12"/>
            <p:cNvSpPr/>
            <p:nvPr/>
          </p:nvSpPr>
          <p:spPr>
            <a:xfrm>
              <a:off x="4856162" y="2806700"/>
              <a:ext cx="142875" cy="171450"/>
            </a:xfrm>
            <a:custGeom>
              <a:avLst/>
              <a:gdLst/>
              <a:ahLst/>
              <a:cxnLst/>
              <a:rect l="l" t="t" r="r" b="b"/>
              <a:pathLst>
                <a:path w="90" h="108" extrusionOk="0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7" name="Google Shape;127;p12"/>
            <p:cNvSpPr/>
            <p:nvPr/>
          </p:nvSpPr>
          <p:spPr>
            <a:xfrm>
              <a:off x="8683625" y="1912937"/>
              <a:ext cx="161925" cy="247650"/>
            </a:xfrm>
            <a:custGeom>
              <a:avLst/>
              <a:gdLst/>
              <a:ahLst/>
              <a:cxnLst/>
              <a:rect l="l" t="t" r="r" b="b"/>
              <a:pathLst>
                <a:path w="102" h="156" extrusionOk="0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8" name="Google Shape;128;p12"/>
            <p:cNvSpPr/>
            <p:nvPr/>
          </p:nvSpPr>
          <p:spPr>
            <a:xfrm>
              <a:off x="8693150" y="2141537"/>
              <a:ext cx="133350" cy="152400"/>
            </a:xfrm>
            <a:custGeom>
              <a:avLst/>
              <a:gdLst/>
              <a:ahLst/>
              <a:cxnLst/>
              <a:rect l="l" t="t" r="r" b="b"/>
              <a:pathLst>
                <a:path w="84" h="96" extrusionOk="0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9" name="Google Shape;129;p12"/>
            <p:cNvSpPr/>
            <p:nvPr/>
          </p:nvSpPr>
          <p:spPr>
            <a:xfrm>
              <a:off x="8683625" y="2274887"/>
              <a:ext cx="142875" cy="171450"/>
            </a:xfrm>
            <a:custGeom>
              <a:avLst/>
              <a:gdLst/>
              <a:ahLst/>
              <a:cxnLst/>
              <a:rect l="l" t="t" r="r" b="b"/>
              <a:pathLst>
                <a:path w="90" h="108" extrusionOk="0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30" name="Google Shape;130;p12"/>
            <p:cNvSpPr/>
            <p:nvPr/>
          </p:nvSpPr>
          <p:spPr>
            <a:xfrm>
              <a:off x="8616950" y="5595937"/>
              <a:ext cx="104775" cy="152400"/>
            </a:xfrm>
            <a:custGeom>
              <a:avLst/>
              <a:gdLst/>
              <a:ahLst/>
              <a:cxnLst/>
              <a:rect l="l" t="t" r="r" b="b"/>
              <a:pathLst>
                <a:path w="66" h="96" extrusionOk="0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31" name="Google Shape;131;p12"/>
            <p:cNvSpPr/>
            <p:nvPr/>
          </p:nvSpPr>
          <p:spPr>
            <a:xfrm>
              <a:off x="4789487" y="1789112"/>
              <a:ext cx="4132262" cy="704850"/>
            </a:xfrm>
            <a:custGeom>
              <a:avLst/>
              <a:gdLst/>
              <a:ahLst/>
              <a:cxnLst/>
              <a:rect l="l" t="t" r="r" b="b"/>
              <a:pathLst>
                <a:path w="2594" h="444" extrusionOk="0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>
              <a:gsLst>
                <a:gs pos="0">
                  <a:srgbClr val="82582E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32" name="Google Shape;132;p12"/>
            <p:cNvSpPr/>
            <p:nvPr/>
          </p:nvSpPr>
          <p:spPr>
            <a:xfrm>
              <a:off x="4657725" y="5989637"/>
              <a:ext cx="133350" cy="150812"/>
            </a:xfrm>
            <a:custGeom>
              <a:avLst/>
              <a:gdLst/>
              <a:ahLst/>
              <a:cxnLst/>
              <a:rect l="l" t="t" r="r" b="b"/>
              <a:pathLst>
                <a:path w="84" h="95" extrusionOk="0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33" name="Google Shape;133;p12"/>
            <p:cNvSpPr/>
            <p:nvPr/>
          </p:nvSpPr>
          <p:spPr>
            <a:xfrm>
              <a:off x="5999162" y="6146800"/>
              <a:ext cx="142875" cy="171450"/>
            </a:xfrm>
            <a:custGeom>
              <a:avLst/>
              <a:gdLst/>
              <a:ahLst/>
              <a:cxnLst/>
              <a:rect l="l" t="t" r="r" b="b"/>
              <a:pathLst>
                <a:path w="90" h="108" extrusionOk="0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34" name="Google Shape;134;p12"/>
            <p:cNvSpPr/>
            <p:nvPr/>
          </p:nvSpPr>
          <p:spPr>
            <a:xfrm>
              <a:off x="3810000" y="6146800"/>
              <a:ext cx="114300" cy="142875"/>
            </a:xfrm>
            <a:custGeom>
              <a:avLst/>
              <a:gdLst/>
              <a:ahLst/>
              <a:cxnLst/>
              <a:rect l="l" t="t" r="r" b="b"/>
              <a:pathLst>
                <a:path w="71" h="90" extrusionOk="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35" name="Google Shape;135;p12"/>
            <p:cNvSpPr/>
            <p:nvPr/>
          </p:nvSpPr>
          <p:spPr>
            <a:xfrm>
              <a:off x="3879850" y="6092825"/>
              <a:ext cx="2190750" cy="617537"/>
            </a:xfrm>
            <a:prstGeom prst="ellipse">
              <a:avLst/>
            </a:prstGeom>
            <a:gradFill>
              <a:gsLst>
                <a:gs pos="0">
                  <a:srgbClr val="82582E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36" name="Google Shape;136;p12"/>
            <p:cNvSpPr/>
            <p:nvPr/>
          </p:nvSpPr>
          <p:spPr>
            <a:xfrm>
              <a:off x="3800475" y="6086475"/>
              <a:ext cx="2384425" cy="457200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37" name="Google Shape;137;p12"/>
            <p:cNvSpPr/>
            <p:nvPr/>
          </p:nvSpPr>
          <p:spPr>
            <a:xfrm>
              <a:off x="3875087" y="6127750"/>
              <a:ext cx="2262187" cy="349250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38" name="Google Shape;138;p12"/>
            <p:cNvSpPr/>
            <p:nvPr/>
          </p:nvSpPr>
          <p:spPr>
            <a:xfrm>
              <a:off x="5942012" y="6013450"/>
              <a:ext cx="142875" cy="152400"/>
            </a:xfrm>
            <a:custGeom>
              <a:avLst/>
              <a:gdLst/>
              <a:ahLst/>
              <a:cxnLst/>
              <a:rect l="l" t="t" r="r" b="b"/>
              <a:pathLst>
                <a:path w="90" h="96" extrusionOk="0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39" name="Google Shape;139;p12"/>
            <p:cNvSpPr/>
            <p:nvPr/>
          </p:nvSpPr>
          <p:spPr>
            <a:xfrm>
              <a:off x="8607425" y="5719762"/>
              <a:ext cx="114300" cy="171450"/>
            </a:xfrm>
            <a:custGeom>
              <a:avLst/>
              <a:gdLst/>
              <a:ahLst/>
              <a:cxnLst/>
              <a:rect l="l" t="t" r="r" b="b"/>
              <a:pathLst>
                <a:path w="72" h="108" extrusionOk="0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0" name="Google Shape;140;p12"/>
            <p:cNvSpPr txBox="1"/>
            <p:nvPr/>
          </p:nvSpPr>
          <p:spPr>
            <a:xfrm>
              <a:off x="6727825" y="2814637"/>
              <a:ext cx="274637" cy="4030662"/>
            </a:xfrm>
            <a:prstGeom prst="rect">
              <a:avLst/>
            </a:prstGeom>
            <a:gradFill>
              <a:gsLst>
                <a:gs pos="0">
                  <a:srgbClr val="82582E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1" name="Google Shape;141;p12"/>
            <p:cNvSpPr txBox="1"/>
            <p:nvPr/>
          </p:nvSpPr>
          <p:spPr>
            <a:xfrm>
              <a:off x="6807200" y="2452687"/>
              <a:ext cx="120650" cy="381000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2" name="Google Shape;142;p12"/>
            <p:cNvSpPr/>
            <p:nvPr/>
          </p:nvSpPr>
          <p:spPr>
            <a:xfrm>
              <a:off x="6699250" y="2767012"/>
              <a:ext cx="325437" cy="8255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dk1"/>
                </a:gs>
                <a:gs pos="100000">
                  <a:srgbClr val="82582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3" name="Google Shape;143;p12"/>
            <p:cNvSpPr/>
            <p:nvPr/>
          </p:nvSpPr>
          <p:spPr>
            <a:xfrm>
              <a:off x="6835775" y="2427287"/>
              <a:ext cx="400050" cy="2501900"/>
            </a:xfrm>
            <a:custGeom>
              <a:avLst/>
              <a:gdLst/>
              <a:ahLst/>
              <a:cxnLst/>
              <a:rect l="l" t="t" r="r" b="b"/>
              <a:pathLst>
                <a:path w="252" h="1576" extrusionOk="0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>
              <a:gsLst>
                <a:gs pos="0">
                  <a:srgbClr val="82582E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4" name="Google Shape;144;p12"/>
            <p:cNvSpPr/>
            <p:nvPr/>
          </p:nvSpPr>
          <p:spPr>
            <a:xfrm>
              <a:off x="6618287" y="2255837"/>
              <a:ext cx="503237" cy="219075"/>
            </a:xfrm>
            <a:custGeom>
              <a:avLst/>
              <a:gdLst/>
              <a:ahLst/>
              <a:cxnLst/>
              <a:rect l="l" t="t" r="r" b="b"/>
              <a:pathLst>
                <a:path w="316" h="138" extrusionOk="0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>
              <a:gsLst>
                <a:gs pos="0">
                  <a:srgbClr val="82582E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145" name="Google Shape;145;p12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6" name="Google Shape;146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068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  <a:defRPr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44169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82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2766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56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111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111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111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111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7" name="Google Shape;147;p12"/>
          <p:cNvSpPr txBox="1">
            <a:spLocks noGrp="1"/>
          </p:cNvSpPr>
          <p:nvPr>
            <p:ph type="dt" idx="10"/>
          </p:nvPr>
        </p:nvSpPr>
        <p:spPr>
          <a:xfrm>
            <a:off x="457200" y="6278562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8" name="Google Shape;148;p12"/>
          <p:cNvSpPr txBox="1">
            <a:spLocks noGrp="1"/>
          </p:cNvSpPr>
          <p:nvPr>
            <p:ph type="ftr" idx="11"/>
          </p:nvPr>
        </p:nvSpPr>
        <p:spPr>
          <a:xfrm>
            <a:off x="3124200" y="6278562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9" name="Google Shape;149;p12"/>
          <p:cNvSpPr txBox="1">
            <a:spLocks noGrp="1"/>
          </p:cNvSpPr>
          <p:nvPr>
            <p:ph type="sldNum" idx="12"/>
          </p:nvPr>
        </p:nvSpPr>
        <p:spPr>
          <a:xfrm>
            <a:off x="6553200" y="6278562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5"/>
          <p:cNvSpPr txBox="1"/>
          <p:nvPr/>
        </p:nvSpPr>
        <p:spPr>
          <a:xfrm>
            <a:off x="331693" y="353971"/>
            <a:ext cx="6606989" cy="646545"/>
          </a:xfrm>
          <a:prstGeom prst="rect">
            <a:avLst/>
          </a:prstGeom>
          <a:noFill/>
          <a:ln w="9525" cap="flat" cmpd="sng">
            <a:solidFill>
              <a:srgbClr val="F7CAA4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3000" dir="540000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5400" b="1" i="0" u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Конструктивные </a:t>
            </a:r>
            <a:r>
              <a:rPr lang="en-US" sz="54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 </a:t>
            </a:r>
            <a:r>
              <a:rPr lang="en-US" sz="5400" b="1" i="0" u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строительные   </a:t>
            </a:r>
            <a:r>
              <a:rPr lang="en-US" sz="54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системы</a:t>
            </a:r>
            <a:endParaRPr sz="5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5"/>
          <p:cNvSpPr txBox="1"/>
          <p:nvPr/>
        </p:nvSpPr>
        <p:spPr>
          <a:xfrm>
            <a:off x="-26987" y="-252412"/>
            <a:ext cx="9144000" cy="71104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Каркас с продольным расположением</a:t>
            </a:r>
            <a:r>
              <a:rPr lang="en-US" sz="24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ригелей применяют, проектируя общественные здания. сложной планировочной структуры (</a:t>
            </a:r>
            <a:r>
              <a:rPr lang="en-US" sz="24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школы, лечебно-профилактические учреждения</a:t>
            </a: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и др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Безригельный </a:t>
            </a:r>
            <a:r>
              <a:rPr lang="en-US" sz="24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каркас </a:t>
            </a: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 течение длительного времени применялся, главным образом, в проектировании многоэтажных промышленных зданий. С конца 1980-х гг. в облегченном конструктивном варианте он получил распространение в строительстве жилых и общественных зданий. </a:t>
            </a:r>
            <a:endParaRPr sz="24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Объемно-блочная конструктивная система</a:t>
            </a:r>
            <a:endParaRPr sz="2400" b="0" i="0" u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Система и конструкции бетонных объемных блоков (несущих и ненесущих) были разработаны и внедрены в конце 1950-х гг экспериментальное строительство в СССР. Объемно-блочные здания возводят из крупных объемно-пространственных бетонных элементов весом до 25 т, заключающих в себе жилую комнату или другой фрагмент здания. Объемные блок</a:t>
            </a:r>
            <a:r>
              <a:rPr lang="en-US" sz="24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устанавливают друг на друга как правило «столбами» -без перевязки швов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26" descr="оболоч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750" y="188912"/>
            <a:ext cx="8280400" cy="621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087" y="319087"/>
            <a:ext cx="7921625" cy="5440362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7"/>
          <p:cNvSpPr txBox="1"/>
          <p:nvPr/>
        </p:nvSpPr>
        <p:spPr>
          <a:xfrm>
            <a:off x="1908175" y="5949950"/>
            <a:ext cx="575945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homa"/>
              <a:buNone/>
            </a:pPr>
            <a:r>
              <a:rPr lang="en-US"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Главной достопримечательностью Австралии считается оперный театр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28"/>
          <p:cNvPicPr preferRelativeResize="0"/>
          <p:nvPr/>
        </p:nvPicPr>
        <p:blipFill rotWithShape="1">
          <a:blip r:embed="rId3">
            <a:alphaModFix/>
          </a:blip>
          <a:srcRect l="1336" t="1281" r="7160" b="558"/>
          <a:stretch/>
        </p:blipFill>
        <p:spPr>
          <a:xfrm>
            <a:off x="1042987" y="692150"/>
            <a:ext cx="7056437" cy="5976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0112" y="201612"/>
            <a:ext cx="7559675" cy="6170612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29"/>
          <p:cNvSpPr txBox="1"/>
          <p:nvPr/>
        </p:nvSpPr>
        <p:spPr>
          <a:xfrm>
            <a:off x="2700337" y="6464300"/>
            <a:ext cx="575945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homa"/>
              <a:buNone/>
            </a:pPr>
            <a:r>
              <a:rPr lang="en-US"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Небоскрёб в Мальмё, Швеция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1550" y="260350"/>
            <a:ext cx="7056437" cy="564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1"/>
          <p:cNvSpPr txBox="1">
            <a:spLocks noGrp="1"/>
          </p:cNvSpPr>
          <p:nvPr>
            <p:ph type="title"/>
          </p:nvPr>
        </p:nvSpPr>
        <p:spPr>
          <a:xfrm>
            <a:off x="0" y="260350"/>
            <a:ext cx="9144000" cy="62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  <a:r>
              <a:rPr lang="en-US" sz="3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Строительные системы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dirty="0"/>
          </a:p>
        </p:txBody>
      </p:sp>
      <p:sp>
        <p:nvSpPr>
          <p:cNvPr id="265" name="Google Shape;265;p31"/>
          <p:cNvSpPr txBox="1">
            <a:spLocks noGrp="1"/>
          </p:cNvSpPr>
          <p:nvPr>
            <p:ph type="body" idx="1"/>
          </p:nvPr>
        </p:nvSpPr>
        <p:spPr>
          <a:xfrm>
            <a:off x="250825" y="908050"/>
            <a:ext cx="8713787" cy="522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Понятие -</a:t>
            </a:r>
            <a:r>
              <a:rPr lang="en-US" sz="2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строительная система-</a:t>
            </a:r>
            <a:r>
              <a:rPr lang="en-US"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является характеристикой конструктивного решения здания по признакам </a:t>
            </a:r>
            <a:r>
              <a:rPr lang="en-US" sz="2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материала и технологии возведения его несущих конструкций.</a:t>
            </a:r>
            <a:r>
              <a:rPr lang="en-US"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Различают </a:t>
            </a:r>
            <a:r>
              <a:rPr lang="en-US" sz="2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четыре группы</a:t>
            </a:r>
            <a:r>
              <a:rPr lang="en-US"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конструкционных материалов - </a:t>
            </a:r>
            <a:r>
              <a:rPr lang="en-US" sz="2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камень (включая кирпич), бетон, металл и дерево, и три основных технологических метода возведения - традиционный , полносборный и монолитный.</a:t>
            </a:r>
            <a:endParaRPr/>
          </a:p>
          <a:p>
            <a:pPr marL="342900" marR="0" lvl="0" indent="-227330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None/>
            </a:pPr>
            <a:endParaRPr sz="2800" b="1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2"/>
          <p:cNvSpPr txBox="1"/>
          <p:nvPr/>
        </p:nvSpPr>
        <p:spPr>
          <a:xfrm>
            <a:off x="250825" y="188912"/>
            <a:ext cx="8785225" cy="63706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Например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для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кирпичных</a:t>
            </a:r>
            <a:r>
              <a:rPr lang="en-US" sz="24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зданий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традиционна</a:t>
            </a:r>
            <a:r>
              <a:rPr lang="en-US" sz="24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технология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ручной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кладки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несущих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стен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а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для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деревянных</a:t>
            </a:r>
            <a:r>
              <a:rPr lang="en-US" sz="24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US" sz="2400" b="1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применение</a:t>
            </a:r>
            <a:r>
              <a:rPr lang="en-US" sz="24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рубленных</a:t>
            </a:r>
            <a:r>
              <a:rPr lang="en-US" sz="24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бревенчатых</a:t>
            </a:r>
            <a:r>
              <a:rPr lang="en-US" sz="24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стен</a:t>
            </a:r>
            <a:r>
              <a:rPr lang="en-US" sz="24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Наиболее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распространенным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является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использование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одной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строительной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системы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при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возведении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здания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Такие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строительные системы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называют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основными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Схема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их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классификации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дана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рис.1</a:t>
            </a:r>
            <a:endParaRPr dirty="0"/>
          </a:p>
          <a:p>
            <a:pPr marL="0" marR="0" lvl="0" indent="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Полносборные</a:t>
            </a:r>
            <a:r>
              <a:rPr lang="en-US" sz="24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здания</a:t>
            </a:r>
            <a:r>
              <a:rPr lang="en-US" sz="24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из</a:t>
            </a:r>
            <a:r>
              <a:rPr lang="en-US" sz="24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бетона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возводят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крупноблочной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панельной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каркасно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панельной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объемно-блочной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системах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400" b="1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Полносборные</a:t>
            </a:r>
            <a:r>
              <a:rPr lang="en-US" sz="24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каменные</a:t>
            </a:r>
            <a:r>
              <a:rPr lang="en-US" sz="24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системы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со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стенами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из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заранее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отформованных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кирпичных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керамических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каменных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блоков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или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панелей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изобретены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и широко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применялись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в б. СССР в 50-е - 60-е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гг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.,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но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затем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постепенно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ушли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из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практики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С 1990-высокий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энергоэкономический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эффект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индустриальность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слоистых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кирпичных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панелей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стимулировали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рост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их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производства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в США и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Канаде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33"/>
          <p:cNvPicPr preferRelativeResize="0"/>
          <p:nvPr/>
        </p:nvPicPr>
        <p:blipFill rotWithShape="1">
          <a:blip r:embed="rId3">
            <a:alphaModFix/>
          </a:blip>
          <a:srcRect r="1770" b="7292"/>
          <a:stretch/>
        </p:blipFill>
        <p:spPr>
          <a:xfrm>
            <a:off x="179387" y="114300"/>
            <a:ext cx="8559800" cy="625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4"/>
          <p:cNvSpPr txBox="1"/>
          <p:nvPr/>
        </p:nvSpPr>
        <p:spPr>
          <a:xfrm>
            <a:off x="250825" y="2947987"/>
            <a:ext cx="8713787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281" name="Google Shape;281;p34"/>
          <p:cNvSpPr txBox="1"/>
          <p:nvPr/>
        </p:nvSpPr>
        <p:spPr>
          <a:xfrm>
            <a:off x="107950" y="0"/>
            <a:ext cx="8928100" cy="67405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2400" b="1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Монолитная</a:t>
            </a:r>
            <a:r>
              <a:rPr lang="en-US" sz="24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400" b="1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сборно-монолитная</a:t>
            </a:r>
            <a:r>
              <a:rPr lang="en-US" sz="24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строительные системы.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Эти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системы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применяют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преимущественно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при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возведении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жилых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зданий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средней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повышенной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этажности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со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стеновой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или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каркасно-стеновой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конструктивными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системами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В 1970-х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гг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проведены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работы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созданию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индустриальных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опалубок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освоению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технологии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возведению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домов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представителей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всесторонней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проверке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эксплуатационных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качеств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таких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зданий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отечественных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природно-климатических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условия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 С 1980-х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гг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монолитное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домостроение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составляет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существенную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интенсивно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развиваюшуюся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отрасль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жилищного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строительства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С 1990-х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гг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монолитное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домостроение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России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получает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дополнительный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стимул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к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развитию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связи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с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активизацией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деятельности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совместных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зарубежных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фирм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импортирующих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разнообразное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технологическое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оборудование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что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обеспечивает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широкий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диапазон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технических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решений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отбор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наиболее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совершенных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6"/>
          <p:cNvSpPr txBox="1">
            <a:spLocks noGrp="1"/>
          </p:cNvSpPr>
          <p:nvPr>
            <p:ph type="title"/>
          </p:nvPr>
        </p:nvSpPr>
        <p:spPr>
          <a:xfrm>
            <a:off x="468312" y="2603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lang="en-US" sz="44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Учебные</a:t>
            </a:r>
            <a:r>
              <a:rPr lang="en-US" sz="44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вопросы</a:t>
            </a:r>
            <a:r>
              <a:rPr lang="en-US"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182" name="Google Shape;182;p16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9144000" cy="30527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1.Конструктивные системы.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2.Строительные системы.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3.Объемно-планировочные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схемы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 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зданий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4.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Функциональные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схемы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5"/>
          <p:cNvSpPr txBox="1"/>
          <p:nvPr/>
        </p:nvSpPr>
        <p:spPr>
          <a:xfrm>
            <a:off x="4762" y="487362"/>
            <a:ext cx="8964612" cy="56324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Строительные системы </a:t>
            </a:r>
            <a:r>
              <a:rPr lang="en-US" sz="2400" b="1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зданий</a:t>
            </a:r>
            <a:r>
              <a:rPr lang="en-US" sz="24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с </a:t>
            </a:r>
            <a:r>
              <a:rPr lang="en-US" sz="2400" b="1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несущими</a:t>
            </a:r>
            <a:r>
              <a:rPr lang="en-US" sz="24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400" b="1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ограждающими</a:t>
            </a:r>
            <a:r>
              <a:rPr lang="en-US" sz="24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металлическими</a:t>
            </a:r>
            <a:r>
              <a:rPr lang="en-US" sz="24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конструкциями</a:t>
            </a:r>
            <a:r>
              <a:rPr lang="en-US" sz="24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получили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распространение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малоэтажном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строительстве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легких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металлических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производственных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а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затем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общественных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зданий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комплектной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поставки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и в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мобильных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одноэтажных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зданиях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из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блок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контейнеров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различного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типа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Система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легко-металлических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зданий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получила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распространение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строительстве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одно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-,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двухэтажных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зданий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микрорайонного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районного</a:t>
            </a:r>
            <a:r>
              <a:rPr lang="en-US" sz="24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значения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Наиболее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шире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она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внедряется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строительство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предприятий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торговли</a:t>
            </a:r>
            <a:r>
              <a:rPr lang="en-US" sz="24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1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общественного</a:t>
            </a:r>
            <a:r>
              <a:rPr lang="en-US" sz="24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транспорта</a:t>
            </a:r>
            <a:r>
              <a:rPr lang="en-US" sz="24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1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cистемы</a:t>
            </a:r>
            <a:r>
              <a:rPr lang="en-US" sz="24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питания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досуга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., в 1990-е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возник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определенный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«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строительный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бум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» в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возведении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наиболее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легких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типов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таких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зданий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преимущественно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торговых</a:t>
            </a:r>
            <a:r>
              <a:rPr lang="en-US" sz="24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400" b="1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складских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 с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широким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участием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отечественных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совместных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зарубежных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фирм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..</a:t>
            </a: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6"/>
          <p:cNvSpPr txBox="1"/>
          <p:nvPr/>
        </p:nvSpPr>
        <p:spPr>
          <a:xfrm>
            <a:off x="107950" y="579437"/>
            <a:ext cx="9144000" cy="553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3. Объемно-планировочная схема зданий</a:t>
            </a:r>
            <a:endParaRPr sz="2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D5C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rgbClr val="FFAD5C"/>
                </a:solidFill>
                <a:latin typeface="Arial"/>
                <a:ea typeface="Arial"/>
                <a:cs typeface="Arial"/>
                <a:sym typeface="Arial"/>
              </a:rPr>
              <a:t>Объемно-планировочной схемой здания </a:t>
            </a:r>
            <a:r>
              <a:rPr lang="en-US" sz="2800" b="0" i="0" u="none">
                <a:solidFill>
                  <a:srgbClr val="FFAD5C"/>
                </a:solidFill>
                <a:latin typeface="Arial"/>
                <a:ea typeface="Arial"/>
                <a:cs typeface="Arial"/>
                <a:sym typeface="Arial"/>
              </a:rPr>
              <a:t>называют тип объединения рабочих обслуживающих, вспомогательных и коммуникационных помещений в единую композицию.</a:t>
            </a:r>
            <a:endParaRPr/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 признаку расположения и взаимосвязи помещений</a:t>
            </a: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различают следующие типы объемно-планировочных схем зданий:</a:t>
            </a:r>
            <a:endParaRPr/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 </a:t>
            </a:r>
            <a:r>
              <a:rPr lang="en-US" sz="28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– анфиладную      2- коридорная </a:t>
            </a:r>
            <a:endParaRPr/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3- Галерейная          4- секционную</a:t>
            </a:r>
            <a:endParaRPr/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5. зальную,               6-комбинированную  </a:t>
            </a:r>
            <a:endParaRPr/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7-атриумную</a:t>
            </a:r>
            <a:endParaRPr/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7"/>
          <p:cNvSpPr txBox="1">
            <a:spLocks noGrp="1"/>
          </p:cNvSpPr>
          <p:nvPr>
            <p:ph type="title" idx="4294967295"/>
          </p:nvPr>
        </p:nvSpPr>
        <p:spPr>
          <a:xfrm>
            <a:off x="971550" y="276225"/>
            <a:ext cx="7345362" cy="5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        Анфиладная система</a:t>
            </a:r>
            <a:endParaRPr/>
          </a:p>
        </p:txBody>
      </p:sp>
      <p:sp>
        <p:nvSpPr>
          <p:cNvPr id="297" name="Google Shape;297;p37"/>
          <p:cNvSpPr txBox="1">
            <a:spLocks noGrp="1"/>
          </p:cNvSpPr>
          <p:nvPr>
            <p:ph type="body" idx="4294967295"/>
          </p:nvPr>
        </p:nvSpPr>
        <p:spPr>
          <a:xfrm>
            <a:off x="0" y="981075"/>
            <a:ext cx="4932362" cy="5472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предусматривает непосредственный переход из одного помещения в другое через проемы в их стенах или перегородках. Поскольку основные помещения при анфиладной схеме являются проходными, она полностью применяется в ограниченном числе типов зданий преимущественно экспозиционного характера </a:t>
            </a:r>
            <a:r>
              <a:rPr lang="en-US" sz="20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(музеи, выставки).</a:t>
            </a:r>
            <a:r>
              <a:rPr lang="en-US"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Чаще ее применяют частично в отдельных элементах здания, например, между парадными помещениями особняка (коттеджа) или между помещениями одной воспитательной группы детского сада</a:t>
            </a:r>
            <a:endParaRPr/>
          </a:p>
        </p:txBody>
      </p:sp>
      <p:pic>
        <p:nvPicPr>
          <p:cNvPr id="298" name="Google Shape;298;p37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 l="5732" r="49363" b="64106"/>
          <a:stretch/>
        </p:blipFill>
        <p:spPr>
          <a:xfrm>
            <a:off x="4932362" y="1196975"/>
            <a:ext cx="4211637" cy="4535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8"/>
          <p:cNvSpPr txBox="1">
            <a:spLocks noGrp="1"/>
          </p:cNvSpPr>
          <p:nvPr>
            <p:ph type="title" idx="4294967295"/>
          </p:nvPr>
        </p:nvSpPr>
        <p:spPr>
          <a:xfrm>
            <a:off x="179387" y="0"/>
            <a:ext cx="8640762" cy="836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Система с горизонтальными коммуникациями                   коридорная</a:t>
            </a:r>
            <a:endParaRPr/>
          </a:p>
        </p:txBody>
      </p:sp>
      <p:sp>
        <p:nvSpPr>
          <p:cNvPr id="304" name="Google Shape;304;p38"/>
          <p:cNvSpPr txBox="1">
            <a:spLocks noGrp="1"/>
          </p:cNvSpPr>
          <p:nvPr>
            <p:ph type="body" idx="4294967295"/>
          </p:nvPr>
        </p:nvSpPr>
        <p:spPr>
          <a:xfrm>
            <a:off x="0" y="765175"/>
            <a:ext cx="4932362" cy="597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70"/>
              <a:buFont typeface="Noto Sans Symbols"/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предусматривает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связи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между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основными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помещениями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через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коммуникационные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коридоры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. 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Основные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помещения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по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отношению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к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горизонтальной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коммуникации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могут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располагаться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с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одной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или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двух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сторон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Планировочная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1" i="0" u="none" strike="noStrike" cap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компактность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и </a:t>
            </a:r>
            <a:r>
              <a:rPr lang="en-US" sz="2000" b="1" i="0" u="none" strike="noStrike" cap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экономичность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проектного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решения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здания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в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наибольшей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степени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достигается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при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1" i="0" u="none" strike="noStrike" cap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схемах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с </a:t>
            </a:r>
            <a:r>
              <a:rPr lang="en-US" sz="2000" b="1" i="0" u="none" strike="noStrike" cap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кольцевыми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1" i="0" u="none" strike="noStrike" cap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коридорами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Система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планировки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с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горизонтальными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коммуникационными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помещениями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широко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применяется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в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проектировании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гражданских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зданий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самого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различного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назначения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- </a:t>
            </a:r>
            <a:r>
              <a:rPr lang="en-US" sz="2000" b="1" i="0" u="none" strike="noStrike" cap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общежитий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000" b="1" i="0" u="none" strike="noStrike" cap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гостиниц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000" b="1" i="0" u="none" strike="noStrike" cap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школ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000" b="1" i="0" u="none" strike="noStrike" cap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больниц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000" b="1" i="0" u="none" strike="noStrike" cap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административных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1" i="0" u="none" strike="noStrike" cap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зданий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и </a:t>
            </a:r>
            <a:r>
              <a:rPr lang="en-US" sz="2000" b="1" i="0" u="none" strike="noStrike" cap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т.п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endParaRPr dirty="0"/>
          </a:p>
          <a:p>
            <a:pPr marL="342900" marR="0" lvl="0" indent="-2603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None/>
            </a:pPr>
            <a:endParaRPr sz="2000" b="1" i="0" u="none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05" name="Google Shape;305;p38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 l="31391" t="35179" r="38835" b="33571"/>
          <a:stretch/>
        </p:blipFill>
        <p:spPr>
          <a:xfrm>
            <a:off x="5467350" y="908050"/>
            <a:ext cx="3384550" cy="1909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38"/>
          <p:cNvPicPr preferRelativeResize="0"/>
          <p:nvPr/>
        </p:nvPicPr>
        <p:blipFill rotWithShape="1">
          <a:blip r:embed="rId3">
            <a:alphaModFix/>
          </a:blip>
          <a:srcRect l="2503" t="49136" r="69610" b="30964"/>
          <a:stretch/>
        </p:blipFill>
        <p:spPr>
          <a:xfrm>
            <a:off x="5184775" y="3194050"/>
            <a:ext cx="3951287" cy="201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39"/>
          <p:cNvPicPr preferRelativeResize="0"/>
          <p:nvPr/>
        </p:nvPicPr>
        <p:blipFill rotWithShape="1">
          <a:blip r:embed="rId3">
            <a:alphaModFix/>
          </a:blip>
          <a:srcRect l="980" t="34632" r="69256" b="50178"/>
          <a:stretch/>
        </p:blipFill>
        <p:spPr>
          <a:xfrm>
            <a:off x="1368425" y="3644900"/>
            <a:ext cx="6191250" cy="2332037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39"/>
          <p:cNvSpPr txBox="1"/>
          <p:nvPr/>
        </p:nvSpPr>
        <p:spPr>
          <a:xfrm>
            <a:off x="107950" y="404812"/>
            <a:ext cx="9036050" cy="1446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Система с горизонтальными                       коммуникациями  галерейная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endParaRPr/>
          </a:p>
        </p:txBody>
      </p:sp>
      <p:sp>
        <p:nvSpPr>
          <p:cNvPr id="313" name="Google Shape;313;p39"/>
          <p:cNvSpPr txBox="1"/>
          <p:nvPr/>
        </p:nvSpPr>
        <p:spPr>
          <a:xfrm flipH="1">
            <a:off x="323850" y="1817687"/>
            <a:ext cx="8208962" cy="1201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предусматривает связи между основными помещениями через коммуникационные галереи .открытые с одной стороны.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0"/>
          <p:cNvSpPr txBox="1">
            <a:spLocks noGrp="1"/>
          </p:cNvSpPr>
          <p:nvPr>
            <p:ph type="title" idx="4294967295"/>
          </p:nvPr>
        </p:nvSpPr>
        <p:spPr>
          <a:xfrm>
            <a:off x="457200" y="273050"/>
            <a:ext cx="8507412" cy="5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          Секционная система</a:t>
            </a:r>
            <a:endParaRPr/>
          </a:p>
        </p:txBody>
      </p:sp>
      <p:sp>
        <p:nvSpPr>
          <p:cNvPr id="319" name="Google Shape;319;p40"/>
          <p:cNvSpPr txBox="1">
            <a:spLocks noGrp="1"/>
          </p:cNvSpPr>
          <p:nvPr>
            <p:ph type="body" idx="4294967295"/>
          </p:nvPr>
        </p:nvSpPr>
        <p:spPr>
          <a:xfrm>
            <a:off x="0" y="1125537"/>
            <a:ext cx="3851275" cy="532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None/>
            </a:pPr>
            <a:endParaRPr sz="20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None/>
            </a:pPr>
            <a:r>
              <a:rPr lang="en-US" sz="2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предусматривает компоновку здания из одного или нескольких фрагментов (секций) с повторяющимися поэтажными планами. При этом помещения всех этажей каждой секции связаны общими вертикальными коммуникациями - лестницей или лестницей и лифтами. Секционная система является основной в проектировании </a:t>
            </a:r>
            <a:r>
              <a:rPr lang="en-US" sz="2000" b="1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городских квартирных жилых домов средней и большой этажности</a:t>
            </a:r>
            <a:r>
              <a:rPr lang="en-US" sz="1400" b="1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/>
          </a:p>
        </p:txBody>
      </p:sp>
      <p:pic>
        <p:nvPicPr>
          <p:cNvPr id="320" name="Google Shape;320;p40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 l="60840" t="37857" r="-970" b="35536"/>
          <a:stretch/>
        </p:blipFill>
        <p:spPr>
          <a:xfrm>
            <a:off x="4067175" y="2060575"/>
            <a:ext cx="5076825" cy="3671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1"/>
          <p:cNvSpPr txBox="1">
            <a:spLocks noGrp="1"/>
          </p:cNvSpPr>
          <p:nvPr>
            <p:ph type="title" idx="4294967295"/>
          </p:nvPr>
        </p:nvSpPr>
        <p:spPr>
          <a:xfrm>
            <a:off x="457200" y="276225"/>
            <a:ext cx="8147050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             Зальная система</a:t>
            </a:r>
            <a:endParaRPr/>
          </a:p>
        </p:txBody>
      </p:sp>
      <p:sp>
        <p:nvSpPr>
          <p:cNvPr id="326" name="Google Shape;326;p41"/>
          <p:cNvSpPr txBox="1">
            <a:spLocks noGrp="1"/>
          </p:cNvSpPr>
          <p:nvPr>
            <p:ph type="body" idx="4294967295"/>
          </p:nvPr>
        </p:nvSpPr>
        <p:spPr>
          <a:xfrm>
            <a:off x="0" y="981075"/>
            <a:ext cx="4356100" cy="5761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None/>
            </a:pPr>
            <a:r>
              <a:rPr lang="en-US" sz="2000" b="1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Зальная система </a:t>
            </a:r>
            <a:r>
              <a:rPr lang="en-US" sz="2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строится на подчинении относительно небольшого числа под­собных помещений главному зальному, которое определяет функциональное назначе­ние зданий в целом. Наибольшее распространение зальная система получила в проектировании промышленных и общественных, зрелищных, спортивных, выставочных зданий . Зальную систему применяют для зданий одно- и многозальной структуры. </a:t>
            </a:r>
            <a:endParaRPr/>
          </a:p>
          <a:p>
            <a:pPr marL="342900" marR="0" lvl="0" indent="-2603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None/>
            </a:pPr>
            <a:endParaRPr sz="20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27" name="Google Shape;327;p41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 l="3010" t="71362" r="71940" b="-1"/>
          <a:stretch/>
        </p:blipFill>
        <p:spPr>
          <a:xfrm>
            <a:off x="4786312" y="1722437"/>
            <a:ext cx="3573462" cy="437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2"/>
          <p:cNvSpPr txBox="1">
            <a:spLocks noGrp="1"/>
          </p:cNvSpPr>
          <p:nvPr>
            <p:ph type="title" idx="4294967295"/>
          </p:nvPr>
        </p:nvSpPr>
        <p:spPr>
          <a:xfrm>
            <a:off x="323850" y="273050"/>
            <a:ext cx="8820150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Комбинированная (смешанная) система</a:t>
            </a:r>
            <a:endParaRPr/>
          </a:p>
        </p:txBody>
      </p:sp>
      <p:sp>
        <p:nvSpPr>
          <p:cNvPr id="333" name="Google Shape;333;p42"/>
          <p:cNvSpPr txBox="1">
            <a:spLocks noGrp="1"/>
          </p:cNvSpPr>
          <p:nvPr>
            <p:ph type="body" idx="4294967295"/>
          </p:nvPr>
        </p:nvSpPr>
        <p:spPr>
          <a:xfrm>
            <a:off x="107950" y="1268412"/>
            <a:ext cx="3959225" cy="558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None/>
            </a:pPr>
            <a:r>
              <a:rPr lang="en-US" sz="2000" b="1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Комбинированная (смешанная) система, </a:t>
            </a:r>
            <a:r>
              <a:rPr lang="en-US" sz="2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сочетающая в себе элементы различных систем, применяется преимущественно в многофункциональных зданиях. Так, например, в молодежном клубе зальная система зрелищных и спортивных залов сочетается с коридорной планировкой помещений для клубных кабинетов.</a:t>
            </a:r>
            <a:endParaRPr/>
          </a:p>
          <a:p>
            <a:pPr marL="0" marR="0" lvl="0" indent="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None/>
            </a:pPr>
            <a:r>
              <a:rPr lang="en-US" sz="2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endParaRPr/>
          </a:p>
          <a:p>
            <a:pPr marL="342900" marR="0" lvl="0" indent="-2603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None/>
            </a:pPr>
            <a:endParaRPr sz="20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34" name="Google Shape;334;p42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 l="39320" t="66607" r="2589" b="-891"/>
          <a:stretch/>
        </p:blipFill>
        <p:spPr>
          <a:xfrm>
            <a:off x="4284662" y="1484312"/>
            <a:ext cx="4751387" cy="381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3"/>
          <p:cNvSpPr txBox="1">
            <a:spLocks noGrp="1"/>
          </p:cNvSpPr>
          <p:nvPr>
            <p:ph type="title" idx="4294967295"/>
          </p:nvPr>
        </p:nvSpPr>
        <p:spPr>
          <a:xfrm>
            <a:off x="107950" y="0"/>
            <a:ext cx="9036050" cy="404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Атриумная система</a:t>
            </a:r>
            <a:endParaRPr/>
          </a:p>
        </p:txBody>
      </p:sp>
      <p:sp>
        <p:nvSpPr>
          <p:cNvPr id="340" name="Google Shape;340;p43"/>
          <p:cNvSpPr txBox="1"/>
          <p:nvPr/>
        </p:nvSpPr>
        <p:spPr>
          <a:xfrm>
            <a:off x="0" y="692150"/>
            <a:ext cx="9144000" cy="5940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1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Атриумная</a:t>
            </a:r>
            <a:r>
              <a:rPr lang="en-US" sz="20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система</a:t>
            </a:r>
            <a:r>
              <a:rPr lang="en-US" sz="20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 с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открытым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или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крытым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двором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вокруг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которого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размещены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основные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помещения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связанные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с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ним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непосредственно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либо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через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открытые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галереи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или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закрытые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боковые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коридоры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),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коммуникационные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помещения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имеет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разнообразное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применение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Помимо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традиционного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использования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южном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жилище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она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последние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десятилетия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получила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применение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проектировании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малоэтажных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зданий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с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крупными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залами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крытых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рынках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музеях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выставках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а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также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зданиях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многоэтажных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гостиниц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офисов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Преимущества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системы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при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открытых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дворах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- в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тесной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связи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между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необхо­димыми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технологической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схеме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открытыми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закрытыми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пространствами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(в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здании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рынка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между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стационарными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торговыми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залами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пространством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для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сезонной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тор­говли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в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здании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музея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между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закрытой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открытой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экспозицией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т.п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.).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При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крытых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атриумах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преимуществами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являются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наличие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круглогодично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функционирующих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общественных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пространств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повышение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теплоэкономичности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здания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Композиционным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функциональным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преимуществами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применения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атриумов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многоэтажных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административных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гостиничных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зданиях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является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наличие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крупного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общественного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пространства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возможность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улучшения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инсоляции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рабочих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помещений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" name="Google Shape;345;p44"/>
          <p:cNvGrpSpPr/>
          <p:nvPr/>
        </p:nvGrpSpPr>
        <p:grpSpPr>
          <a:xfrm>
            <a:off x="684212" y="673100"/>
            <a:ext cx="8136979" cy="5327651"/>
            <a:chOff x="3246437" y="830262"/>
            <a:chExt cx="12398375" cy="11155363"/>
          </a:xfrm>
        </p:grpSpPr>
        <p:pic>
          <p:nvPicPr>
            <p:cNvPr id="346" name="Google Shape;346;p4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262312" y="830262"/>
              <a:ext cx="12382500" cy="105775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7" name="Google Shape;347;p44"/>
            <p:cNvSpPr txBox="1"/>
            <p:nvPr/>
          </p:nvSpPr>
          <p:spPr>
            <a:xfrm>
              <a:off x="3246437" y="11604625"/>
              <a:ext cx="12192000" cy="381000"/>
            </a:xfrm>
            <a:prstGeom prst="rect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just" rtl="0">
                <a:lnSpc>
                  <a:spcPct val="69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Helvetica Neue"/>
                <a:buNone/>
              </a:pPr>
              <a:r>
                <a:rPr lang="en-US" sz="800" b="0" i="0" u="non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; </a:t>
              </a:r>
              <a:r>
                <a:rPr lang="en-US" sz="1800" b="0" i="0" u="non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галерейный дом с садом-атриумом (штат Луизиана, США, архитекторы П. и У. Мутон,</a:t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7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УЧЕБНЫЕ ЦЕЛИ:</a:t>
            </a:r>
            <a:endParaRPr/>
          </a:p>
        </p:txBody>
      </p:sp>
      <p:sp>
        <p:nvSpPr>
          <p:cNvPr id="188" name="Google Shape;188;p17"/>
          <p:cNvSpPr txBox="1"/>
          <p:nvPr/>
        </p:nvSpPr>
        <p:spPr>
          <a:xfrm>
            <a:off x="0" y="1582737"/>
            <a:ext cx="9144000" cy="5262562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None/>
            </a:pPr>
            <a:r>
              <a:rPr lang="en-US" sz="2800" b="0" i="0" u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После</a:t>
            </a:r>
            <a:r>
              <a:rPr lang="en-US" sz="2800" b="0" i="0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изучения</a:t>
            </a:r>
            <a:r>
              <a:rPr lang="en-US" sz="2800" b="0" i="0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темы</a:t>
            </a:r>
            <a:r>
              <a:rPr lang="en-US" sz="2800" b="0" i="0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занятия</a:t>
            </a:r>
            <a:r>
              <a:rPr lang="en-US" sz="2800" b="0" i="0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курсанты</a:t>
            </a:r>
            <a:r>
              <a:rPr lang="en-US" sz="2800" b="0" i="0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должны</a:t>
            </a:r>
            <a:r>
              <a:rPr lang="en-US" sz="2800" b="0" i="0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None/>
            </a:pPr>
            <a:endParaRPr sz="2800" b="1" i="0" u="none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ahoma"/>
              <a:buNone/>
            </a:pPr>
            <a:r>
              <a:rPr lang="en-US" sz="2800" b="1" i="0" u="none" dirty="0" err="1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знать</a:t>
            </a:r>
            <a:r>
              <a:rPr lang="en-US" sz="2800" b="0" i="0" u="none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  <a:r>
              <a:rPr lang="en-US" sz="2800" b="0" i="0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основы</a:t>
            </a:r>
            <a:r>
              <a:rPr lang="en-US" sz="2800" b="0" i="0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проектирования</a:t>
            </a:r>
            <a:r>
              <a:rPr lang="en-US" sz="2800" b="0" i="0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зданий</a:t>
            </a:r>
            <a:r>
              <a:rPr lang="en-US" sz="2800" b="0" i="0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и </a:t>
            </a:r>
            <a:r>
              <a:rPr lang="en-US" sz="2800" b="0" i="0" u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сооружений</a:t>
            </a:r>
            <a:r>
              <a:rPr lang="en-US" sz="2800" b="0" i="0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. Конструктивные системы. Строительные системы. </a:t>
            </a:r>
            <a:r>
              <a:rPr lang="en-US" sz="2800" b="0" i="0" u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Объемно-планировочные</a:t>
            </a:r>
            <a:r>
              <a:rPr lang="en-US" sz="2800" b="0" i="0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решения</a:t>
            </a:r>
            <a:r>
              <a:rPr lang="en-US" sz="2800" b="0" i="0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зданий</a:t>
            </a:r>
            <a:r>
              <a:rPr lang="en-US" sz="2800" b="0" i="0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r>
              <a:rPr lang="en-US" sz="2800" b="0" i="0" u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Функциональные</a:t>
            </a:r>
            <a:r>
              <a:rPr lang="en-US" sz="2800" b="0" i="0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основы</a:t>
            </a:r>
            <a:r>
              <a:rPr lang="en-US" sz="2800" b="0" i="0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проектирования</a:t>
            </a:r>
            <a:r>
              <a:rPr lang="en-US" sz="2800" b="0" i="0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 и </a:t>
            </a:r>
            <a:r>
              <a:rPr lang="en-US" sz="2800" b="0" i="0" u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функциональные</a:t>
            </a:r>
            <a:r>
              <a:rPr lang="en-US" sz="2800" b="0" i="0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схемы</a:t>
            </a:r>
            <a:r>
              <a:rPr lang="en-US" sz="2800" b="0" i="0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None/>
            </a:pPr>
            <a:r>
              <a:rPr lang="en-US" sz="2800" b="1" i="0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1" i="0" u="none" dirty="0" err="1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уметь</a:t>
            </a:r>
            <a:r>
              <a:rPr lang="en-US" sz="2800" b="1" i="1" u="none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  <a:r>
              <a:rPr lang="en-US" sz="2800" b="1" i="1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Разрабатывать</a:t>
            </a:r>
            <a:r>
              <a:rPr lang="en-US" sz="2800" b="0" i="0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конструктивные</a:t>
            </a:r>
            <a:r>
              <a:rPr lang="en-US" sz="2800" b="0" i="0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решения</a:t>
            </a:r>
            <a:r>
              <a:rPr lang="en-US" sz="2800" b="0" i="0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простейших</a:t>
            </a:r>
            <a:r>
              <a:rPr lang="en-US" sz="2800" b="0" i="0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зданий</a:t>
            </a:r>
            <a:r>
              <a:rPr lang="en-US" sz="2800" b="0" i="0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ahoma"/>
              <a:buNone/>
            </a:pPr>
            <a:r>
              <a:rPr lang="en-US" sz="2800" b="1" i="0" u="none" dirty="0" err="1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владеть</a:t>
            </a:r>
            <a:r>
              <a:rPr lang="en-US" sz="2800" b="0" i="0" u="none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  <a:r>
              <a:rPr lang="en-US" sz="2800" b="0" i="0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Навыками</a:t>
            </a:r>
            <a:r>
              <a:rPr lang="en-US" sz="2800" b="0" i="0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конструирования</a:t>
            </a:r>
            <a:r>
              <a:rPr lang="en-US" sz="2800" b="0" i="0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простейших</a:t>
            </a:r>
            <a:r>
              <a:rPr lang="en-US" sz="2800" b="0" i="0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зданий</a:t>
            </a:r>
            <a:r>
              <a:rPr lang="en-US" sz="2800" b="0" i="0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в </a:t>
            </a:r>
            <a:r>
              <a:rPr lang="en-US" sz="2800" b="0" i="0" u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целом</a:t>
            </a:r>
            <a:r>
              <a:rPr lang="en-US" sz="2800" b="0" i="0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и </a:t>
            </a:r>
            <a:r>
              <a:rPr lang="en-US" sz="2800" b="0" i="0" u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навыками</a:t>
            </a:r>
            <a:r>
              <a:rPr lang="en-US" sz="2800" b="0" i="0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конструирования</a:t>
            </a:r>
            <a:r>
              <a:rPr lang="en-US" sz="2800" b="0" i="0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ограждающих</a:t>
            </a:r>
            <a:r>
              <a:rPr lang="en-US" sz="2800" b="0" i="0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конструкций</a:t>
            </a:r>
            <a:r>
              <a:rPr lang="en-US" sz="2800" b="0" i="0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8025" y="400050"/>
            <a:ext cx="7759700" cy="4797425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45"/>
          <p:cNvSpPr txBox="1"/>
          <p:nvPr/>
        </p:nvSpPr>
        <p:spPr>
          <a:xfrm>
            <a:off x="708025" y="5980112"/>
            <a:ext cx="77597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homa"/>
              <a:buNone/>
            </a:pPr>
            <a:r>
              <a:rPr lang="en-US"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Атриум, принадлежащий сети американских отелей «Gaylord Hotels»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6"/>
          <p:cNvSpPr txBox="1"/>
          <p:nvPr/>
        </p:nvSpPr>
        <p:spPr>
          <a:xfrm>
            <a:off x="250825" y="336550"/>
            <a:ext cx="8642350" cy="5216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Помимо функционального назначения здания на выбор объемно-планировочного решения и этажности здания большое влияние оказывают условия климата, рельефа, архитектурного окружения. В суровых климатических условиях здания почти неизбежно приобретают компактную форму и замкнутый характер, в то время как в благоприятном климате в зданиях того же назначения возникает другой вариант функциональных связей, предусматривающий тесную связь с природным окружением, и композиция здания теряет компактность. 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7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4.Функциональные схемы</a:t>
            </a:r>
            <a:endParaRPr/>
          </a:p>
        </p:txBody>
      </p:sp>
      <p:sp>
        <p:nvSpPr>
          <p:cNvPr id="364" name="Google Shape;364;p47"/>
          <p:cNvSpPr txBox="1">
            <a:spLocks noGrp="1"/>
          </p:cNvSpPr>
          <p:nvPr>
            <p:ph type="body" idx="1"/>
          </p:nvPr>
        </p:nvSpPr>
        <p:spPr>
          <a:xfrm>
            <a:off x="107950" y="1484312"/>
            <a:ext cx="9036050" cy="5040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lang="en-US" sz="2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Базой для компоновки объемно-планировочного решения здания служит предварительный анализ его рационального функционирования, выбор соответствующий его назначению объемно-планировочной схемы. Предварительный анализ целесообразной и удобной эксплуатации проектируемого здания осуществляют, строя его </a:t>
            </a:r>
            <a:r>
              <a:rPr lang="en-US" sz="2800" b="1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функциональную схему</a:t>
            </a:r>
            <a:r>
              <a:rPr lang="en-US" sz="2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. Она предусматривает удобные связи между всеми группами помещений. Функциональную схему разрабатывают графически, при этом отдельные совмещения (или их родственные группы) обозначают прямоугольниками, а необходимые связи между ними - прямыми линиями и стрелками. 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48"/>
          <p:cNvSpPr txBox="1">
            <a:spLocks noGrp="1"/>
          </p:cNvSpPr>
          <p:nvPr>
            <p:ph type="body" idx="4294967295"/>
          </p:nvPr>
        </p:nvSpPr>
        <p:spPr>
          <a:xfrm>
            <a:off x="769937" y="4149725"/>
            <a:ext cx="8374062" cy="2519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</a:pPr>
            <a:r>
              <a:rPr lang="en-US" sz="2000" b="1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Рис.4 Функциональные схемы детского дошкольного учреждения: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040"/>
              <a:buFont typeface="Noto Sans Symbols"/>
              <a:buChar char="■"/>
            </a:pPr>
            <a:r>
              <a:rPr lang="en-US" sz="1600" b="1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а - обобщенная схема здания: 1 - административно - хозяйственный блок; 2 - группа яслей; 3 - группа сада;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040"/>
              <a:buFont typeface="Noto Sans Symbols"/>
              <a:buChar char="■"/>
            </a:pPr>
            <a:r>
              <a:rPr lang="en-US" sz="1600" b="1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б - схема группы: 1 - раздевальная; 2 - групповая; 3 - спальня - веранда; 4 - туалетная;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040"/>
              <a:buFont typeface="Noto Sans Symbols"/>
              <a:buChar char="■"/>
            </a:pPr>
            <a:r>
              <a:rPr lang="en-US" sz="1600" b="1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в - схема административно-хозяйственного блока: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040"/>
              <a:buFont typeface="Noto Sans Symbols"/>
              <a:buChar char="■"/>
            </a:pPr>
            <a:r>
              <a:rPr lang="en-US" sz="1600" b="1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1 - вестибюль; 2 - кабинет заведующего; 3 - медицинская комната; 4 - кухня; 5 - кладовая; 6 - стиральная; 7 - гладильная; 8 - бельевая; 9 - подсобное</a:t>
            </a:r>
            <a:endParaRPr/>
          </a:p>
        </p:txBody>
      </p:sp>
      <p:pic>
        <p:nvPicPr>
          <p:cNvPr id="370" name="Google Shape;370;p48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16012" y="836612"/>
            <a:ext cx="7129462" cy="2411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9"/>
          <p:cNvSpPr txBox="1"/>
          <p:nvPr/>
        </p:nvSpPr>
        <p:spPr>
          <a:xfrm>
            <a:off x="0" y="824754"/>
            <a:ext cx="9144000" cy="513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000" b="0" i="0" u="none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Компоновка</a:t>
            </a:r>
            <a:r>
              <a:rPr lang="ru-RU" sz="2000" dirty="0" smtClean="0">
                <a:solidFill>
                  <a:schemeClr val="lt1"/>
                </a:solidFill>
              </a:rPr>
              <a:t> </a:t>
            </a:r>
            <a:r>
              <a:rPr lang="ru-RU" sz="2000" b="0" i="0" u="none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ф</a:t>
            </a:r>
            <a:r>
              <a:rPr lang="en-US" sz="2000" b="0" i="0" u="none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ункциональных</a:t>
            </a:r>
            <a:r>
              <a:rPr lang="en-US" sz="2000" b="0" i="0" u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схем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служит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исходным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материалом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для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выбора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этажности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здания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его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планировочной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схемы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Для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ряда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зданий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выбор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этажности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предопределен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их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назначением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Так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например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детский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сад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ясли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проектируют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малоэтажным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чтобы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упростить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связь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детей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с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природным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окружением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Малая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этажность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функционально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обусловлена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также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для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зрелищных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демонстрационных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спортивных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залов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так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как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способствует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быстроте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безопасности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входа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эвакуации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многочисленных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зрителей.Однако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для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значительного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числа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типов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зданий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функциональное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назначение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не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предопределяет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этажности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его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требования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с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равным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успехом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удовлетворяются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при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различной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этажности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К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таким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зданиям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относятся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гостиницы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административные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здания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больницы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жилые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дома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общежития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др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Выбор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этажности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таких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случаях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осуществляют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с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учетом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композиционных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градостроительных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экономических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требований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Высота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проектируемых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зданий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должна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находиться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гармоничной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взаимосвязи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с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этажностью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застройки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района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не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вызывать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дополнительного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удорожания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строительства</a:t>
            </a:r>
            <a:endParaRPr sz="20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8"/>
          <p:cNvSpPr txBox="1"/>
          <p:nvPr/>
        </p:nvSpPr>
        <p:spPr>
          <a:xfrm>
            <a:off x="107950" y="703262"/>
            <a:ext cx="9036050" cy="54530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ahoma"/>
              <a:buNone/>
            </a:pPr>
            <a:r>
              <a:rPr lang="en-US" sz="3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ЛИТЕРАТУРА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ahoma"/>
              <a:buNone/>
            </a:pPr>
            <a:r>
              <a:rPr lang="en-US" sz="3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Основная: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ahoma"/>
              <a:buNone/>
            </a:pPr>
            <a:r>
              <a:rPr lang="en-US" sz="3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1. Архитектура Т.Г Маклакова .С.М Нанасова. АСВ .Москва. 2004.стр 68-72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ahoma"/>
              <a:buNone/>
            </a:pPr>
            <a:r>
              <a:rPr lang="en-US" sz="3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2.Архитектурные конструкции. Ф.А. Благовещенский. Москва Архитектура –С 2007. Стр17-24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ahoma"/>
              <a:buNone/>
            </a:pPr>
            <a:r>
              <a:rPr lang="en-US" sz="3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Дополнительная: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ahoma"/>
              <a:buNone/>
            </a:pPr>
            <a:r>
              <a:rPr lang="en-US" sz="3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3..Архитектура гражданских и промышленных зданий. Гражданские здания.  А.В.Захаров. - М.: Стройиздат, 1993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9"/>
          <p:cNvSpPr txBox="1"/>
          <p:nvPr/>
        </p:nvSpPr>
        <p:spPr>
          <a:xfrm>
            <a:off x="0" y="323850"/>
            <a:ext cx="9144000" cy="649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3508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Конструктивная система</a:t>
            </a:r>
            <a:r>
              <a:rPr lang="en-US" sz="20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представляет собой взаимосвязанную совокупность вертикальных и горизонтальных несущих конструкций здания, которые совместно обеспечивают его прочность, жесткость и устойчивость.</a:t>
            </a:r>
            <a:endParaRPr/>
          </a:p>
          <a:p>
            <a:pPr marL="0" marR="0" lvl="0" indent="3508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Горизонтальные конструкции</a:t>
            </a:r>
            <a:r>
              <a:rPr lang="en-US" sz="20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2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перекрытия и покрытия здания</a:t>
            </a: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воспринимают приходящиеся на них вертикальные и горизонтальные нагрузки и воздействия, передавая их поэтажно на вертикальные несущие конструкции. </a:t>
            </a:r>
            <a:r>
              <a:rPr lang="en-US" sz="2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Горизонтальные несущие конструкции</a:t>
            </a: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представляют собой железобетонный диск (сборный, монолитный или сборно-монолитный).	</a:t>
            </a:r>
            <a:endParaRPr/>
          </a:p>
          <a:p>
            <a:pPr marL="0" marR="0" lvl="0" indent="3508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Вертикальные несущие конструкции </a:t>
            </a:r>
            <a:r>
              <a:rPr lang="en-US" sz="2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разнообразны.</a:t>
            </a:r>
            <a:endParaRPr/>
          </a:p>
          <a:p>
            <a:pPr marL="0" marR="0" lvl="0" indent="3508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Различают: </a:t>
            </a:r>
            <a:r>
              <a:rPr lang="en-US" sz="2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стержневые (</a:t>
            </a: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стойки каркаса</a:t>
            </a:r>
            <a:r>
              <a:rPr lang="en-US" sz="2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endParaRPr/>
          </a:p>
          <a:p>
            <a:pPr marL="0" marR="0" lvl="0" indent="3508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         плоскостные (</a:t>
            </a: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стены, диафрагмы),</a:t>
            </a:r>
            <a:endParaRPr/>
          </a:p>
          <a:p>
            <a:pPr marL="0" marR="0" lvl="0" indent="3508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         </a:t>
            </a:r>
            <a:r>
              <a:rPr lang="en-US" sz="2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внутренние объемно-пространственные стержни полого сечения на высоту</a:t>
            </a: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здания (стволы жесткости), </a:t>
            </a:r>
            <a:endParaRPr/>
          </a:p>
          <a:p>
            <a:pPr marL="0" marR="0" lvl="0" indent="3508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         объемно-пространственные наружные конструкции на высоту здания в виде тонкостенной оболочки</a:t>
            </a: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замкнутого сечения. Соответственно примененному виду вертикальных несущих конструкций различают </a:t>
            </a:r>
            <a:r>
              <a:rPr lang="en-US" sz="20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пять основных конструктивных систем </a:t>
            </a:r>
            <a:r>
              <a:rPr lang="en-US" sz="2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2000" b="1" i="1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каркасную </a:t>
            </a:r>
            <a:r>
              <a:rPr lang="en-US" sz="2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(рамную), </a:t>
            </a:r>
            <a:r>
              <a:rPr lang="en-US" sz="2000" b="1" i="1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стеновую (</a:t>
            </a:r>
            <a:r>
              <a:rPr lang="en-US" sz="2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бескаркасную), </a:t>
            </a:r>
            <a:r>
              <a:rPr lang="en-US" sz="2000" b="1" i="1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ствольную ,</a:t>
            </a:r>
            <a:r>
              <a:rPr lang="en-US" sz="2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оболочковую,</a:t>
            </a:r>
            <a:r>
              <a:rPr lang="en-US" sz="2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объемно-блочную.</a:t>
            </a:r>
            <a:endParaRPr/>
          </a:p>
        </p:txBody>
      </p:sp>
      <p:sp>
        <p:nvSpPr>
          <p:cNvPr id="199" name="Google Shape;199;p19"/>
          <p:cNvSpPr txBox="1"/>
          <p:nvPr/>
        </p:nvSpPr>
        <p:spPr>
          <a:xfrm>
            <a:off x="1979612" y="0"/>
            <a:ext cx="50403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   Конструктивные системы .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33375"/>
            <a:ext cx="8928100" cy="48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0"/>
          <p:cNvSpPr txBox="1"/>
          <p:nvPr/>
        </p:nvSpPr>
        <p:spPr>
          <a:xfrm>
            <a:off x="0" y="5445125"/>
            <a:ext cx="8964612" cy="119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800" b="1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Основные</a:t>
            </a:r>
            <a:r>
              <a:rPr lang="en-US" sz="18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конструктивные</a:t>
            </a:r>
            <a:r>
              <a:rPr lang="en-US" sz="18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системы </a:t>
            </a:r>
            <a:r>
              <a:rPr lang="en-US" sz="1800" b="1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граж­данских</a:t>
            </a:r>
            <a:r>
              <a:rPr lang="en-US" sz="18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зданий</a:t>
            </a:r>
            <a:r>
              <a:rPr lang="en-US" sz="18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8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 - </a:t>
            </a:r>
            <a:r>
              <a:rPr lang="en-US" sz="18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стеновая</a:t>
            </a:r>
            <a:r>
              <a:rPr lang="en-US" sz="18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II - </a:t>
            </a:r>
            <a:r>
              <a:rPr lang="en-US" sz="18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каркасная</a:t>
            </a:r>
            <a:r>
              <a:rPr lang="en-US" sz="18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; III -</a:t>
            </a:r>
            <a:r>
              <a:rPr lang="en-US" sz="18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ствольная</a:t>
            </a:r>
            <a:r>
              <a:rPr lang="en-US" sz="18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; IV - </a:t>
            </a:r>
            <a:r>
              <a:rPr lang="en-US" sz="18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оболочковая</a:t>
            </a:r>
            <a:r>
              <a:rPr lang="en-US" sz="18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; V - </a:t>
            </a:r>
            <a:r>
              <a:rPr lang="en-US" sz="18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объемно</a:t>
            </a:r>
            <a:r>
              <a:rPr lang="en-US" sz="18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US" sz="18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блочная</a:t>
            </a:r>
            <a:r>
              <a:rPr lang="en-US" sz="18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1 - </a:t>
            </a:r>
            <a:r>
              <a:rPr lang="en-US" sz="18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несущая</a:t>
            </a:r>
            <a:r>
              <a:rPr lang="en-US" sz="18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наружная</a:t>
            </a:r>
            <a:r>
              <a:rPr lang="en-US" sz="18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стена</a:t>
            </a:r>
            <a:r>
              <a:rPr lang="en-US" sz="18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2 - </a:t>
            </a:r>
            <a:r>
              <a:rPr lang="en-US" sz="18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то</a:t>
            </a:r>
            <a:r>
              <a:rPr lang="en-US" sz="18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же</a:t>
            </a:r>
            <a:r>
              <a:rPr lang="en-US" sz="18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ненесущая</a:t>
            </a:r>
            <a:r>
              <a:rPr lang="en-US" sz="18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3 - </a:t>
            </a:r>
            <a:r>
              <a:rPr lang="en-US" sz="18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внутренняя</a:t>
            </a:r>
            <a:r>
              <a:rPr lang="en-US" sz="18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несущая</a:t>
            </a:r>
            <a:r>
              <a:rPr lang="en-US" sz="18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стена</a:t>
            </a:r>
            <a:r>
              <a:rPr lang="en-US" sz="18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4 - </a:t>
            </a:r>
            <a:r>
              <a:rPr lang="en-US" sz="18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несущий</a:t>
            </a:r>
            <a:r>
              <a:rPr lang="en-US" sz="18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объемный</a:t>
            </a:r>
            <a:r>
              <a:rPr lang="en-US" sz="18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блок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650" y="188912"/>
            <a:ext cx="7848600" cy="501015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1"/>
          <p:cNvSpPr txBox="1"/>
          <p:nvPr/>
        </p:nvSpPr>
        <p:spPr>
          <a:xfrm>
            <a:off x="0" y="5373687"/>
            <a:ext cx="9144000" cy="11906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homa"/>
              <a:buNone/>
            </a:pPr>
            <a:r>
              <a:rPr lang="en-US"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                    Рис.2 Стеновая (бескаркасная) конструктивная схема.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homa"/>
              <a:buNone/>
            </a:pPr>
            <a:r>
              <a:rPr lang="en-US"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а) перекрестно-стеновая с малым шагом. б) поперечно-стеновая со смешанным шагом .в) поперечно-стеновая с широким шагом .г) продольно-стеновая с широким шагом .д) продольно стеновая с диафрагмой жесткости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2"/>
          <p:cNvPicPr preferRelativeResize="0"/>
          <p:nvPr/>
        </p:nvPicPr>
        <p:blipFill rotWithShape="1">
          <a:blip r:embed="rId3">
            <a:alphaModFix/>
          </a:blip>
          <a:srcRect r="3035" b="21551"/>
          <a:stretch/>
        </p:blipFill>
        <p:spPr>
          <a:xfrm>
            <a:off x="250825" y="404812"/>
            <a:ext cx="8626475" cy="4421187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2"/>
          <p:cNvSpPr txBox="1"/>
          <p:nvPr/>
        </p:nvSpPr>
        <p:spPr>
          <a:xfrm>
            <a:off x="611187" y="5157787"/>
            <a:ext cx="8137525" cy="15684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ahoma"/>
              <a:buNone/>
            </a:pPr>
            <a:r>
              <a:rPr lang="en-US" sz="24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                         </a:t>
            </a:r>
            <a:r>
              <a:rPr lang="en-US" sz="2400" b="1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Рис.3 Каркасная система.</a:t>
            </a:r>
            <a:endParaRPr sz="24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ahoma"/>
              <a:buNone/>
            </a:pPr>
            <a:r>
              <a:rPr lang="en-US" sz="2400" b="1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а) продольным расположе­нием ригелей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ahoma"/>
              <a:buNone/>
            </a:pPr>
            <a:r>
              <a:rPr lang="en-US" sz="2400" b="1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б) поперечным, расположе­нием ригелей.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ahoma"/>
              <a:buNone/>
            </a:pPr>
            <a:r>
              <a:rPr lang="en-US" sz="2400" b="1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в) безригельным каркасом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3"/>
          <p:cNvSpPr txBox="1"/>
          <p:nvPr/>
        </p:nvSpPr>
        <p:spPr>
          <a:xfrm>
            <a:off x="0" y="15875"/>
            <a:ext cx="9144000" cy="69262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Области применения</a:t>
            </a:r>
            <a:r>
              <a:rPr lang="en-US" sz="28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основных и комбинированных систем</a:t>
            </a:r>
            <a:r>
              <a:rPr lang="en-US" sz="24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Бескаркасная система </a:t>
            </a: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является основной в массовом жилищном строительстве домов различной этажности,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Каркасная и каркасно-диафрагмовая</a:t>
            </a:r>
            <a:r>
              <a:rPr lang="en-US" sz="28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 в строительстве жилых и массовых общественных зданий,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С</a:t>
            </a:r>
            <a:r>
              <a:rPr lang="en-US" sz="28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твольную, ствольно - стеновую, каркасно-ствольную</a:t>
            </a: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применяют для жилых и общественных зданий высотой более 20 этажей.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О</a:t>
            </a:r>
            <a:r>
              <a:rPr lang="en-US" sz="28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болочковую, ствольно -оболочковую</a:t>
            </a:r>
            <a:r>
              <a:rPr lang="en-US" sz="28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 для многофункциональных зданий выше 40 этажей. Конструкции применяют преимущественно в уникальных высотных зданиях.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4"/>
          <p:cNvSpPr txBox="1"/>
          <p:nvPr/>
        </p:nvSpPr>
        <p:spPr>
          <a:xfrm>
            <a:off x="250825" y="188912"/>
            <a:ext cx="8785225" cy="61245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lang="en-US" sz="2800" b="1" i="0" u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Основная</a:t>
            </a:r>
            <a:r>
              <a:rPr lang="en-US" sz="2800" b="1" i="0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область</a:t>
            </a:r>
            <a:r>
              <a:rPr lang="en-US" sz="2800" b="1" i="0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применения</a:t>
            </a:r>
            <a:r>
              <a:rPr lang="en-US" sz="2800" b="1" i="0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каркасных</a:t>
            </a:r>
            <a:r>
              <a:rPr lang="en-US" sz="2800" b="1" i="0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систем</a:t>
            </a:r>
            <a:r>
              <a:rPr lang="en-US" sz="2800" b="0" i="0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28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проектирование</a:t>
            </a:r>
            <a:r>
              <a:rPr lang="en-US" sz="28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общественных</a:t>
            </a:r>
            <a:r>
              <a:rPr lang="en-US" sz="28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800" b="1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промышленных</a:t>
            </a:r>
            <a:r>
              <a:rPr lang="en-US" sz="28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зданий</a:t>
            </a:r>
            <a:r>
              <a:rPr lang="en-US" sz="28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При</a:t>
            </a:r>
            <a:r>
              <a:rPr lang="en-US" sz="28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выборе</a:t>
            </a:r>
            <a:r>
              <a:rPr lang="en-US" sz="28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варианта</a:t>
            </a:r>
            <a:r>
              <a:rPr lang="en-US" sz="28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конструктивной</a:t>
            </a:r>
            <a:r>
              <a:rPr lang="en-US" sz="28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системы </a:t>
            </a:r>
            <a:r>
              <a:rPr lang="en-US" sz="28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каркасных</a:t>
            </a:r>
            <a:r>
              <a:rPr lang="en-US" sz="28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зданий</a:t>
            </a:r>
            <a:r>
              <a:rPr lang="en-US" sz="28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учитывают</a:t>
            </a:r>
            <a:r>
              <a:rPr lang="en-US" sz="28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объемно-планировочные</a:t>
            </a:r>
            <a:r>
              <a:rPr lang="en-US" sz="28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требования</a:t>
            </a:r>
            <a:r>
              <a:rPr lang="en-US" sz="28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8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ригели</a:t>
            </a:r>
            <a:r>
              <a:rPr lang="en-US" sz="28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каркаса</a:t>
            </a:r>
            <a:r>
              <a:rPr lang="en-US" sz="28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не</a:t>
            </a:r>
            <a:r>
              <a:rPr lang="en-US" sz="28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должны</a:t>
            </a:r>
            <a:r>
              <a:rPr lang="en-US" sz="28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пересекать</a:t>
            </a:r>
            <a:r>
              <a:rPr lang="en-US" sz="28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плоскость</a:t>
            </a:r>
            <a:r>
              <a:rPr lang="en-US" sz="28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потолков</a:t>
            </a:r>
            <a:r>
              <a:rPr lang="en-US" sz="28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помещений</a:t>
            </a:r>
            <a:r>
              <a:rPr lang="en-US" sz="28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а </a:t>
            </a:r>
            <a:r>
              <a:rPr lang="en-US" sz="28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проходить</a:t>
            </a:r>
            <a:r>
              <a:rPr lang="en-US" sz="28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</a:t>
            </a:r>
            <a:r>
              <a:rPr lang="en-US" sz="28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их</a:t>
            </a:r>
            <a:r>
              <a:rPr lang="en-US" sz="28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границам</a:t>
            </a:r>
            <a:r>
              <a:rPr lang="en-US" sz="28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8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т.п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lang="en-US" sz="2800" b="1" i="0" u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Каркас</a:t>
            </a:r>
            <a:r>
              <a:rPr lang="en-US" sz="2800" b="1" i="0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с </a:t>
            </a:r>
            <a:r>
              <a:rPr lang="en-US" sz="2800" b="1" i="0" u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поперечным</a:t>
            </a:r>
            <a:r>
              <a:rPr lang="en-US" sz="2800" b="1" i="0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расположением</a:t>
            </a:r>
            <a:r>
              <a:rPr lang="en-US" sz="2800" b="1" i="0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ригелей</a:t>
            </a:r>
            <a:r>
              <a:rPr lang="en-US" sz="2800" b="0" i="0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применяют</a:t>
            </a:r>
            <a:r>
              <a:rPr lang="en-US" sz="28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преимущественно</a:t>
            </a:r>
            <a:r>
              <a:rPr lang="en-US" sz="28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28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зданиях</a:t>
            </a:r>
            <a:r>
              <a:rPr lang="en-US" sz="28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с </a:t>
            </a:r>
            <a:r>
              <a:rPr lang="en-US" sz="28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регулярной</a:t>
            </a:r>
            <a:r>
              <a:rPr lang="en-US" sz="28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планировочной</a:t>
            </a:r>
            <a:r>
              <a:rPr lang="en-US" sz="28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структурой</a:t>
            </a:r>
            <a:r>
              <a:rPr lang="en-US" sz="28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2800" b="1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гостиниц</a:t>
            </a:r>
            <a:r>
              <a:rPr lang="en-US" sz="28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00" b="1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общежития</a:t>
            </a:r>
            <a:r>
              <a:rPr lang="en-US" sz="28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00" b="1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пансионаты</a:t>
            </a:r>
            <a:r>
              <a:rPr lang="en-US" sz="28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8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т.п</a:t>
            </a:r>
            <a:r>
              <a:rPr lang="en-US" sz="28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.), </a:t>
            </a:r>
            <a:r>
              <a:rPr lang="en-US" sz="28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совмещая</a:t>
            </a:r>
            <a:r>
              <a:rPr lang="en-US" sz="28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шаг</a:t>
            </a:r>
            <a:r>
              <a:rPr lang="en-US" sz="28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поперечных</a:t>
            </a:r>
            <a:r>
              <a:rPr lang="en-US" sz="28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перегородок</a:t>
            </a:r>
            <a:r>
              <a:rPr lang="en-US" sz="28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с </a:t>
            </a:r>
            <a:r>
              <a:rPr lang="en-US" sz="28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шагом</a:t>
            </a:r>
            <a:r>
              <a:rPr lang="en-US" sz="28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ригелей</a:t>
            </a:r>
            <a:r>
              <a:rPr lang="en-US" sz="28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Равновесие">
  <a:themeElements>
    <a:clrScheme name="Равновесие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Равновесие">
  <a:themeElements>
    <a:clrScheme name="Равновесие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1915</Words>
  <Application>Microsoft Office PowerPoint</Application>
  <PresentationFormat>Экран (4:3)</PresentationFormat>
  <Paragraphs>97</Paragraphs>
  <Slides>35</Slides>
  <Notes>35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35</vt:i4>
      </vt:variant>
    </vt:vector>
  </HeadingPairs>
  <TitlesOfParts>
    <vt:vector size="41" baseType="lpstr">
      <vt:lpstr>Arial</vt:lpstr>
      <vt:lpstr>Tahoma</vt:lpstr>
      <vt:lpstr>Noto Sans Symbols</vt:lpstr>
      <vt:lpstr>Helvetica Neue</vt:lpstr>
      <vt:lpstr>Равновесие</vt:lpstr>
      <vt:lpstr>1_Равновесие</vt:lpstr>
      <vt:lpstr>Слайд 1</vt:lpstr>
      <vt:lpstr>Учебные вопросы.</vt:lpstr>
      <vt:lpstr>УЧЕБНЫЕ ЦЕЛИ: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2. Строительные системы </vt:lpstr>
      <vt:lpstr>Слайд 17</vt:lpstr>
      <vt:lpstr>Слайд 18</vt:lpstr>
      <vt:lpstr>Слайд 19</vt:lpstr>
      <vt:lpstr>Слайд 20</vt:lpstr>
      <vt:lpstr>Слайд 21</vt:lpstr>
      <vt:lpstr>         Анфиладная система</vt:lpstr>
      <vt:lpstr>Система с горизонтальными коммуникациями                   коридорная</vt:lpstr>
      <vt:lpstr>Слайд 24</vt:lpstr>
      <vt:lpstr>           Секционная система</vt:lpstr>
      <vt:lpstr>              Зальная система</vt:lpstr>
      <vt:lpstr>Комбинированная (смешанная) система</vt:lpstr>
      <vt:lpstr>Атриумная система</vt:lpstr>
      <vt:lpstr>Слайд 29</vt:lpstr>
      <vt:lpstr>Слайд 30</vt:lpstr>
      <vt:lpstr>Слайд 31</vt:lpstr>
      <vt:lpstr>4.Функциональные схемы</vt:lpstr>
      <vt:lpstr>Слайд 33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Рыжкова Ульяна Сергеева</dc:creator>
  <cp:lastModifiedBy>avanesyan</cp:lastModifiedBy>
  <cp:revision>3</cp:revision>
  <dcterms:modified xsi:type="dcterms:W3CDTF">2022-05-13T07:39:06Z</dcterms:modified>
</cp:coreProperties>
</file>