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8"/>
  </p:notesMasterIdLst>
  <p:sldIdLst>
    <p:sldId id="258" r:id="rId2"/>
    <p:sldId id="275" r:id="rId3"/>
    <p:sldId id="257" r:id="rId4"/>
    <p:sldId id="269" r:id="rId5"/>
    <p:sldId id="259" r:id="rId6"/>
    <p:sldId id="261" r:id="rId7"/>
    <p:sldId id="263" r:id="rId8"/>
    <p:sldId id="264" r:id="rId9"/>
    <p:sldId id="266" r:id="rId10"/>
    <p:sldId id="270" r:id="rId11"/>
    <p:sldId id="268" r:id="rId12"/>
    <p:sldId id="276" r:id="rId13"/>
    <p:sldId id="277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99"/>
    <a:srgbClr val="0000CC"/>
    <a:srgbClr val="FF0066"/>
    <a:srgbClr val="CC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19769-74A4-47B5-8459-F45269225A4A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458F8-E684-49B2-97A6-B80B1FFF6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6605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458F8-E684-49B2-97A6-B80B1FFF6E9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7445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189D-D55D-4CB2-B67A-3BD3CF6EBCE8}" type="datetime1">
              <a:rPr lang="ru-RU" smtClean="0"/>
              <a:pPr/>
              <a:t>11.10.2022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74D76-8019-408D-9012-A77DF0AF18AA}" type="datetime1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F0CBD-FD98-4ACF-A703-AB8F708944EE}" type="datetime1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dirty="0"/>
              <a:t>Образец текста</a:t>
            </a:r>
          </a:p>
          <a:p>
            <a:pPr lvl="1" eaLnBrk="1" latinLnBrk="0" hangingPunct="1"/>
            <a:r>
              <a:rPr lang="ru-RU" dirty="0"/>
              <a:t>Второй уровень</a:t>
            </a:r>
          </a:p>
          <a:p>
            <a:pPr lvl="2" eaLnBrk="1" latinLnBrk="0" hangingPunct="1"/>
            <a:r>
              <a:rPr lang="ru-RU" dirty="0"/>
              <a:t>Третий уровень</a:t>
            </a:r>
          </a:p>
          <a:p>
            <a:pPr lvl="3" eaLnBrk="1" latinLnBrk="0" hangingPunct="1"/>
            <a:r>
              <a:rPr lang="ru-RU" dirty="0"/>
              <a:t>Четвертый уровень</a:t>
            </a:r>
          </a:p>
          <a:p>
            <a:pPr lvl="4" eaLnBrk="1" latinLnBrk="0" hangingPunct="1"/>
            <a:r>
              <a:rPr lang="ru-RU" dirty="0"/>
              <a:t>Пятый уровень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02FD2-D449-4317-8B0D-8116EEB38B66}" type="datetime1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E067-9E04-4F29-87D4-0DEAFF844554}" type="datetime1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79A9197-7814-4B60-9EBA-DF7B6CB847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0073-5990-46D9-8D0E-56D87B5C6C5C}" type="datetime1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C579-D28E-4F72-805B-470B69F3412F}" type="datetime1">
              <a:rPr lang="ru-RU" smtClean="0"/>
              <a:pPr/>
              <a:t>11.10.2022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A305-7ADF-43B9-9E47-88F6A7291C40}" type="datetime1">
              <a:rPr lang="ru-RU" smtClean="0"/>
              <a:pPr/>
              <a:t>11.10.2022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EF7D-C7B8-4BAB-B61F-F69252471172}" type="datetime1">
              <a:rPr lang="ru-RU" smtClean="0"/>
              <a:pPr/>
              <a:t>11.10.2022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D9C0-72F7-491E-AD6A-57871FDCAB05}" type="datetime1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AD170-3FFD-4A04-938E-C7CD9EC5A200}" type="datetime1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C522F4E-10B6-4666-A329-53924C20B74A}" type="datetime1">
              <a:rPr lang="ru-RU" smtClean="0"/>
              <a:pPr/>
              <a:t>11.10.2022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79A9197-7814-4B60-9EBA-DF7B6CB847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лекции: регулярные выражения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48880"/>
            <a:ext cx="8568952" cy="32349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>
                <a:solidFill>
                  <a:srgbClr val="7030A0"/>
                </a:solidFill>
              </a:rPr>
              <a:t>Регулярные выражения</a:t>
            </a:r>
            <a:r>
              <a:rPr lang="ru-RU" sz="3600" dirty="0">
                <a:solidFill>
                  <a:schemeClr val="bg1"/>
                </a:solidFill>
              </a:rPr>
              <a:t> - это язык поиска и манипуляций с подстроками в тексте. </a:t>
            </a:r>
          </a:p>
          <a:p>
            <a:pPr marL="0" indent="0" algn="just">
              <a:buNone/>
            </a:pPr>
            <a:r>
              <a:rPr lang="ru-RU" sz="3600" dirty="0">
                <a:solidFill>
                  <a:schemeClr val="bg1"/>
                </a:solidFill>
              </a:rPr>
              <a:t>Это строка-образец, состоящая из символов и метасимволов и задающая правило поиска.</a:t>
            </a:r>
            <a:endParaRPr lang="ru-RU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1</a:t>
            </a:fld>
            <a:endParaRPr lang="ru-RU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40687" y="6106516"/>
            <a:ext cx="11033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0808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57200" y="833754"/>
            <a:ext cx="836327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7550" algn="just"/>
            <a:r>
              <a:rPr lang="ru-RU" sz="2000" dirty="0">
                <a:solidFill>
                  <a:schemeClr val="bg1"/>
                </a:solidFill>
              </a:rPr>
              <a:t>Если мы хотим найти какой-то конкретный текст, который заканчивается с определенным набором символов, то используется символ $</a:t>
            </a:r>
          </a:p>
          <a:p>
            <a:pPr indent="717550" algn="just" latinLnBrk="1"/>
            <a:r>
              <a:rPr lang="ru-RU" sz="2000" dirty="0">
                <a:solidFill>
                  <a:schemeClr val="bg1"/>
                </a:solidFill>
              </a:rPr>
              <a:t> </a:t>
            </a:r>
            <a:r>
              <a:rPr lang="ru-RU" sz="2000" dirty="0">
                <a:solidFill>
                  <a:srgbClr val="FF0000"/>
                </a:solidFill>
              </a:rPr>
              <a:t>например в массиве:</a:t>
            </a:r>
          </a:p>
          <a:p>
            <a:pPr indent="717550" algn="just" latinLnBrk="1"/>
            <a:r>
              <a:rPr lang="ru-RU" sz="2000" dirty="0">
                <a:solidFill>
                  <a:srgbClr val="FF0000"/>
                </a:solidFill>
              </a:rPr>
              <a:t>Рыжик - это кот.</a:t>
            </a:r>
          </a:p>
          <a:p>
            <a:pPr indent="717550" algn="just" latinLnBrk="1"/>
            <a:r>
              <a:rPr lang="ru-RU" sz="2000" dirty="0">
                <a:solidFill>
                  <a:srgbClr val="FF0000"/>
                </a:solidFill>
              </a:rPr>
              <a:t>Рыжик - это кот</a:t>
            </a:r>
          </a:p>
          <a:p>
            <a:pPr indent="717550" algn="just" latinLnBrk="1"/>
            <a:r>
              <a:rPr lang="ru-RU" sz="2000" dirty="0">
                <a:solidFill>
                  <a:srgbClr val="FF0000"/>
                </a:solidFill>
              </a:rPr>
              <a:t>кот по имени Рыжик.</a:t>
            </a:r>
          </a:p>
          <a:p>
            <a:pPr indent="717550" algn="just"/>
            <a:r>
              <a:rPr lang="ru-RU" sz="2000" dirty="0">
                <a:solidFill>
                  <a:srgbClr val="FF0000"/>
                </a:solidFill>
              </a:rPr>
              <a:t>выражение </a:t>
            </a:r>
            <a:r>
              <a:rPr lang="ru-RU" sz="2000" b="1" dirty="0">
                <a:solidFill>
                  <a:srgbClr val="FF0000"/>
                </a:solidFill>
              </a:rPr>
              <a:t>кот$</a:t>
            </a:r>
            <a:r>
              <a:rPr lang="ru-RU" sz="2000" dirty="0">
                <a:solidFill>
                  <a:srgbClr val="FF0000"/>
                </a:solidFill>
              </a:rPr>
              <a:t> найдет слово только во второй строке. В первой в конце есть точка. В третьей слово начинается, а не заканчивается.</a:t>
            </a:r>
          </a:p>
          <a:p>
            <a:pPr indent="717550" algn="just"/>
            <a:r>
              <a:rPr lang="ru-RU" sz="2000" dirty="0">
                <a:solidFill>
                  <a:schemeClr val="bg1"/>
                </a:solidFill>
              </a:rPr>
              <a:t>Для поиска строк, которые начинаются на определенное слово используется символ ^. Выражение </a:t>
            </a:r>
            <a:r>
              <a:rPr lang="ru-RU" sz="2000" b="1" dirty="0">
                <a:solidFill>
                  <a:schemeClr val="bg1"/>
                </a:solidFill>
              </a:rPr>
              <a:t>^кот</a:t>
            </a:r>
            <a:r>
              <a:rPr lang="ru-RU" sz="2000" dirty="0">
                <a:solidFill>
                  <a:schemeClr val="bg1"/>
                </a:solidFill>
              </a:rPr>
              <a:t> найдет слово в третьей строке.</a:t>
            </a:r>
          </a:p>
          <a:p>
            <a:pPr indent="717550" algn="just"/>
            <a:r>
              <a:rPr lang="ru-RU" sz="2000" dirty="0">
                <a:solidFill>
                  <a:schemeClr val="bg1"/>
                </a:solidFill>
              </a:rPr>
              <a:t>Символ \b определяет границу слова, \B - не границу слова.</a:t>
            </a:r>
          </a:p>
          <a:p>
            <a:pPr indent="717550" algn="just"/>
            <a:r>
              <a:rPr lang="ru-RU" sz="2000" dirty="0">
                <a:solidFill>
                  <a:schemeClr val="bg1"/>
                </a:solidFill>
              </a:rPr>
              <a:t>Например, выражение [A-Z] будет находить все заглавные буквы. В том числе по два символа в словах </a:t>
            </a:r>
            <a:r>
              <a:rPr lang="ru-RU" sz="2000" dirty="0" err="1">
                <a:solidFill>
                  <a:schemeClr val="bg1"/>
                </a:solidFill>
              </a:rPr>
              <a:t>TextView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StatusBar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EditText</a:t>
            </a:r>
            <a:endParaRPr lang="ru-RU" sz="2000" dirty="0">
              <a:solidFill>
                <a:schemeClr val="bg1"/>
              </a:solidFill>
            </a:endParaRPr>
          </a:p>
          <a:p>
            <a:pPr indent="717550" algn="just"/>
            <a:r>
              <a:rPr lang="ru-RU" sz="2000" dirty="0">
                <a:solidFill>
                  <a:schemeClr val="bg1"/>
                </a:solidFill>
              </a:rPr>
              <a:t>Если использовать \b[A-Z] то ищутся символы, которые является границей слова, т.е. будет находить первые заглавные буквы в указанных словах. Соответственно, \B[A-Z] наоборот найдет вторые заглавные буквы в этих словах.</a:t>
            </a:r>
            <a:endParaRPr lang="ru-RU" sz="20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3608" y="188640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7030A0"/>
                </a:solidFill>
              </a:rPr>
              <a:t>Позиция</a:t>
            </a:r>
            <a:endParaRPr lang="ru-RU" sz="36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388424" y="6381328"/>
            <a:ext cx="755576" cy="4766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3025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094" y="-18256"/>
            <a:ext cx="8229600" cy="1143000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7030A0"/>
                </a:solidFill>
                <a:effectLst/>
              </a:rPr>
              <a:t>Группировка (Круглые скобки)</a:t>
            </a:r>
            <a:endParaRPr lang="ru-RU" sz="40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89" y="908720"/>
            <a:ext cx="7857932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7550" algn="just"/>
            <a:r>
              <a:rPr lang="ru-RU" sz="2400" dirty="0">
                <a:solidFill>
                  <a:schemeClr val="bg1"/>
                </a:solidFill>
              </a:rPr>
              <a:t>Круглые скобки являются метасимволами, поэтому их нужно экранировать, если вы ищете круглые скобки в тексте.</a:t>
            </a:r>
          </a:p>
          <a:p>
            <a:pPr indent="717550" algn="just"/>
            <a:r>
              <a:rPr lang="ru-RU" sz="2400" dirty="0">
                <a:solidFill>
                  <a:schemeClr val="bg1"/>
                </a:solidFill>
              </a:rPr>
              <a:t>Это удобно использовать в заменах. Допустим, мы ищем какое-то слово. Помещаем его в круглые скобки, таким образом мы определили группу. Это простейший вариант.</a:t>
            </a:r>
          </a:p>
          <a:p>
            <a:pPr indent="717550" algn="just"/>
            <a:r>
              <a:rPr lang="ru-RU" sz="2400" dirty="0">
                <a:solidFill>
                  <a:schemeClr val="bg1"/>
                </a:solidFill>
              </a:rPr>
              <a:t>Допустим, нас интересует слово </a:t>
            </a:r>
            <a:r>
              <a:rPr lang="ru-RU" sz="2400" b="1" dirty="0" err="1">
                <a:solidFill>
                  <a:schemeClr val="bg1"/>
                </a:solidFill>
              </a:rPr>
              <a:t>gray</a:t>
            </a:r>
            <a:r>
              <a:rPr lang="ru-RU" sz="2400" dirty="0">
                <a:solidFill>
                  <a:schemeClr val="bg1"/>
                </a:solidFill>
              </a:rPr>
              <a:t>. Можно просто написать это слово целиком в качестве шаблона. Однако слово </a:t>
            </a:r>
            <a:r>
              <a:rPr lang="ru-RU" sz="2400" b="1" dirty="0" err="1">
                <a:solidFill>
                  <a:schemeClr val="bg1"/>
                </a:solidFill>
              </a:rPr>
              <a:t>gray</a:t>
            </a:r>
            <a:r>
              <a:rPr lang="ru-RU" sz="2400" dirty="0">
                <a:solidFill>
                  <a:schemeClr val="bg1"/>
                </a:solidFill>
              </a:rPr>
              <a:t> часто пишут несколько иначе - как </a:t>
            </a:r>
            <a:r>
              <a:rPr lang="ru-RU" sz="2400" b="1" dirty="0" err="1">
                <a:solidFill>
                  <a:schemeClr val="bg1"/>
                </a:solidFill>
              </a:rPr>
              <a:t>grey</a:t>
            </a:r>
            <a:r>
              <a:rPr lang="ru-RU" sz="2400" dirty="0">
                <a:solidFill>
                  <a:schemeClr val="bg1"/>
                </a:solidFill>
              </a:rPr>
              <a:t>. Это также допустимый вариант.</a:t>
            </a:r>
          </a:p>
          <a:p>
            <a:pPr indent="717550" algn="just"/>
            <a:r>
              <a:rPr lang="ru-RU" sz="2400" dirty="0">
                <a:solidFill>
                  <a:schemeClr val="bg1"/>
                </a:solidFill>
              </a:rPr>
              <a:t>Как же нам указать, что могут существовать два варианта, которые нас интересуют? Вот здесь и пригодятся круглые скобки, которые произведут необходимую группировку.</a:t>
            </a:r>
          </a:p>
          <a:p>
            <a:pPr algn="ctr" latinLnBrk="1"/>
            <a:r>
              <a:rPr lang="ru-RU" sz="2000" dirty="0">
                <a:solidFill>
                  <a:schemeClr val="bg1"/>
                </a:solidFill>
              </a:rPr>
              <a:t> </a:t>
            </a:r>
            <a:r>
              <a:rPr lang="ru-RU" sz="2800" b="1" dirty="0" err="1">
                <a:solidFill>
                  <a:schemeClr val="bg1"/>
                </a:solidFill>
                <a:highlight>
                  <a:srgbClr val="00FF00"/>
                </a:highlight>
              </a:rPr>
              <a:t>gr</a:t>
            </a:r>
            <a:r>
              <a:rPr lang="ru-RU" sz="2800" b="1" dirty="0">
                <a:solidFill>
                  <a:schemeClr val="bg1"/>
                </a:solidFill>
                <a:highlight>
                  <a:srgbClr val="00FF00"/>
                </a:highlight>
              </a:rPr>
              <a:t>(</a:t>
            </a:r>
            <a:r>
              <a:rPr lang="ru-RU" sz="2800" b="1" dirty="0" err="1">
                <a:solidFill>
                  <a:schemeClr val="bg1"/>
                </a:solidFill>
                <a:highlight>
                  <a:srgbClr val="00FF00"/>
                </a:highlight>
              </a:rPr>
              <a:t>a|e</a:t>
            </a:r>
            <a:r>
              <a:rPr lang="ru-RU" sz="2800" b="1" dirty="0">
                <a:solidFill>
                  <a:schemeClr val="bg1"/>
                </a:solidFill>
                <a:highlight>
                  <a:srgbClr val="00FF00"/>
                </a:highlight>
              </a:rPr>
              <a:t>)y</a:t>
            </a:r>
            <a:endParaRPr lang="ru-RU" sz="2000" b="1" dirty="0">
              <a:solidFill>
                <a:schemeClr val="bg1"/>
              </a:solidFill>
              <a:highlight>
                <a:srgbClr val="00FF00"/>
              </a:highlight>
            </a:endParaRPr>
          </a:p>
          <a:p>
            <a:pPr algn="ctr"/>
            <a:endParaRPr lang="ru-RU" i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316416" y="6381328"/>
            <a:ext cx="791988" cy="4766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18178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00900" cy="114300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7030A0"/>
                </a:solidFill>
                <a:effectLst/>
              </a:rPr>
              <a:t>Последовательности {Фигурные скобки}</a:t>
            </a:r>
            <a:endParaRPr lang="ru-RU" sz="3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463705"/>
            <a:ext cx="792994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7550" algn="just"/>
            <a:r>
              <a:rPr lang="ru-RU" sz="2000" dirty="0">
                <a:solidFill>
                  <a:schemeClr val="bg1"/>
                </a:solidFill>
              </a:rPr>
              <a:t>Последовательности задаются фигурными скобками.</a:t>
            </a:r>
          </a:p>
          <a:p>
            <a:pPr indent="717550" algn="just"/>
            <a:r>
              <a:rPr lang="ru-RU" sz="2000" dirty="0">
                <a:solidFill>
                  <a:schemeClr val="bg1"/>
                </a:solidFill>
              </a:rPr>
              <a:t>Если использовать [A-Z] то найдутся большие заглавные буквы, но один раз. А выражение [A-Z]{1,4} указывает, что нужно показать все повторяющиеся символы от 1 до 4 раз. Можно указать точное значение [A-Z]{3} - найдет слова, где идут именно три заглавные буквы подряд.</a:t>
            </a:r>
          </a:p>
          <a:p>
            <a:pPr indent="717550"/>
            <a:r>
              <a:rPr lang="ru-RU" sz="2000" dirty="0">
                <a:solidFill>
                  <a:schemeClr val="bg1"/>
                </a:solidFill>
              </a:rPr>
              <a:t>До четырех символов [A-Z]{,4}</a:t>
            </a:r>
          </a:p>
          <a:p>
            <a:pPr indent="717550"/>
            <a:r>
              <a:rPr lang="ru-RU" sz="2000" dirty="0">
                <a:solidFill>
                  <a:schemeClr val="bg1"/>
                </a:solidFill>
              </a:rPr>
              <a:t>От четырех символов [A-Z]{4,}</a:t>
            </a:r>
          </a:p>
          <a:p>
            <a:pPr indent="717550"/>
            <a:r>
              <a:rPr lang="ru-RU" sz="2000" dirty="0">
                <a:solidFill>
                  <a:schemeClr val="bg1"/>
                </a:solidFill>
              </a:rPr>
              <a:t>Существует сокращения для них *, +, ?</a:t>
            </a:r>
          </a:p>
          <a:p>
            <a:pPr indent="717550"/>
            <a:r>
              <a:rPr lang="ru-RU" sz="2000" dirty="0">
                <a:solidFill>
                  <a:schemeClr val="bg1"/>
                </a:solidFill>
              </a:rPr>
              <a:t>* - {0,} ноль или более символов</a:t>
            </a:r>
          </a:p>
          <a:p>
            <a:pPr indent="717550"/>
            <a:r>
              <a:rPr lang="ru-RU" sz="2000" dirty="0">
                <a:solidFill>
                  <a:schemeClr val="bg1"/>
                </a:solidFill>
              </a:rPr>
              <a:t>+ - {1,} один или более символов</a:t>
            </a:r>
          </a:p>
          <a:p>
            <a:pPr indent="717550"/>
            <a:r>
              <a:rPr lang="ru-RU" sz="2000" dirty="0">
                <a:solidFill>
                  <a:schemeClr val="bg1"/>
                </a:solidFill>
              </a:rPr>
              <a:t>? - {0,1} ноль или один символ</a:t>
            </a:r>
          </a:p>
          <a:p>
            <a:pPr indent="717550"/>
            <a:r>
              <a:rPr lang="ru-RU" sz="2000" dirty="0">
                <a:solidFill>
                  <a:schemeClr val="bg1"/>
                </a:solidFill>
              </a:rPr>
              <a:t>^.*слово$ - такое выражение найдет целую строку, которое заканчивается на слово.</a:t>
            </a:r>
          </a:p>
          <a:p>
            <a:pPr algn="ctr"/>
            <a:endParaRPr lang="ru-RU" i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316416" y="6381328"/>
            <a:ext cx="791988" cy="4766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50482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916" y="116632"/>
            <a:ext cx="8229600" cy="1143000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7030A0"/>
                </a:solidFill>
                <a:effectLst/>
              </a:rPr>
              <a:t>Перебор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59632" y="1700808"/>
            <a:ext cx="720986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err="1">
                <a:solidFill>
                  <a:schemeClr val="bg1"/>
                </a:solidFill>
              </a:rPr>
              <a:t>TExT|TEXT</a:t>
            </a:r>
            <a:r>
              <a:rPr lang="ru-RU" sz="3200" dirty="0">
                <a:solidFill>
                  <a:schemeClr val="bg1"/>
                </a:solidFill>
              </a:rPr>
              <a:t> - найдет два варианта слова, которые написаны в разных регистрах. | - это или. Как вариант TE(</a:t>
            </a:r>
            <a:r>
              <a:rPr lang="ru-RU" sz="3200" dirty="0" err="1">
                <a:solidFill>
                  <a:schemeClr val="bg1"/>
                </a:solidFill>
              </a:rPr>
              <a:t>x|X</a:t>
            </a:r>
            <a:r>
              <a:rPr lang="ru-RU" sz="3200" dirty="0">
                <a:solidFill>
                  <a:schemeClr val="bg1"/>
                </a:solidFill>
              </a:rPr>
              <a:t>)T - третий символ мы определили в двух вариантах.</a:t>
            </a:r>
          </a:p>
          <a:p>
            <a:pPr algn="ctr"/>
            <a:endParaRPr lang="ru-RU" i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316416" y="6381328"/>
            <a:ext cx="791988" cy="4766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35166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143091" y="2016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Домашнее задание</a:t>
            </a: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316416" y="6381329"/>
            <a:ext cx="827584" cy="4766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137D112-12BC-492A-A740-2BA948C954DE}"/>
              </a:ext>
            </a:extLst>
          </p:cNvPr>
          <p:cNvSpPr txBox="1"/>
          <p:nvPr/>
        </p:nvSpPr>
        <p:spPr>
          <a:xfrm>
            <a:off x="234879" y="1772816"/>
            <a:ext cx="85689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solidFill>
                  <a:srgbClr val="7030A0"/>
                </a:solidFill>
              </a:rPr>
              <a:t>Решить 10 регулярных выражений </a:t>
            </a:r>
          </a:p>
          <a:p>
            <a:pPr algn="ctr"/>
            <a:r>
              <a:rPr lang="ru-RU" sz="4400" dirty="0">
                <a:solidFill>
                  <a:srgbClr val="7030A0"/>
                </a:solidFill>
              </a:rPr>
              <a:t>с сайта </a:t>
            </a:r>
            <a:r>
              <a:rPr lang="ru-RU" sz="4400" b="1" dirty="0">
                <a:solidFill>
                  <a:srgbClr val="7030A0"/>
                </a:solidFill>
              </a:rPr>
              <a:t>regexone.com</a:t>
            </a:r>
            <a:r>
              <a:rPr lang="ru-RU" sz="4400" dirty="0">
                <a:solidFill>
                  <a:srgbClr val="7030A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0644943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95535" y="13843"/>
            <a:ext cx="83529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solidFill>
                  <a:srgbClr val="FF0066"/>
                </a:solidFill>
                <a:latin typeface="+mj-lt"/>
              </a:rPr>
              <a:t>Список литературы и Интернет-ресурсов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1661930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bg1"/>
                </a:solidFill>
              </a:rPr>
              <a:t>Программирование на языке высокого уровня С/С++ : конспект лекций С. П. Зоткин М.: Московский государственный строительный университет, 2019.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bg1"/>
                </a:solidFill>
              </a:rPr>
              <a:t>В.В. </a:t>
            </a:r>
            <a:r>
              <a:rPr lang="ru-RU" sz="2800" dirty="0" err="1">
                <a:solidFill>
                  <a:schemeClr val="bg1"/>
                </a:solidFill>
              </a:rPr>
              <a:t>Подбельский</a:t>
            </a:r>
            <a:r>
              <a:rPr lang="ru-RU" sz="2800" dirty="0">
                <a:solidFill>
                  <a:schemeClr val="bg1"/>
                </a:solidFill>
              </a:rPr>
              <a:t>, С.С. Фомин. Программирование на языке С. М.: Финансы и статистика, 2018. 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chemeClr val="bg1"/>
                </a:solidFill>
              </a:rPr>
              <a:t>И.Джесс</a:t>
            </a:r>
            <a:r>
              <a:rPr lang="ru-RU" sz="2800" dirty="0">
                <a:solidFill>
                  <a:schemeClr val="bg1"/>
                </a:solidFill>
              </a:rPr>
              <a:t> Либерти. Освой самостоятельно С++. М.: Вильямс, 2019.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bg1"/>
                </a:solidFill>
              </a:rPr>
              <a:t>Электронно-библиотечная система </a:t>
            </a:r>
            <a:r>
              <a:rPr lang="en-US" sz="2800" dirty="0">
                <a:solidFill>
                  <a:schemeClr val="bg1"/>
                </a:solidFill>
              </a:rPr>
              <a:t>IPR BOOKS</a:t>
            </a:r>
            <a:r>
              <a:rPr lang="ru-RU" dirty="0"/>
              <a:t>	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316416" y="6381328"/>
            <a:ext cx="827584" cy="4766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06471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7122" b="97033" l="4748" r="95549">
                        <a14:foregroundMark x1="9199" y1="47774" x2="9199" y2="47774"/>
                        <a14:foregroundMark x1="91988" y1="68546" x2="91988" y2="68546"/>
                        <a14:foregroundMark x1="47478" y1="7715" x2="47478" y2="7715"/>
                        <a14:foregroundMark x1="40356" y1="93175" x2="40356" y2="93175"/>
                        <a14:foregroundMark x1="4748" y1="73887" x2="4748" y2="73887"/>
                        <a14:foregroundMark x1="52819" y1="94362" x2="52819" y2="94362"/>
                        <a14:foregroundMark x1="44807" y1="97329" x2="44807" y2="97329"/>
                        <a14:foregroundMark x1="61424" y1="68546" x2="61424" y2="68546"/>
                        <a14:foregroundMark x1="39763" y1="70623" x2="39763" y2="70623"/>
                        <a14:foregroundMark x1="95549" y1="70623" x2="95549" y2="70623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brightnessContrast contrast="-1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95418"/>
            <a:ext cx="4284000" cy="428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 rot="553276">
            <a:off x="912492" y="1984423"/>
            <a:ext cx="6882590" cy="122386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8000" b="1" cap="none" spc="0" dirty="0">
                <a:ln w="50800"/>
                <a:solidFill>
                  <a:srgbClr val="002060"/>
                </a:solidFill>
                <a:effectLst/>
                <a:latin typeface="+mj-lt"/>
              </a:rPr>
              <a:t>Спасибо </a:t>
            </a:r>
          </a:p>
          <a:p>
            <a:pPr algn="ctr"/>
            <a:r>
              <a:rPr lang="ru-RU" sz="8000" b="1" cap="none" spc="0" dirty="0">
                <a:ln w="50800"/>
                <a:solidFill>
                  <a:srgbClr val="002060"/>
                </a:solidFill>
                <a:effectLst/>
                <a:latin typeface="+mj-lt"/>
              </a:rPr>
              <a:t>за внимание!</a:t>
            </a:r>
          </a:p>
        </p:txBody>
      </p:sp>
      <p:sp>
        <p:nvSpPr>
          <p:cNvPr id="5" name="Управляющая кнопка: возврат 4">
            <a:hlinkClick r:id="" action="ppaction://hlinkshowjump?jump=firstslide" highlightClick="1"/>
          </p:cNvPr>
          <p:cNvSpPr/>
          <p:nvPr/>
        </p:nvSpPr>
        <p:spPr>
          <a:xfrm>
            <a:off x="8028384" y="5949280"/>
            <a:ext cx="1115616" cy="90872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43255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229600" cy="792088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>
                <a:solidFill>
                  <a:srgbClr val="00B0F0"/>
                </a:solidFill>
                <a:effectLst/>
              </a:rPr>
              <a:t>Цели урока: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xmlns="" id="{AFF2F7F4-A63D-4503-A84F-830CD84BB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268760"/>
            <a:ext cx="6944816" cy="525658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i="1" dirty="0">
                <a:solidFill>
                  <a:srgbClr val="0000CC"/>
                </a:solidFill>
              </a:rPr>
              <a:t>Образовательная:</a:t>
            </a:r>
            <a:r>
              <a:rPr lang="ru-RU" dirty="0">
                <a:solidFill>
                  <a:srgbClr val="0000CC"/>
                </a:solidFill>
              </a:rPr>
              <a:t> познакомить учащихся с технологией нисходящего и восходящего программирования, ее реализацией с помощью модулей.</a:t>
            </a:r>
          </a:p>
          <a:p>
            <a:pPr lvl="0"/>
            <a:r>
              <a:rPr lang="ru-RU" i="1" dirty="0">
                <a:solidFill>
                  <a:srgbClr val="7030A0"/>
                </a:solidFill>
              </a:rPr>
              <a:t>Развивающая:</a:t>
            </a:r>
            <a:r>
              <a:rPr lang="ru-RU" dirty="0">
                <a:solidFill>
                  <a:srgbClr val="7030A0"/>
                </a:solidFill>
              </a:rPr>
              <a:t> развивать алгоритмическое мышление, умение анализировать результаты, развивать творческие способности, память, внимательность, развивать информационную культуру.</a:t>
            </a:r>
          </a:p>
          <a:p>
            <a:pPr lvl="0"/>
            <a:r>
              <a:rPr lang="ru-RU" i="1" dirty="0">
                <a:solidFill>
                  <a:srgbClr val="FFC000"/>
                </a:solidFill>
              </a:rPr>
              <a:t>Воспитательная: </a:t>
            </a:r>
            <a:r>
              <a:rPr lang="ru-RU" dirty="0">
                <a:solidFill>
                  <a:srgbClr val="FFC000"/>
                </a:solidFill>
              </a:rPr>
              <a:t>воспитание аккуратности и точности при составлении алгоритмов; воспитание чувства ответственности, уважения к личности, навыков самообразования.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3684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99"/>
                </a:solidFill>
                <a:effectLst/>
              </a:rPr>
              <a:t>Устный опрос:</a:t>
            </a:r>
            <a:endParaRPr lang="ru-RU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766212"/>
            <a:ext cx="8229600" cy="3860878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3600" dirty="0">
                <a:solidFill>
                  <a:srgbClr val="CC0000"/>
                </a:solidFill>
              </a:rPr>
              <a:t>1. Что такое модуль?</a:t>
            </a:r>
          </a:p>
          <a:p>
            <a:pPr marL="137160" indent="0">
              <a:buNone/>
            </a:pPr>
            <a:r>
              <a:rPr lang="ru-RU" sz="3600" dirty="0">
                <a:solidFill>
                  <a:srgbClr val="CC0000"/>
                </a:solidFill>
              </a:rPr>
              <a:t>2. Размер модуля? </a:t>
            </a:r>
          </a:p>
          <a:p>
            <a:pPr marL="137160" indent="0">
              <a:buNone/>
            </a:pPr>
            <a:r>
              <a:rPr lang="ru-RU" sz="3600" dirty="0">
                <a:solidFill>
                  <a:srgbClr val="CC0000"/>
                </a:solidFill>
              </a:rPr>
              <a:t>3. Сколько входных точек может иметь модуль? А сколько выходных точек? </a:t>
            </a:r>
          </a:p>
          <a:p>
            <a:pPr marL="137160" indent="0">
              <a:buNone/>
            </a:pPr>
            <a:r>
              <a:rPr lang="ru-RU" sz="3600" dirty="0">
                <a:solidFill>
                  <a:srgbClr val="CC0000"/>
                </a:solidFill>
              </a:rPr>
              <a:t>4. Каким образом модули связаны между собой?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47784" y="6113463"/>
            <a:ext cx="11033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98190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79512" y="562724"/>
            <a:ext cx="8892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Примеры: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40687" y="6113463"/>
            <a:ext cx="11033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8A6FE6E-FB05-4544-9F0C-CE5A0305D281}"/>
              </a:ext>
            </a:extLst>
          </p:cNvPr>
          <p:cNvSpPr txBox="1"/>
          <p:nvPr/>
        </p:nvSpPr>
        <p:spPr>
          <a:xfrm>
            <a:off x="539552" y="1783822"/>
            <a:ext cx="842493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dirty="0"/>
          </a:p>
          <a:p>
            <a:r>
              <a:rPr lang="en-US" sz="3600" dirty="0">
                <a:solidFill>
                  <a:srgbClr val="0000CC"/>
                </a:solidFill>
              </a:rPr>
              <a:t>/z[</a:t>
            </a:r>
            <a:r>
              <a:rPr lang="en-US" sz="3600" dirty="0" err="1">
                <a:solidFill>
                  <a:srgbClr val="0000CC"/>
                </a:solidFill>
              </a:rPr>
              <a:t>aoue</a:t>
            </a:r>
            <a:r>
              <a:rPr lang="en-US" sz="3600" dirty="0">
                <a:solidFill>
                  <a:srgbClr val="0000CC"/>
                </a:solidFill>
              </a:rPr>
              <a:t>]r/</a:t>
            </a:r>
            <a:endParaRPr lang="ru-RU" sz="3600" dirty="0">
              <a:solidFill>
                <a:srgbClr val="0000CC"/>
              </a:solidFill>
            </a:endParaRPr>
          </a:p>
          <a:p>
            <a:pPr marL="457200" indent="-457200">
              <a:buFontTx/>
              <a:buChar char="-"/>
            </a:pPr>
            <a:r>
              <a:rPr lang="ru-RU" sz="2800" dirty="0">
                <a:solidFill>
                  <a:srgbClr val="0000CC"/>
                </a:solidFill>
              </a:rPr>
              <a:t>поиск выражений </a:t>
            </a:r>
            <a:r>
              <a:rPr lang="en-US" sz="2800" dirty="0" err="1">
                <a:solidFill>
                  <a:srgbClr val="0000CC"/>
                </a:solidFill>
              </a:rPr>
              <a:t>zar</a:t>
            </a:r>
            <a:r>
              <a:rPr lang="en-US" sz="2800" dirty="0">
                <a:solidFill>
                  <a:srgbClr val="0000CC"/>
                </a:solidFill>
              </a:rPr>
              <a:t>, </a:t>
            </a:r>
            <a:r>
              <a:rPr lang="en-US" sz="2800" dirty="0" err="1">
                <a:solidFill>
                  <a:srgbClr val="0000CC"/>
                </a:solidFill>
              </a:rPr>
              <a:t>zor</a:t>
            </a:r>
            <a:r>
              <a:rPr lang="en-US" sz="2800" dirty="0">
                <a:solidFill>
                  <a:srgbClr val="0000CC"/>
                </a:solidFill>
              </a:rPr>
              <a:t>, </a:t>
            </a:r>
            <a:r>
              <a:rPr lang="en-US" sz="2800" dirty="0" err="1">
                <a:solidFill>
                  <a:srgbClr val="0000CC"/>
                </a:solidFill>
              </a:rPr>
              <a:t>zur</a:t>
            </a:r>
            <a:r>
              <a:rPr lang="en-US" sz="2800" dirty="0">
                <a:solidFill>
                  <a:srgbClr val="0000CC"/>
                </a:solidFill>
              </a:rPr>
              <a:t>, </a:t>
            </a:r>
            <a:r>
              <a:rPr lang="en-US" sz="2800" dirty="0" err="1">
                <a:solidFill>
                  <a:srgbClr val="0000CC"/>
                </a:solidFill>
              </a:rPr>
              <a:t>zer</a:t>
            </a:r>
            <a:endParaRPr lang="ru-RU" sz="2800" dirty="0">
              <a:solidFill>
                <a:srgbClr val="0000CC"/>
              </a:solidFill>
            </a:endParaRPr>
          </a:p>
          <a:p>
            <a:r>
              <a:rPr lang="ru-RU" sz="2800" dirty="0">
                <a:solidFill>
                  <a:srgbClr val="0000CC"/>
                </a:solidFill>
              </a:rPr>
              <a:t>но не </a:t>
            </a:r>
            <a:r>
              <a:rPr lang="ru-RU" sz="2800" dirty="0" err="1">
                <a:solidFill>
                  <a:srgbClr val="0000CC"/>
                </a:solidFill>
              </a:rPr>
              <a:t>zir</a:t>
            </a:r>
            <a:r>
              <a:rPr lang="ru-RU" sz="2800" dirty="0">
                <a:solidFill>
                  <a:srgbClr val="0000CC"/>
                </a:solidFill>
              </a:rPr>
              <a:t>, </a:t>
            </a:r>
            <a:r>
              <a:rPr lang="ru-RU" sz="2800" dirty="0" err="1">
                <a:solidFill>
                  <a:srgbClr val="0000CC"/>
                </a:solidFill>
              </a:rPr>
              <a:t>dpo</a:t>
            </a:r>
            <a:r>
              <a:rPr lang="ru-RU" sz="2800" dirty="0">
                <a:solidFill>
                  <a:srgbClr val="0000CC"/>
                </a:solidFill>
              </a:rPr>
              <a:t>, </a:t>
            </a:r>
            <a:r>
              <a:rPr lang="ru-RU" sz="2800" dirty="0" err="1">
                <a:solidFill>
                  <a:srgbClr val="0000CC"/>
                </a:solidFill>
              </a:rPr>
              <a:t>aga</a:t>
            </a:r>
            <a:endParaRPr lang="ru-RU" sz="2800" dirty="0">
              <a:solidFill>
                <a:srgbClr val="0000CC"/>
              </a:solidFill>
            </a:endParaRPr>
          </a:p>
          <a:p>
            <a:endParaRPr lang="ru-RU" dirty="0"/>
          </a:p>
          <a:p>
            <a:r>
              <a:rPr lang="ru-RU" sz="3200" dirty="0">
                <a:solidFill>
                  <a:srgbClr val="0000CC"/>
                </a:solidFill>
              </a:rPr>
              <a:t>/^([a-z0-9_\.-]+)@([a-z0-9_\.-]+)\.([a-z\.]{2,6})$/ </a:t>
            </a:r>
          </a:p>
          <a:p>
            <a:pPr marL="457200" indent="-457200">
              <a:buFontTx/>
              <a:buChar char="-"/>
            </a:pPr>
            <a:r>
              <a:rPr lang="ru-RU" sz="6000" dirty="0">
                <a:solidFill>
                  <a:srgbClr val="CC0000"/>
                </a:solidFill>
              </a:rPr>
              <a:t>?</a:t>
            </a:r>
          </a:p>
          <a:p>
            <a:pPr marL="457200" indent="-457200">
              <a:buFontTx/>
              <a:buChar char="-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1148791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5</a:t>
            </a:fld>
            <a:endParaRPr lang="ru-RU"/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xmlns="" id="{249C3A67-8849-4D46-A12B-89F1D4B620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23199915"/>
              </p:ext>
            </p:extLst>
          </p:nvPr>
        </p:nvGraphicFramePr>
        <p:xfrm>
          <a:off x="251521" y="76200"/>
          <a:ext cx="8640960" cy="6593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6033">
                  <a:extLst>
                    <a:ext uri="{9D8B030D-6E8A-4147-A177-3AD203B41FA5}">
                      <a16:colId xmlns:a16="http://schemas.microsoft.com/office/drawing/2014/main" xmlns="" val="904910413"/>
                    </a:ext>
                  </a:extLst>
                </a:gridCol>
                <a:gridCol w="7234927">
                  <a:extLst>
                    <a:ext uri="{9D8B030D-6E8A-4147-A177-3AD203B41FA5}">
                      <a16:colId xmlns:a16="http://schemas.microsoft.com/office/drawing/2014/main" xmlns="" val="3017951957"/>
                    </a:ext>
                  </a:extLst>
                </a:gridCol>
              </a:tblGrid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\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превращает специальный символ в обычный и наоборот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779858926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любой символ, кроме перевода строки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103025221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*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повторение предыдущего символа 0 и более раз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730509972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повторение предыдущего символа 1 и более раз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50289584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?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повторение предыдущего символа 0 или 1 раз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385385594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\d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любая цифра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352901017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\w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любой словесный символ (буквы, цифры и _)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226968466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[XYZ]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любой символ из указанных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377575502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[XYZ]+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один или более символов из указанных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953854052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$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конец данных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196328589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^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начало данных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4212521193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[^a-z]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НЕ строчная буква (внутри класса ^ означает НЕ)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450946739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( 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запоминающие скобки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4326417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|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или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102956986"/>
                  </a:ext>
                </a:extLst>
              </a:tr>
              <a:tr h="439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{m, n}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от m до n повторений предыдущего символа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4206250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060127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7000" y="6106517"/>
            <a:ext cx="11033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Заголовок 7">
            <a:extLst>
              <a:ext uri="{FF2B5EF4-FFF2-40B4-BE49-F238E27FC236}">
                <a16:creationId xmlns:a16="http://schemas.microsoft.com/office/drawing/2014/main" xmlns="" id="{EF25D05F-142E-41EB-9CC0-F08B0191E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7030A0"/>
                </a:solidFill>
              </a:rPr>
              <a:t>Экранирование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63BBB34E-61BC-49E4-A5B1-6C4A01F34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608"/>
          </a:xfrm>
        </p:spPr>
        <p:txBody>
          <a:bodyPr>
            <a:noAutofit/>
          </a:bodyPr>
          <a:lstStyle/>
          <a:p>
            <a:pPr marL="547688" indent="622300" algn="just"/>
            <a:r>
              <a:rPr lang="ru-RU" sz="2000" dirty="0">
                <a:solidFill>
                  <a:schemeClr val="bg1"/>
                </a:solidFill>
              </a:rPr>
              <a:t>Есть специальные символы, которые используются в регулярных выражениях, поиск таких символов невозможен. К ним относятся</a:t>
            </a:r>
          </a:p>
          <a:p>
            <a:pPr marL="547688" indent="622300" algn="just" latinLnBrk="1"/>
            <a:r>
              <a:rPr lang="ru-RU" sz="2000" dirty="0">
                <a:solidFill>
                  <a:schemeClr val="bg1"/>
                </a:solidFill>
              </a:rPr>
              <a:t> )( ] [ \ ^ $ . | ? * +</a:t>
            </a:r>
          </a:p>
          <a:p>
            <a:pPr marL="547688" indent="622300" algn="just"/>
            <a:r>
              <a:rPr lang="ru-RU" sz="2000" dirty="0">
                <a:solidFill>
                  <a:schemeClr val="bg1"/>
                </a:solidFill>
              </a:rPr>
              <a:t>Их следует экранировать, т.е. поставить обратный слеш (</a:t>
            </a:r>
            <a:r>
              <a:rPr lang="ru-RU" sz="2000" b="1" dirty="0">
                <a:solidFill>
                  <a:schemeClr val="bg1"/>
                </a:solidFill>
              </a:rPr>
              <a:t>\</a:t>
            </a:r>
            <a:r>
              <a:rPr lang="ru-RU" sz="2000" dirty="0">
                <a:solidFill>
                  <a:schemeClr val="bg1"/>
                </a:solidFill>
              </a:rPr>
              <a:t>).</a:t>
            </a:r>
          </a:p>
          <a:p>
            <a:pPr marL="547688" indent="622300" algn="just"/>
            <a:r>
              <a:rPr lang="ru-RU" sz="2000" dirty="0">
                <a:solidFill>
                  <a:schemeClr val="bg1"/>
                </a:solidFill>
              </a:rPr>
              <a:t>Для чего же он нужен? Рассмотрим простой пример. У нас есть строка с несколькими предложениями, в которых необходимо найти точки. Если попробовать это сделать, то будут выделены все символы. Дело в том, что точка является специальным метасимволом, который заменяет любой символ в регулярном выражении, кроме переноса строки.</a:t>
            </a:r>
          </a:p>
          <a:p>
            <a:pPr marL="547688" indent="622300" algn="just"/>
            <a:r>
              <a:rPr lang="ru-RU" sz="2000" dirty="0">
                <a:solidFill>
                  <a:schemeClr val="bg1"/>
                </a:solidFill>
              </a:rPr>
              <a:t>Следует указать, что точка в этом случае должна быть не метасимволом, а обычным символом-точкой (</a:t>
            </a:r>
            <a:r>
              <a:rPr lang="ru-RU" sz="2000" b="1" dirty="0">
                <a:solidFill>
                  <a:schemeClr val="bg1"/>
                </a:solidFill>
              </a:rPr>
              <a:t>\.</a:t>
            </a:r>
            <a:r>
              <a:rPr lang="ru-RU" sz="2000" dirty="0">
                <a:solidFill>
                  <a:schemeClr val="bg1"/>
                </a:solidFill>
              </a:rPr>
              <a:t>). Экранируя любой метасимвол, нужно превратить его в обычный символ. Это относится и к самому́ обратному слешу, для экранирования используется </a:t>
            </a:r>
            <a:r>
              <a:rPr lang="ru-RU" sz="2000" b="1" dirty="0">
                <a:solidFill>
                  <a:schemeClr val="bg1"/>
                </a:solidFill>
              </a:rPr>
              <a:t>\\.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61243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318" y="116632"/>
            <a:ext cx="8229600" cy="864096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7030A0"/>
                </a:solidFill>
                <a:effectLst/>
              </a:rPr>
              <a:t>Метасимвол «точка»</a:t>
            </a:r>
            <a:endParaRPr lang="ru-RU" sz="40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755576" cy="5486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6C063FD-E505-4CEF-B958-6AC5B79E9A6E}"/>
              </a:ext>
            </a:extLst>
          </p:cNvPr>
          <p:cNvSpPr txBox="1"/>
          <p:nvPr/>
        </p:nvSpPr>
        <p:spPr>
          <a:xfrm>
            <a:off x="478082" y="980728"/>
            <a:ext cx="820871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7550" algn="just"/>
            <a:r>
              <a:rPr lang="ru-RU" sz="2000" dirty="0">
                <a:solidFill>
                  <a:schemeClr val="bg1"/>
                </a:solidFill>
              </a:rPr>
              <a:t>Точка заменяет любой символ в регулярном выражении. Если задать точку в регулярном выражении, то будут выделены все символы: буквы, цифры, пробел, точка</a:t>
            </a:r>
            <a:r>
              <a:rPr lang="ru-RU" sz="2000">
                <a:solidFill>
                  <a:schemeClr val="bg1"/>
                </a:solidFill>
              </a:rPr>
              <a:t>, запятая. </a:t>
            </a:r>
            <a:r>
              <a:rPr lang="ru-RU" sz="2000" dirty="0">
                <a:solidFill>
                  <a:schemeClr val="bg1"/>
                </a:solidFill>
              </a:rPr>
              <a:t>При этом точка совпадает с одним символом, но благодаря модификатору </a:t>
            </a:r>
            <a:r>
              <a:rPr lang="ru-RU" sz="2000" b="1" dirty="0">
                <a:solidFill>
                  <a:schemeClr val="bg1"/>
                </a:solidFill>
              </a:rPr>
              <a:t>g</a:t>
            </a:r>
            <a:r>
              <a:rPr lang="ru-RU" sz="2000" dirty="0">
                <a:solidFill>
                  <a:schemeClr val="bg1"/>
                </a:solidFill>
              </a:rPr>
              <a:t> поиск не ограничивается первым совпадением и продолжается дальше.</a:t>
            </a:r>
          </a:p>
          <a:p>
            <a:pPr indent="717550" algn="just"/>
            <a:r>
              <a:rPr lang="ru-RU" sz="2000" dirty="0">
                <a:solidFill>
                  <a:schemeClr val="bg1"/>
                </a:solidFill>
              </a:rPr>
              <a:t>У нас текст из трёх строк. Если мы добавим квантификатор + после точки (</a:t>
            </a:r>
            <a:r>
              <a:rPr lang="ru-RU" sz="2000" b="1" dirty="0">
                <a:solidFill>
                  <a:schemeClr val="bg1"/>
                </a:solidFill>
              </a:rPr>
              <a:t>.+</a:t>
            </a:r>
            <a:r>
              <a:rPr lang="ru-RU" sz="2000" dirty="0">
                <a:solidFill>
                  <a:schemeClr val="bg1"/>
                </a:solidFill>
              </a:rPr>
              <a:t>), то тем самым зададим поиск совпадающих символов от одного до бесконечности.</a:t>
            </a:r>
          </a:p>
          <a:p>
            <a:pPr indent="717550" algn="just"/>
            <a:r>
              <a:rPr lang="ru-RU" sz="2000" dirty="0">
                <a:solidFill>
                  <a:schemeClr val="bg1"/>
                </a:solidFill>
              </a:rPr>
              <a:t>Обратите внимание, что регулярное выражение сообщит, что найдено три совпадения (по числу строк), а не количество всех символов, как это было бы без знака плюс.</a:t>
            </a:r>
          </a:p>
          <a:p>
            <a:pPr indent="717550" algn="just"/>
            <a:r>
              <a:rPr lang="ru-RU" sz="2000" dirty="0">
                <a:solidFill>
                  <a:schemeClr val="bg1"/>
                </a:solidFill>
              </a:rPr>
              <a:t>Поскольку точка не совпадает с символом перевода строки, шаблон найдет совпадение до конца строки.</a:t>
            </a:r>
          </a:p>
          <a:p>
            <a:pPr indent="717550" algn="just"/>
            <a:r>
              <a:rPr lang="ru-RU" sz="2000" dirty="0">
                <a:solidFill>
                  <a:schemeClr val="bg1"/>
                </a:solidFill>
              </a:rPr>
              <a:t>Мы знаем, что можно экранировать метасимвол точки, чтобы найти обычную точку.</a:t>
            </a:r>
          </a:p>
        </p:txBody>
      </p:sp>
    </p:spTree>
    <p:extLst>
      <p:ext uri="{BB962C8B-B14F-4D97-AF65-F5344CB8AC3E}">
        <p14:creationId xmlns:p14="http://schemas.microsoft.com/office/powerpoint/2010/main" xmlns="" val="14582348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0102" y="4489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7030A0"/>
                </a:solidFill>
                <a:effectLst/>
              </a:rPr>
              <a:t>Наборы символов [Квадратные скобки]</a:t>
            </a:r>
            <a:endParaRPr lang="ru-RU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316416" y="6309320"/>
            <a:ext cx="827584" cy="5486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42B9F1F-5C0E-4C7D-A6AA-111C18D8C59C}"/>
              </a:ext>
            </a:extLst>
          </p:cNvPr>
          <p:cNvSpPr txBox="1"/>
          <p:nvPr/>
        </p:nvSpPr>
        <p:spPr>
          <a:xfrm>
            <a:off x="494298" y="980727"/>
            <a:ext cx="803814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7550" algn="just"/>
            <a:r>
              <a:rPr lang="ru-RU" sz="2400" dirty="0">
                <a:solidFill>
                  <a:schemeClr val="bg1"/>
                </a:solidFill>
              </a:rPr>
              <a:t>Наборы символы позволяют задать определенные ограничения или диапазон. Например, если мы знаем, что будут выводиться только три цифры, то не обязательно использовать три точки, а можно сузить поиск. Для этого используются квадратные скобки, в которых указывается набор символов. Причем ищется только один символ.</a:t>
            </a:r>
          </a:p>
          <a:p>
            <a:pPr indent="717550" algn="just"/>
            <a:r>
              <a:rPr lang="ru-RU" sz="2400" dirty="0">
                <a:solidFill>
                  <a:schemeClr val="bg1"/>
                </a:solidFill>
              </a:rPr>
              <a:t>Такой пример \/</a:t>
            </a:r>
            <a:r>
              <a:rPr lang="ru-RU" sz="2400" dirty="0" err="1">
                <a:solidFill>
                  <a:schemeClr val="bg1"/>
                </a:solidFill>
              </a:rPr>
              <a:t>pictures</a:t>
            </a:r>
            <a:r>
              <a:rPr lang="ru-RU" sz="2400" dirty="0">
                <a:solidFill>
                  <a:schemeClr val="bg1"/>
                </a:solidFill>
              </a:rPr>
              <a:t>\/[0-9]\/ будет находить строку /</a:t>
            </a:r>
            <a:r>
              <a:rPr lang="ru-RU" sz="2400" dirty="0" err="1">
                <a:solidFill>
                  <a:schemeClr val="bg1"/>
                </a:solidFill>
              </a:rPr>
              <a:t>pictures</a:t>
            </a:r>
            <a:r>
              <a:rPr lang="ru-RU" sz="2400" dirty="0">
                <a:solidFill>
                  <a:schemeClr val="bg1"/>
                </a:solidFill>
              </a:rPr>
              <a:t>/1/ (с одним символом), но не найдет /</a:t>
            </a:r>
            <a:r>
              <a:rPr lang="ru-RU" sz="2400" dirty="0" err="1">
                <a:solidFill>
                  <a:schemeClr val="bg1"/>
                </a:solidFill>
              </a:rPr>
              <a:t>pictures</a:t>
            </a:r>
            <a:r>
              <a:rPr lang="ru-RU" sz="2400" dirty="0">
                <a:solidFill>
                  <a:schemeClr val="bg1"/>
                </a:solidFill>
              </a:rPr>
              <a:t>/123/</a:t>
            </a:r>
          </a:p>
          <a:p>
            <a:pPr indent="717550" algn="just"/>
            <a:r>
              <a:rPr lang="ru-RU" sz="2400" dirty="0">
                <a:solidFill>
                  <a:schemeClr val="bg1"/>
                </a:solidFill>
              </a:rPr>
              <a:t>Можно указать буквы [a-z] - любой символ алфавита.</a:t>
            </a:r>
          </a:p>
          <a:p>
            <a:pPr indent="717550" algn="ctr"/>
            <a:r>
              <a:rPr lang="ru-RU" sz="2400" dirty="0">
                <a:solidFill>
                  <a:schemeClr val="bg1"/>
                </a:solidFill>
                <a:highlight>
                  <a:srgbClr val="00FF00"/>
                </a:highlight>
              </a:rPr>
              <a:t>Символ ^ означает НЕ - [^</a:t>
            </a:r>
            <a:r>
              <a:rPr lang="ru-RU" sz="2400" dirty="0" err="1">
                <a:solidFill>
                  <a:schemeClr val="bg1"/>
                </a:solidFill>
                <a:highlight>
                  <a:srgbClr val="00FF00"/>
                </a:highlight>
              </a:rPr>
              <a:t>ae</a:t>
            </a:r>
            <a:r>
              <a:rPr lang="ru-RU" sz="2400" dirty="0">
                <a:solidFill>
                  <a:schemeClr val="bg1"/>
                </a:solidFill>
                <a:highlight>
                  <a:srgbClr val="00FF00"/>
                </a:highlight>
              </a:rPr>
              <a:t>]</a:t>
            </a:r>
          </a:p>
          <a:p>
            <a:pPr indent="717550" algn="just"/>
            <a:r>
              <a:rPr lang="ru-RU" sz="2400" dirty="0">
                <a:solidFill>
                  <a:schemeClr val="bg1"/>
                </a:solidFill>
              </a:rPr>
              <a:t>Можно указывать не диапазон, а просто указать нужные символы. Например, [19] (напоминаю, только один символ)</a:t>
            </a:r>
          </a:p>
          <a:p>
            <a:pPr indent="717550" algn="just"/>
            <a:r>
              <a:rPr lang="ru-RU" sz="2400" dirty="0">
                <a:solidFill>
                  <a:schemeClr val="bg1"/>
                </a:solidFill>
              </a:rPr>
              <a:t>Тогда</a:t>
            </a:r>
            <a:r>
              <a:rPr lang="en-US" sz="2400" dirty="0">
                <a:solidFill>
                  <a:schemeClr val="bg1"/>
                </a:solidFill>
              </a:rPr>
              <a:t> \/pictures\/[19]\/ </a:t>
            </a:r>
            <a:r>
              <a:rPr lang="ru-RU" sz="2400" dirty="0">
                <a:solidFill>
                  <a:schemeClr val="bg1"/>
                </a:solidFill>
              </a:rPr>
              <a:t>найдет варианты</a:t>
            </a:r>
            <a:r>
              <a:rPr lang="en-US" sz="2400" dirty="0">
                <a:solidFill>
                  <a:schemeClr val="bg1"/>
                </a:solidFill>
              </a:rPr>
              <a:t> /pictures/1/ </a:t>
            </a:r>
            <a:r>
              <a:rPr lang="ru-RU" sz="2400" dirty="0">
                <a:solidFill>
                  <a:schemeClr val="bg1"/>
                </a:solidFill>
              </a:rPr>
              <a:t>и</a:t>
            </a:r>
            <a:r>
              <a:rPr lang="en-US" sz="2400" dirty="0">
                <a:solidFill>
                  <a:schemeClr val="bg1"/>
                </a:solidFill>
              </a:rPr>
              <a:t> /pictures/9/</a:t>
            </a:r>
            <a:endParaRPr lang="ru-RU" sz="2400" dirty="0">
              <a:solidFill>
                <a:schemeClr val="bg1"/>
              </a:solidFill>
            </a:endParaRPr>
          </a:p>
          <a:p>
            <a:pPr algn="ctr"/>
            <a:endParaRPr lang="ru-RU" i="1" dirty="0">
              <a:solidFill>
                <a:srgbClr val="00009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34728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0415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B050"/>
                </a:solidFill>
                <a:effectLst/>
              </a:rPr>
              <a:t>Готовые сокращения для диапазонов: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9197-7814-4B60-9EBA-DF7B6CB8473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763688" y="2060848"/>
            <a:ext cx="67371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ru-RU" sz="3600" dirty="0">
                <a:solidFill>
                  <a:schemeClr val="bg1"/>
                </a:solidFill>
              </a:rPr>
              <a:t>\9 [0-9] цифры</a:t>
            </a:r>
          </a:p>
          <a:p>
            <a:pPr latinLnBrk="1"/>
            <a:r>
              <a:rPr lang="ru-RU" sz="3600" dirty="0">
                <a:solidFill>
                  <a:schemeClr val="bg1"/>
                </a:solidFill>
              </a:rPr>
              <a:t>\D [^\d] не цифры</a:t>
            </a:r>
          </a:p>
          <a:p>
            <a:pPr latinLnBrk="1"/>
            <a:r>
              <a:rPr lang="ru-RU" sz="3600" dirty="0">
                <a:solidFill>
                  <a:schemeClr val="bg1"/>
                </a:solidFill>
              </a:rPr>
              <a:t>\s [\f\n\r\t\v] пробельный символ</a:t>
            </a:r>
          </a:p>
          <a:p>
            <a:pPr latinLnBrk="1"/>
            <a:r>
              <a:rPr lang="ru-RU" sz="3600" dirty="0">
                <a:solidFill>
                  <a:schemeClr val="bg1"/>
                </a:solidFill>
              </a:rPr>
              <a:t>\S [^\s] не пробельный символ</a:t>
            </a:r>
          </a:p>
          <a:p>
            <a:pPr latinLnBrk="1"/>
            <a:r>
              <a:rPr lang="ru-RU" sz="3600" dirty="0">
                <a:solidFill>
                  <a:schemeClr val="bg1"/>
                </a:solidFill>
              </a:rPr>
              <a:t>\w [\</a:t>
            </a:r>
            <a:r>
              <a:rPr lang="ru-RU" sz="3600" dirty="0" err="1">
                <a:solidFill>
                  <a:schemeClr val="bg1"/>
                </a:solidFill>
              </a:rPr>
              <a:t>da</a:t>
            </a:r>
            <a:r>
              <a:rPr lang="ru-RU" sz="3600" dirty="0">
                <a:solidFill>
                  <a:schemeClr val="bg1"/>
                </a:solidFill>
              </a:rPr>
              <a:t>-</a:t>
            </a:r>
            <a:r>
              <a:rPr lang="ru-RU" sz="3600" dirty="0" err="1">
                <a:solidFill>
                  <a:schemeClr val="bg1"/>
                </a:solidFill>
              </a:rPr>
              <a:t>zA</a:t>
            </a:r>
            <a:r>
              <a:rPr lang="ru-RU" sz="3600" dirty="0">
                <a:solidFill>
                  <a:schemeClr val="bg1"/>
                </a:solidFill>
              </a:rPr>
              <a:t>-Z_] буквенный символ</a:t>
            </a:r>
          </a:p>
          <a:p>
            <a:pPr latinLnBrk="1"/>
            <a:r>
              <a:rPr lang="ru-RU" sz="3600" dirty="0">
                <a:solidFill>
                  <a:schemeClr val="bg1"/>
                </a:solidFill>
              </a:rPr>
              <a:t>\W [^\w] не буквенный символ</a:t>
            </a:r>
          </a:p>
          <a:p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244408" y="6237312"/>
            <a:ext cx="899592" cy="620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07220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750">
        <p15:prstTrans prst="peelOff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1002</TotalTime>
  <Words>797</Words>
  <Application>Microsoft Office PowerPoint</Application>
  <PresentationFormat>Экран (4:3)</PresentationFormat>
  <Paragraphs>131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Тема лекции: регулярные выражения</vt:lpstr>
      <vt:lpstr>Цели урока:</vt:lpstr>
      <vt:lpstr>Устный опрос:</vt:lpstr>
      <vt:lpstr>Слайд 4</vt:lpstr>
      <vt:lpstr>Слайд 5</vt:lpstr>
      <vt:lpstr>Экранирование</vt:lpstr>
      <vt:lpstr>Метасимвол «точка»</vt:lpstr>
      <vt:lpstr>Наборы символов [Квадратные скобки]</vt:lpstr>
      <vt:lpstr>Готовые сокращения для диапазонов:</vt:lpstr>
      <vt:lpstr>Слайд 10</vt:lpstr>
      <vt:lpstr>Группировка (Круглые скобки)</vt:lpstr>
      <vt:lpstr>Последовательности {Фигурные скобки}</vt:lpstr>
      <vt:lpstr>Перебор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Реферат по информатике «История развития  компьютерной техники»</dc:title>
  <dc:creator>Пользователь</dc:creator>
  <cp:lastModifiedBy>avanesyan</cp:lastModifiedBy>
  <cp:revision>86</cp:revision>
  <dcterms:created xsi:type="dcterms:W3CDTF">2018-05-11T17:04:47Z</dcterms:created>
  <dcterms:modified xsi:type="dcterms:W3CDTF">2022-10-11T11:21:53Z</dcterms:modified>
</cp:coreProperties>
</file>