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Место ввода цитаты»."/>
          <p:cNvSpPr txBox="1"/>
          <p:nvPr>
            <p:ph type="body" sz="quarter" idx="21"/>
          </p:nvPr>
        </p:nvSpPr>
        <p:spPr>
          <a:xfrm>
            <a:off x="2374900" y="64071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4" name="— Иван Арсентьев"/>
          <p:cNvSpPr txBox="1"/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Крупный план гусеницы данаиды-монарха на частично съеденном листке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рупный план гусеницы данаиды-монарха на частично съеденном листке"/>
          <p:cNvSpPr/>
          <p:nvPr>
            <p:ph type="pic" idx="21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Крупный план гусеницы данаиды-монарха на частично съеденном листке"/>
          <p:cNvSpPr/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Крупный план гусеницы данаиды-монарха на частично съеденном листке"/>
          <p:cNvSpPr/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xfrm>
            <a:off x="12038030" y="13144499"/>
            <a:ext cx="461773" cy="4318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Вертикальное фото бабочки на зелёном листке"/>
          <p:cNvSpPr/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Крупный план оранжевой бабочки, сидящей на руке человека в траве"/>
          <p:cNvSpPr/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Крупный план гусеницы данаиды-монарха на частично съеденном листке"/>
          <p:cNvSpPr/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60233" y="13144499"/>
            <a:ext cx="461773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https://www.youtube.com/embed/AkNOItgsvu4?feature=oembed" TargetMode="External"/><Relationship Id="rId3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оздание форм, предназначенных для заполнения или печати в Word"/>
          <p:cNvSpPr txBox="1"/>
          <p:nvPr>
            <p:ph type="ctrTitle"/>
          </p:nvPr>
        </p:nvSpPr>
        <p:spPr>
          <a:xfrm>
            <a:off x="1778000" y="4439594"/>
            <a:ext cx="20828001" cy="3568701"/>
          </a:xfrm>
          <a:prstGeom prst="rect">
            <a:avLst/>
          </a:prstGeom>
        </p:spPr>
        <p:txBody>
          <a:bodyPr/>
          <a:lstStyle/>
          <a:p>
            <a:pPr/>
            <a:r>
              <a:t>Создание форм, предназначенных для заполнения или печати в Word</a:t>
            </a:r>
          </a:p>
        </p:txBody>
      </p:sp>
      <p:sp>
        <p:nvSpPr>
          <p:cNvPr id="120" name="Сотникова Е.В. 2022"/>
          <p:cNvSpPr txBox="1"/>
          <p:nvPr>
            <p:ph type="subTitle" sz="quarter" idx="1"/>
          </p:nvPr>
        </p:nvSpPr>
        <p:spPr>
          <a:xfrm>
            <a:off x="1778000" y="11617019"/>
            <a:ext cx="20828001" cy="1892301"/>
          </a:xfrm>
          <a:prstGeom prst="rect">
            <a:avLst/>
          </a:prstGeom>
        </p:spPr>
        <p:txBody>
          <a:bodyPr/>
          <a:lstStyle/>
          <a:p>
            <a:pPr/>
            <a:r>
              <a:t>Сотникова Е.В.</a:t>
            </a:r>
            <a:br/>
            <a:r>
              <a:t>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670f5ec-b552-4e58-8d6b-c56d66f6dc35.png" descr="a670f5ec-b552-4e58-8d6b-c56d66f6dc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4205" y="3695966"/>
            <a:ext cx="9695590" cy="8346639"/>
          </a:xfrm>
          <a:prstGeom prst="rect">
            <a:avLst/>
          </a:prstGeom>
          <a:ln w="88900">
            <a:miter lim="400000"/>
          </a:ln>
        </p:spPr>
      </p:pic>
      <p:sp>
        <p:nvSpPr>
          <p:cNvPr id="152" name="3. После выбора ограничений выберите Да, Начать защиту."/>
          <p:cNvSpPr txBox="1"/>
          <p:nvPr/>
        </p:nvSpPr>
        <p:spPr>
          <a:xfrm>
            <a:off x="4116069" y="1942476"/>
            <a:ext cx="16723996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5100"/>
              </a:spcBef>
              <a:defRPr sz="5000"/>
            </a:pPr>
            <a:r>
              <a:t>3. После выбора ограничений выберите </a:t>
            </a:r>
            <a:r>
              <a:rPr b="1"/>
              <a:t>Да, Начать защиту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79019c6-ba37-40cf-81c7-20e129db8189.png" descr="c79019c6-ba37-40cf-81c7-20e129db818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0370" y="5283401"/>
            <a:ext cx="8543260" cy="7181291"/>
          </a:xfrm>
          <a:prstGeom prst="rect">
            <a:avLst/>
          </a:prstGeom>
          <a:ln w="88900">
            <a:miter lim="400000"/>
          </a:ln>
        </p:spPr>
      </p:pic>
      <p:sp>
        <p:nvSpPr>
          <p:cNvPr id="155" name="Дополнительный совет:…"/>
          <p:cNvSpPr txBox="1"/>
          <p:nvPr/>
        </p:nvSpPr>
        <p:spPr>
          <a:xfrm>
            <a:off x="1033145" y="770312"/>
            <a:ext cx="22317711" cy="551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100"/>
              </a:spcBef>
              <a:defRPr sz="5000">
                <a:solidFill>
                  <a:srgbClr val="8EFA00"/>
                </a:solidFill>
              </a:defRPr>
            </a:pPr>
            <a:r>
              <a:t>Дополнительный совет:</a:t>
            </a:r>
          </a:p>
          <a:p>
            <a:pPr algn="l">
              <a:spcBef>
                <a:spcPts val="5100"/>
              </a:spcBef>
              <a:defRPr sz="5000"/>
            </a:pPr>
            <a:r>
              <a:t>Если вы хотите защитить только части документа, разделите его на разделы и защитите только нужные разделы.</a:t>
            </a:r>
          </a:p>
          <a:p>
            <a:pPr algn="l">
              <a:spcBef>
                <a:spcPts val="5100"/>
              </a:spcBef>
              <a:defRPr sz="5000"/>
            </a:pPr>
            <a:r>
              <a:t>Для этого в области </a:t>
            </a:r>
            <a:r>
              <a:rPr b="1"/>
              <a:t>"Ограничить</a:t>
            </a:r>
            <a:r>
              <a:t> редактирование" выберите </a:t>
            </a:r>
            <a:r>
              <a:rPr b="1"/>
              <a:t>"Выбор</a:t>
            </a:r>
            <a:r>
              <a:t> разделов".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96651ed-fe18-43ff-8b38-af2ad66bffc0.png" descr="c96651ed-fe18-43ff-8b38-af2ad66bffc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1968" y="2215679"/>
            <a:ext cx="8579111" cy="9783522"/>
          </a:xfrm>
          <a:prstGeom prst="rect">
            <a:avLst/>
          </a:prstGeom>
          <a:ln w="88900">
            <a:miter lim="400000"/>
          </a:ln>
        </p:spPr>
      </p:pic>
      <p:sp>
        <p:nvSpPr>
          <p:cNvPr id="158" name="Добавление разрыва раздела…"/>
          <p:cNvSpPr txBox="1"/>
          <p:nvPr/>
        </p:nvSpPr>
        <p:spPr>
          <a:xfrm>
            <a:off x="1067784" y="4724400"/>
            <a:ext cx="11986578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100"/>
              </a:spcBef>
              <a:defRPr sz="5700">
                <a:solidFill>
                  <a:srgbClr val="8EFA00"/>
                </a:solidFill>
              </a:defRPr>
            </a:pPr>
            <a:r>
              <a:t>Добавление разрыва раздела</a:t>
            </a:r>
          </a:p>
          <a:p>
            <a:pPr marL="1131887" indent="-992187" algn="l">
              <a:spcBef>
                <a:spcPts val="5100"/>
              </a:spcBef>
              <a:buClr>
                <a:srgbClr val="1E1E1E"/>
              </a:buClr>
              <a:buSzPct val="100000"/>
              <a:buFont typeface="Helvetica Neue"/>
              <a:buAutoNum type="arabicPeriod" startAt="1"/>
              <a:defRPr sz="5000"/>
            </a:pPr>
            <a:r>
              <a:t>Выберите место начала нового раздела.</a:t>
            </a:r>
            <a:endParaRPr>
              <a:solidFill>
                <a:srgbClr val="363636"/>
              </a:solidFill>
            </a:endParaRPr>
          </a:p>
          <a:p>
            <a:pPr marL="1131887" indent="-992187" algn="l">
              <a:spcBef>
                <a:spcPts val="5100"/>
              </a:spcBef>
              <a:buClr>
                <a:srgbClr val="1E1E1E"/>
              </a:buClr>
              <a:buSzPct val="100000"/>
              <a:buFont typeface="Helvetica Neue"/>
              <a:buAutoNum type="arabicPeriod" startAt="1"/>
              <a:defRPr sz="5000"/>
            </a:pPr>
            <a:r>
              <a:t>Перейдите в </a:t>
            </a:r>
            <a:r>
              <a:rPr b="1"/>
              <a:t>&gt;макета</a:t>
            </a:r>
            <a:r>
              <a:t>.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58d425f7-8c38-44b2-b3e5-a0e7b3581147.jpg" descr="58d425f7-8c38-44b2-b3e5-a0e7b35811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6035" y="10040675"/>
            <a:ext cx="2692821" cy="28252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61" name="5fa699f4-f913-4f92-9edf-f98fbdca70bc.jpg" descr="5fa699f4-f913-4f92-9edf-f98fbdca70b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08107" y="6867772"/>
            <a:ext cx="2648677" cy="28252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62" name="d0b10626-52ee-4edb-9105-2b3ab6a412fd.jpg" descr="d0b10626-52ee-4edb-9105-2b3ab6a412f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80253" y="3654343"/>
            <a:ext cx="2648677" cy="2865782"/>
          </a:xfrm>
          <a:prstGeom prst="rect">
            <a:avLst/>
          </a:prstGeom>
          <a:ln w="88900">
            <a:miter lim="400000"/>
          </a:ln>
        </p:spPr>
      </p:pic>
      <p:pic>
        <p:nvPicPr>
          <p:cNvPr id="163" name="f9fce3bf-ec97-492f-ac62-26a52b4cbd78.jpg" descr="f9fce3bf-ec97-492f-ac62-26a52b4cbd7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62513" y="779178"/>
            <a:ext cx="2739865" cy="2609395"/>
          </a:xfrm>
          <a:prstGeom prst="rect">
            <a:avLst/>
          </a:prstGeom>
          <a:ln w="88900">
            <a:miter lim="400000"/>
          </a:ln>
        </p:spPr>
      </p:pic>
      <p:sp>
        <p:nvSpPr>
          <p:cNvPr id="164" name="Выберите нужный тип разрыва раздела:…"/>
          <p:cNvSpPr txBox="1"/>
          <p:nvPr/>
        </p:nvSpPr>
        <p:spPr>
          <a:xfrm>
            <a:off x="2892246" y="1758950"/>
            <a:ext cx="14362100" cy="1019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100"/>
              </a:spcBef>
              <a:defRPr sz="4800">
                <a:solidFill>
                  <a:srgbClr val="8EFA00"/>
                </a:solidFill>
              </a:defRPr>
            </a:pPr>
            <a:r>
              <a:t>Выберите нужный тип разрыва раздела:</a:t>
            </a:r>
          </a:p>
          <a:p>
            <a:pPr algn="l">
              <a:spcBef>
                <a:spcPts val="5100"/>
              </a:spcBef>
              <a:defRPr sz="3900"/>
            </a:pPr>
            <a:r>
              <a:t>- </a:t>
            </a:r>
            <a:r>
              <a:rPr b="1"/>
              <a:t>Следующая страница</a:t>
            </a:r>
            <a:r>
              <a:t>    Разрыв раздела начинает новый раздел </a:t>
            </a:r>
            <a:br/>
            <a:r>
              <a:t>на следующей странице.</a:t>
            </a:r>
            <a:br/>
            <a:br/>
            <a:br/>
            <a:r>
              <a:t>-</a:t>
            </a:r>
            <a:r>
              <a:rPr>
                <a:solidFill>
                  <a:srgbClr val="363636"/>
                </a:solidFill>
              </a:rPr>
              <a:t> </a:t>
            </a:r>
            <a:r>
              <a:rPr b="1"/>
              <a:t>Текущая страница</a:t>
            </a:r>
            <a:r>
              <a:t>    Разрыв раздела начинает новый раздел на </a:t>
            </a:r>
            <a:br/>
            <a:r>
              <a:t>той же странице. Такой тип разрыва раздела часто используется </a:t>
            </a:r>
            <a:br/>
            <a:r>
              <a:t>для изменения количества столбцов, не начиная новую страницу.</a:t>
            </a:r>
            <a:br/>
            <a:br/>
            <a:br/>
            <a:r>
              <a:t>- </a:t>
            </a:r>
            <a:r>
              <a:rPr b="1"/>
              <a:t>Четная страница</a:t>
            </a:r>
            <a:r>
              <a:t>    Разрыв раздела начинает новый раздел на </a:t>
            </a:r>
            <a:br/>
            <a:r>
              <a:t>следующей емкой странице.</a:t>
            </a:r>
            <a:br/>
            <a:br/>
            <a:br/>
            <a:r>
              <a:t>- </a:t>
            </a:r>
            <a:r>
              <a:rPr b="1"/>
              <a:t>Нечетная страница</a:t>
            </a:r>
            <a:r>
              <a:t>    Разрыв раздела начинает новый раздел </a:t>
            </a:r>
            <a:br/>
            <a:r>
              <a:t>на следующей нечетной странице.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S Word - Автозаполняемые документы и договоры" descr="MS Word - Автозаполняемые документы и договоры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MS Word - Автозаполняемые документы и договоры" aiw:author="Евгений Дрожжин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3999" y="3200700"/>
            <a:ext cx="16256001" cy="9144001"/>
          </a:xfrm>
          <a:prstGeom prst="rect">
            <a:avLst/>
          </a:prstGeom>
        </p:spPr>
      </p:pic>
      <p:sp>
        <p:nvSpPr>
          <p:cNvPr id="167" name="https://www.youtube.com/watch?v=AkNOItgsvu4"/>
          <p:cNvSpPr txBox="1"/>
          <p:nvPr/>
        </p:nvSpPr>
        <p:spPr>
          <a:xfrm>
            <a:off x="4690033" y="1262584"/>
            <a:ext cx="1500393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https://www.youtube.com/watch?v=AkNOItgsvu4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6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Чтобы создать в Word форму, которую смогут заполнять другие люди, нужно начать с шаблона или документа и добавьте элементы управления содержимым.  К таким элементам относятся: - флажки,  - текстовые поля,  - элементы выбора даты - раскрывающиеся списки."/>
          <p:cNvSpPr txBox="1"/>
          <p:nvPr/>
        </p:nvSpPr>
        <p:spPr>
          <a:xfrm>
            <a:off x="1679445" y="2025649"/>
            <a:ext cx="21025111" cy="966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spcBef>
                <a:spcPts val="5100"/>
              </a:spcBef>
              <a:defRPr sz="5000"/>
            </a:pPr>
            <a:r>
              <a:t>Чтобы создать в Word форму, которую смогут заполнять другие люди, нужно начать с шаблона или документа и добавьте элементы управления содержимым. </a:t>
            </a:r>
            <a:br/>
            <a:r>
              <a:t>К таким элементам относятся:</a:t>
            </a:r>
            <a:br/>
            <a:r>
              <a:t>- флажки, </a:t>
            </a:r>
            <a:br/>
            <a:r>
              <a:t>- текстовые поля, </a:t>
            </a:r>
            <a:br/>
            <a:r>
              <a:t>- элементы выбора даты</a:t>
            </a:r>
            <a:br/>
            <a:r>
              <a:t>- раскрывающиеся списки.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Отображение вкладки &quot;Разработчик&quot;"/>
          <p:cNvSpPr txBox="1"/>
          <p:nvPr/>
        </p:nvSpPr>
        <p:spPr>
          <a:xfrm>
            <a:off x="7364120" y="1036936"/>
            <a:ext cx="965576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8EFA00"/>
                </a:solidFill>
              </a:defRPr>
            </a:lvl1pPr>
          </a:lstStyle>
          <a:p>
            <a:pPr/>
            <a:r>
              <a:t>Отображение вкладки "Разработчик"</a:t>
            </a:r>
          </a:p>
        </p:txBody>
      </p:sp>
      <p:sp>
        <p:nvSpPr>
          <p:cNvPr id="125" name="Windows"/>
          <p:cNvSpPr txBox="1"/>
          <p:nvPr/>
        </p:nvSpPr>
        <p:spPr>
          <a:xfrm>
            <a:off x="3921336" y="2130628"/>
            <a:ext cx="239664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Windows</a:t>
            </a:r>
          </a:p>
        </p:txBody>
      </p:sp>
      <p:sp>
        <p:nvSpPr>
          <p:cNvPr id="126" name="MacOS"/>
          <p:cNvSpPr txBox="1"/>
          <p:nvPr/>
        </p:nvSpPr>
        <p:spPr>
          <a:xfrm>
            <a:off x="17854939" y="2130628"/>
            <a:ext cx="186507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MacOS</a:t>
            </a:r>
          </a:p>
        </p:txBody>
      </p:sp>
      <p:pic>
        <p:nvPicPr>
          <p:cNvPr id="127" name="Линия Линия" descr="Линия Линия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445441" y="7377659"/>
            <a:ext cx="11282036" cy="88901"/>
          </a:xfrm>
          <a:prstGeom prst="rect">
            <a:avLst/>
          </a:prstGeom>
        </p:spPr>
      </p:pic>
      <p:sp>
        <p:nvSpPr>
          <p:cNvPr id="129" name="Вкладка Разработчик по умолчанию  не отображается, но ее можно добавить на ленту.…"/>
          <p:cNvSpPr txBox="1"/>
          <p:nvPr/>
        </p:nvSpPr>
        <p:spPr>
          <a:xfrm>
            <a:off x="1074127" y="3696445"/>
            <a:ext cx="9683052" cy="862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spcBef>
                <a:spcPts val="5100"/>
              </a:spcBef>
              <a:defRPr sz="3500"/>
            </a:pPr>
            <a:r>
              <a:rPr b="1"/>
              <a:t>Вкладка</a:t>
            </a:r>
            <a:r>
              <a:t> Разработчик по умолчанию </a:t>
            </a:r>
            <a:br/>
            <a:r>
              <a:t>не отображается, но ее можно добавить на ленту.</a:t>
            </a:r>
          </a:p>
          <a:p>
            <a:pPr algn="l">
              <a:lnSpc>
                <a:spcPct val="150000"/>
              </a:lnSpc>
              <a:spcBef>
                <a:spcPts val="5100"/>
              </a:spcBef>
              <a:defRPr sz="3500"/>
            </a:pPr>
            <a:br/>
            <a:r>
              <a:t>1. На </a:t>
            </a:r>
            <a:r>
              <a:rPr b="1"/>
              <a:t>вкладке</a:t>
            </a:r>
            <a:r>
              <a:t> Файл </a:t>
            </a:r>
            <a:br/>
            <a:r>
              <a:t>перейдите в </a:t>
            </a:r>
            <a:r>
              <a:rPr b="1"/>
              <a:t>параметры </a:t>
            </a:r>
            <a:r>
              <a:t>&gt; </a:t>
            </a:r>
            <a:r>
              <a:rPr b="1"/>
              <a:t>Настроить ленту</a:t>
            </a:r>
            <a:r>
              <a:t>.</a:t>
            </a:r>
            <a:br/>
            <a:br>
              <a:rPr>
                <a:solidFill>
                  <a:srgbClr val="363636"/>
                </a:solidFill>
              </a:rPr>
            </a:br>
            <a:r>
              <a:t>2.</a:t>
            </a:r>
            <a:r>
              <a:rPr>
                <a:solidFill>
                  <a:srgbClr val="363636"/>
                </a:solidFill>
              </a:rPr>
              <a:t> </a:t>
            </a:r>
            <a:r>
              <a:t>В разделе </a:t>
            </a:r>
            <a:r>
              <a:rPr b="1"/>
              <a:t>Настройка ленты</a:t>
            </a:r>
            <a:r>
              <a:t> в списке </a:t>
            </a:r>
            <a:br/>
            <a:r>
              <a:rPr b="1"/>
              <a:t>Основные вкладки</a:t>
            </a:r>
            <a:r>
              <a:t> </a:t>
            </a:r>
            <a:br/>
            <a:r>
              <a:t>установите флажок </a:t>
            </a:r>
            <a:r>
              <a:rPr b="1"/>
              <a:t>Разработчик</a:t>
            </a:r>
            <a:r>
              <a:t>.</a:t>
            </a:r>
            <a:endParaRPr>
              <a:solidFill>
                <a:srgbClr val="363636"/>
              </a:solidFill>
            </a:endParaRPr>
          </a:p>
        </p:txBody>
      </p:sp>
      <p:pic>
        <p:nvPicPr>
          <p:cNvPr id="130" name="Линия Линия" descr="Линия Линия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597" y="3066709"/>
            <a:ext cx="25946085" cy="88901"/>
          </a:xfrm>
          <a:prstGeom prst="rect">
            <a:avLst/>
          </a:prstGeom>
        </p:spPr>
      </p:pic>
      <p:sp>
        <p:nvSpPr>
          <p:cNvPr id="132" name="Вкладка Разработчик по умолчанию не  отображается, но ее можно добавить на ленту.   1. В меню Word выберите пункт Параметры.  2. Выберите Лента и панель инструментов &gt;  настроить ленту &gt; основных вкладок.  3. Проверьте разработчик и  выберите Сохранить."/>
          <p:cNvSpPr txBox="1"/>
          <p:nvPr/>
        </p:nvSpPr>
        <p:spPr>
          <a:xfrm>
            <a:off x="14206203" y="3705441"/>
            <a:ext cx="9162543" cy="796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spcBef>
                <a:spcPts val="5100"/>
              </a:spcBef>
              <a:defRPr sz="3500"/>
            </a:pPr>
            <a:r>
              <a:rPr b="1"/>
              <a:t>Вкладка</a:t>
            </a:r>
            <a:r>
              <a:t> Разработчик по умолчанию не </a:t>
            </a:r>
            <a:br/>
            <a:r>
              <a:t>отображается, но ее можно добавить на ленту.</a:t>
            </a:r>
            <a:br/>
            <a:br/>
            <a:br/>
            <a:r>
              <a:t>1. В меню </a:t>
            </a:r>
            <a:r>
              <a:rPr b="1"/>
              <a:t>Word</a:t>
            </a:r>
            <a:r>
              <a:t> выберите пункт </a:t>
            </a:r>
            <a:r>
              <a:rPr b="1"/>
              <a:t>Параметры</a:t>
            </a:r>
            <a:r>
              <a:t>.</a:t>
            </a:r>
            <a:br>
              <a:rPr>
                <a:solidFill>
                  <a:srgbClr val="363636"/>
                </a:solidFill>
              </a:rPr>
            </a:br>
            <a:br>
              <a:rPr>
                <a:solidFill>
                  <a:srgbClr val="363636"/>
                </a:solidFill>
              </a:rPr>
            </a:br>
            <a:r>
              <a:t>2.</a:t>
            </a:r>
            <a:r>
              <a:rPr>
                <a:solidFill>
                  <a:srgbClr val="363636"/>
                </a:solidFill>
              </a:rPr>
              <a:t> </a:t>
            </a:r>
            <a:r>
              <a:t>Выберите Лента и панель инструментов &gt; </a:t>
            </a:r>
            <a:br/>
            <a:r>
              <a:t>настроить ленту &gt; основных вкладок.</a:t>
            </a:r>
            <a:br>
              <a:rPr>
                <a:solidFill>
                  <a:srgbClr val="363636"/>
                </a:solidFill>
              </a:rPr>
            </a:br>
            <a:br>
              <a:rPr>
                <a:solidFill>
                  <a:srgbClr val="363636"/>
                </a:solidFill>
              </a:rPr>
            </a:br>
            <a:r>
              <a:t>3. Проверьте </a:t>
            </a:r>
            <a:r>
              <a:rPr b="1"/>
              <a:t>разработчик и</a:t>
            </a:r>
            <a:r>
              <a:t> </a:t>
            </a:r>
            <a:br/>
            <a:r>
              <a:t>выберите </a:t>
            </a:r>
            <a:r>
              <a:rPr b="1"/>
              <a:t>Сохранить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ткрытие шаблона или пустого документа, на основе которого будет…"/>
          <p:cNvSpPr txBox="1"/>
          <p:nvPr/>
        </p:nvSpPr>
        <p:spPr>
          <a:xfrm>
            <a:off x="2924403" y="854560"/>
            <a:ext cx="18535194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800">
                <a:solidFill>
                  <a:srgbClr val="65D737"/>
                </a:solidFill>
              </a:defRPr>
            </a:pPr>
            <a:r>
              <a:t>Открытие шаблона или пустого документа, на основе которого будет </a:t>
            </a:r>
          </a:p>
          <a:p>
            <a:pPr>
              <a:lnSpc>
                <a:spcPct val="150000"/>
              </a:lnSpc>
              <a:defRPr sz="4800">
                <a:solidFill>
                  <a:srgbClr val="65D737"/>
                </a:solidFill>
              </a:defRPr>
            </a:pPr>
            <a:r>
              <a:t>базироваться форма</a:t>
            </a:r>
          </a:p>
        </p:txBody>
      </p:sp>
      <p:sp>
        <p:nvSpPr>
          <p:cNvPr id="135" name="Чтобы сэкономить время, начните с шаблона формы или начните с нуля с пустого шаблона.  Создание формы на основе шаблона…"/>
          <p:cNvSpPr txBox="1"/>
          <p:nvPr/>
        </p:nvSpPr>
        <p:spPr>
          <a:xfrm>
            <a:off x="1196009" y="2924253"/>
            <a:ext cx="22521546" cy="935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100"/>
              </a:spcBef>
              <a:defRPr sz="5000"/>
            </a:pPr>
            <a:r>
              <a:t>Чтобы сэкономить время, начните с шаблона формы или начните с нуля с пустого шаблона.</a:t>
            </a:r>
            <a:br/>
            <a:br/>
            <a:r>
              <a:rPr u="sng"/>
              <a:t>Создание формы на основе шаблона</a:t>
            </a:r>
            <a:endParaRPr u="sng"/>
          </a:p>
          <a:p>
            <a:pPr algn="l">
              <a:spcBef>
                <a:spcPts val="5100"/>
              </a:spcBef>
              <a:defRPr sz="5000"/>
            </a:pPr>
            <a:br/>
            <a:r>
              <a:rPr sz="4700"/>
              <a:t>- Перейдите в папку &gt;файл.</a:t>
            </a:r>
            <a:br>
              <a:rPr sz="4700"/>
            </a:br>
            <a:br>
              <a:rPr sz="4700"/>
            </a:br>
            <a:br>
              <a:rPr sz="4700"/>
            </a:br>
            <a:r>
              <a:rPr sz="4700"/>
              <a:t>- В области Поиск шаблонов в Интернетевведите Forms или тип формы и</a:t>
            </a:r>
            <a:br>
              <a:rPr sz="4700"/>
            </a:br>
            <a:r>
              <a:rPr sz="4700"/>
              <a:t> нажмите ввод.</a:t>
            </a:r>
            <a:br>
              <a:rPr sz="4700"/>
            </a:br>
            <a:br>
              <a:rPr sz="4700"/>
            </a:br>
            <a:br>
              <a:rPr sz="4700"/>
            </a:br>
            <a:r>
              <a:rPr sz="4700"/>
              <a:t>- Выберите шаблон формы, а затем выберите Создать или Скачать.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2. Создание формы на основе пустого документа  - Перейдите в папку &gt;файл.  - Выберите Пустой документ."/>
          <p:cNvSpPr txBox="1"/>
          <p:nvPr/>
        </p:nvSpPr>
        <p:spPr>
          <a:xfrm>
            <a:off x="4528350" y="3866849"/>
            <a:ext cx="15327300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/>
              <a:t>2. Создание формы на основе пустого документа</a:t>
            </a:r>
            <a:br/>
            <a:br/>
            <a:r>
              <a:t>- Перейдите в </a:t>
            </a:r>
            <a:r>
              <a:rPr b="1"/>
              <a:t>папку &gt;файл</a:t>
            </a:r>
            <a:r>
              <a:t>.</a:t>
            </a:r>
            <a:br>
              <a:rPr>
                <a:solidFill>
                  <a:srgbClr val="363636"/>
                </a:solidFill>
              </a:rPr>
            </a:br>
            <a:br>
              <a:rPr>
                <a:solidFill>
                  <a:srgbClr val="363636"/>
                </a:solidFill>
              </a:rPr>
            </a:br>
            <a:r>
              <a:t>- </a:t>
            </a:r>
            <a:r>
              <a:t>Выберите </a:t>
            </a:r>
            <a:r>
              <a:t>Пустой документ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Добавление содержимого в форму…"/>
          <p:cNvSpPr txBox="1"/>
          <p:nvPr/>
        </p:nvSpPr>
        <p:spPr>
          <a:xfrm>
            <a:off x="1700783" y="1416050"/>
            <a:ext cx="20982435" cy="806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spcBef>
                <a:spcPts val="5100"/>
              </a:spcBef>
              <a:defRPr sz="5600">
                <a:solidFill>
                  <a:srgbClr val="8EFA00"/>
                </a:solidFill>
              </a:defRPr>
            </a:pPr>
            <a:r>
              <a:t>Добавление содержимого в форму</a:t>
            </a:r>
          </a:p>
          <a:p>
            <a:pPr marL="762000" indent="-762000" algn="l">
              <a:lnSpc>
                <a:spcPct val="150000"/>
              </a:lnSpc>
              <a:spcBef>
                <a:spcPts val="5100"/>
              </a:spcBef>
              <a:buSzPct val="100000"/>
              <a:buChar char="-"/>
              <a:defRPr sz="5000"/>
            </a:pPr>
            <a:r>
              <a:t>Перейдите </a:t>
            </a:r>
            <a:r>
              <a:rPr b="1"/>
              <a:t>в</a:t>
            </a:r>
            <a:r>
              <a:t>разработчик и выберите элементы управления, которые </a:t>
            </a:r>
            <a:br/>
            <a:r>
              <a:t>хотите добавить в документ или форму. </a:t>
            </a:r>
          </a:p>
          <a:p>
            <a:pPr marL="762000" indent="-762000" algn="l">
              <a:lnSpc>
                <a:spcPct val="150000"/>
              </a:lnSpc>
              <a:spcBef>
                <a:spcPts val="5100"/>
              </a:spcBef>
              <a:buSzPct val="100000"/>
              <a:buChar char="-"/>
              <a:defRPr sz="5000"/>
            </a:pPr>
            <a:r>
              <a:t> Чтобы удалить управление содержимым, выберите его и нажмите кнопку Удалить. </a:t>
            </a:r>
          </a:p>
          <a:p>
            <a:pPr marL="762000" indent="-762000" algn="l">
              <a:lnSpc>
                <a:spcPct val="150000"/>
              </a:lnSpc>
              <a:spcBef>
                <a:spcPts val="5100"/>
              </a:spcBef>
              <a:buSzPct val="100000"/>
              <a:buChar char="-"/>
              <a:defRPr sz="5000"/>
            </a:pPr>
            <a:r>
              <a:t>После вставки элементов управления можно настроить свойства.</a:t>
            </a:r>
          </a:p>
        </p:txBody>
      </p:sp>
      <p:sp>
        <p:nvSpPr>
          <p:cNvPr id="140" name="P.S. Форму с элементами управления содержимым можно  распечатать, однако поля вокруг них напечатаны не будут."/>
          <p:cNvSpPr txBox="1"/>
          <p:nvPr/>
        </p:nvSpPr>
        <p:spPr>
          <a:xfrm>
            <a:off x="4423715" y="10309989"/>
            <a:ext cx="15536571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800"/>
            </a:pPr>
            <a:r>
              <a:rPr b="1"/>
              <a:t>P.S. </a:t>
            </a:r>
            <a:r>
              <a:t>Форму с элементами управления содержимым можно </a:t>
            </a:r>
            <a:br/>
            <a:r>
              <a:t>распечатать, однако поля вокруг них напечатаны не будут.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Снимок экрана 2022-09-05 в 01.22.17.png" descr="Снимок экрана 2022-09-05 в 01.2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0410" y="2435556"/>
            <a:ext cx="13503180" cy="10020331"/>
          </a:xfrm>
          <a:prstGeom prst="rect">
            <a:avLst/>
          </a:prstGeom>
          <a:ln w="88900">
            <a:miter lim="400000"/>
          </a:ln>
        </p:spPr>
      </p:pic>
      <p:sp>
        <p:nvSpPr>
          <p:cNvPr id="143" name="Элементы вставки"/>
          <p:cNvSpPr txBox="1"/>
          <p:nvPr/>
        </p:nvSpPr>
        <p:spPr>
          <a:xfrm>
            <a:off x="9115158" y="1183726"/>
            <a:ext cx="615368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Элементы вставки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bec1d519-fbd1-42b4-9d5d-51b8d0730239.png" descr="bec1d519-fbd1-42b4-9d5d-51b8d07302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27895" y="7678430"/>
            <a:ext cx="11725863" cy="4214513"/>
          </a:xfrm>
          <a:prstGeom prst="rect">
            <a:avLst/>
          </a:prstGeom>
          <a:ln w="88900">
            <a:miter lim="400000"/>
          </a:ln>
        </p:spPr>
      </p:pic>
      <p:sp>
        <p:nvSpPr>
          <p:cNvPr id="146" name="Настройка и изменение свойств элементов управления содержимым…"/>
          <p:cNvSpPr txBox="1"/>
          <p:nvPr/>
        </p:nvSpPr>
        <p:spPr>
          <a:xfrm>
            <a:off x="924877" y="1047750"/>
            <a:ext cx="22534246" cy="1162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100"/>
              </a:spcBef>
              <a:defRPr sz="5300">
                <a:solidFill>
                  <a:srgbClr val="8EFA00"/>
                </a:solidFill>
              </a:defRPr>
            </a:pPr>
            <a:r>
              <a:t>Настройка и изменение свойств элементов управления содержимым</a:t>
            </a:r>
          </a:p>
          <a:p>
            <a:pPr algn="l">
              <a:lnSpc>
                <a:spcPct val="150000"/>
              </a:lnSpc>
              <a:spcBef>
                <a:spcPts val="5100"/>
              </a:spcBef>
              <a:defRPr sz="5000"/>
            </a:pPr>
            <a:r>
              <a:t>У каждого элемента управления содержимым есть параметры, которые можно установить или изменить. </a:t>
            </a:r>
          </a:p>
          <a:p>
            <a:pPr algn="l">
              <a:lnSpc>
                <a:spcPct val="150000"/>
              </a:lnSpc>
              <a:spcBef>
                <a:spcPts val="5100"/>
              </a:spcBef>
              <a:defRPr sz="5000"/>
            </a:pPr>
            <a:r>
              <a:t>Например, для элемента управления "Выбор даты" вы можете выбрать различные форматы отображения даты.</a:t>
            </a:r>
          </a:p>
          <a:p>
            <a:pPr marL="1131887" indent="-992187" algn="l">
              <a:spcBef>
                <a:spcPts val="5100"/>
              </a:spcBef>
              <a:buClr>
                <a:srgbClr val="1E1E1E"/>
              </a:buClr>
              <a:buSzPct val="100000"/>
              <a:buFont typeface="Helvetica Neue"/>
              <a:buAutoNum type="arabicPeriod" startAt="1"/>
              <a:defRPr sz="5000"/>
            </a:pPr>
            <a:r>
              <a:t>Выберите содержимое, которое </a:t>
            </a:r>
            <a:br/>
            <a:r>
              <a:t>вы хотите изменить.</a:t>
            </a:r>
            <a:endParaRPr>
              <a:solidFill>
                <a:srgbClr val="363636"/>
              </a:solidFill>
            </a:endParaRPr>
          </a:p>
          <a:p>
            <a:pPr marL="1131887" indent="-992187" algn="l">
              <a:spcBef>
                <a:spcPts val="5100"/>
              </a:spcBef>
              <a:buClr>
                <a:srgbClr val="1E1E1E"/>
              </a:buClr>
              <a:buSzPct val="100000"/>
              <a:buFont typeface="Helvetica Neue"/>
              <a:buAutoNum type="arabicPeriod" startAt="1"/>
              <a:defRPr sz="5000"/>
            </a:pPr>
            <a:r>
              <a:t>Перейдите </a:t>
            </a:r>
            <a:r>
              <a:t>в &gt;для разработчиков</a:t>
            </a:r>
            <a:r>
              <a:t>.</a:t>
            </a:r>
            <a:br/>
            <a:r>
              <a:t> </a:t>
            </a:r>
            <a:endParaRPr>
              <a:solidFill>
                <a:srgbClr val="363636"/>
              </a:solidFill>
            </a:endParaRPr>
          </a:p>
          <a:p>
            <a:pPr marL="1131887" indent="-992187" algn="l">
              <a:spcBef>
                <a:spcPts val="5100"/>
              </a:spcBef>
              <a:buClr>
                <a:srgbClr val="1E1E1E"/>
              </a:buClr>
              <a:buSzPct val="100000"/>
              <a:buFont typeface="Helvetica Neue"/>
              <a:buAutoNum type="arabicPeriod" startAt="1"/>
              <a:defRPr sz="5000"/>
            </a:pPr>
            <a:r>
              <a:t>Измените нужные свойства.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f04063c9-c403-4535-ab0e-5558e15bb1f0.png" descr="f04063c9-c403-4535-ab0e-5558e15bb1f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0662" y="7438766"/>
            <a:ext cx="11363871" cy="4809059"/>
          </a:xfrm>
          <a:prstGeom prst="rect">
            <a:avLst/>
          </a:prstGeom>
          <a:ln w="88900">
            <a:miter lim="400000"/>
          </a:ln>
        </p:spPr>
      </p:pic>
      <p:sp>
        <p:nvSpPr>
          <p:cNvPr id="149" name="Защита формы…"/>
          <p:cNvSpPr txBox="1"/>
          <p:nvPr/>
        </p:nvSpPr>
        <p:spPr>
          <a:xfrm>
            <a:off x="1323385" y="1111249"/>
            <a:ext cx="22218651" cy="1149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100"/>
              </a:spcBef>
              <a:defRPr>
                <a:solidFill>
                  <a:srgbClr val="8EFA00"/>
                </a:solidFill>
              </a:defRPr>
            </a:pPr>
            <a:r>
              <a:t>Защита формы</a:t>
            </a:r>
          </a:p>
          <a:p>
            <a:pPr algn="l">
              <a:lnSpc>
                <a:spcPct val="150000"/>
              </a:lnSpc>
              <a:spcBef>
                <a:spcPts val="5100"/>
              </a:spcBef>
              <a:defRPr sz="5000"/>
            </a:pPr>
            <a:r>
              <a:t>Если вы хотите ограничить возможности редактирования или </a:t>
            </a:r>
            <a:br/>
            <a:r>
              <a:t>форматирования формы пользователями, воспользуйтесь командой </a:t>
            </a:r>
            <a:r>
              <a:rPr b="1"/>
              <a:t>Ограничить редактирование</a:t>
            </a:r>
            <a:r>
              <a:t>.</a:t>
            </a:r>
          </a:p>
          <a:p>
            <a:pPr marL="1131887" indent="-992187" algn="l">
              <a:spcBef>
                <a:spcPts val="5100"/>
              </a:spcBef>
              <a:buClr>
                <a:srgbClr val="1E1E1E"/>
              </a:buClr>
              <a:buSzPct val="100000"/>
              <a:buFont typeface="Helvetica Neue"/>
              <a:buAutoNum type="arabicPeriod" startAt="1"/>
              <a:defRPr sz="5000"/>
            </a:pPr>
            <a:r>
              <a:t>Откройте форму, которую </a:t>
            </a:r>
            <a:br/>
            <a:r>
              <a:t>хотите заблокировать </a:t>
            </a:r>
            <a:br/>
            <a:r>
              <a:t>или защитить.</a:t>
            </a:r>
            <a:endParaRPr>
              <a:solidFill>
                <a:srgbClr val="363636"/>
              </a:solidFill>
            </a:endParaRPr>
          </a:p>
          <a:p>
            <a:pPr marL="1131887" indent="-992187" algn="l">
              <a:spcBef>
                <a:spcPts val="5100"/>
              </a:spcBef>
              <a:buClr>
                <a:srgbClr val="1E1E1E"/>
              </a:buClr>
              <a:buSzPct val="100000"/>
              <a:buFont typeface="Helvetica Neue"/>
              <a:buAutoNum type="arabicPeriod" startAt="1"/>
              <a:defRPr sz="5000"/>
            </a:pPr>
            <a:r>
              <a:t>Выберите </a:t>
            </a:r>
            <a:r>
              <a:t>Разработчик &gt;</a:t>
            </a:r>
            <a:br/>
            <a:r>
              <a:t>ограничить редактирование</a:t>
            </a:r>
            <a:r>
              <a:t>.</a:t>
            </a:r>
            <a:br/>
            <a:r>
              <a:t> </a:t>
            </a:r>
            <a:endParaRPr>
              <a:solidFill>
                <a:srgbClr val="36363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