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4" r:id="rId8"/>
    <p:sldId id="261" r:id="rId9"/>
    <p:sldId id="278" r:id="rId10"/>
    <p:sldId id="263" r:id="rId11"/>
    <p:sldId id="265" r:id="rId12"/>
    <p:sldId id="266" r:id="rId13"/>
    <p:sldId id="271" r:id="rId14"/>
    <p:sldId id="277" r:id="rId15"/>
    <p:sldId id="268" r:id="rId16"/>
    <p:sldId id="270" r:id="rId17"/>
    <p:sldId id="269" r:id="rId18"/>
    <p:sldId id="272" r:id="rId19"/>
    <p:sldId id="279" r:id="rId20"/>
    <p:sldId id="280" r:id="rId21"/>
    <p:sldId id="281" r:id="rId22"/>
    <p:sldId id="273" r:id="rId23"/>
    <p:sldId id="276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Емельянова Александра </a:t>
            </a:r>
            <a:r>
              <a:rPr lang="ru-RU" dirty="0" err="1" smtClean="0"/>
              <a:t>Ольгердовна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smtClean="0"/>
              <a:t>спец</a:t>
            </a:r>
            <a:r>
              <a:rPr lang="en-US" dirty="0" smtClean="0"/>
              <a:t>.</a:t>
            </a:r>
            <a:r>
              <a:rPr lang="ru-RU" dirty="0" smtClean="0"/>
              <a:t>дисциплин  </a:t>
            </a:r>
            <a:r>
              <a:rPr lang="ru-RU" dirty="0" smtClean="0"/>
              <a:t>Новороссийского колледжа строительства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Сухие газгольдеры</a:t>
            </a:r>
            <a:r>
              <a:rPr lang="ru-RU" sz="4000" dirty="0" smtClean="0">
                <a:solidFill>
                  <a:schemeClr val="bg1"/>
                </a:solidFill>
              </a:rPr>
              <a:t> – состоят из вертикального корпуса цилиндрической или многогранной формы с днищем и кровлей, внутри которой находится подвижная шайба (поршень), снабженная специальным уплотнением. Такие газгольдеры обладают достаточно низкой аккумулирующей способностью.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_suhoj-ga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bg1"/>
                </a:solidFill>
              </a:rPr>
              <a:t>Газгольдеры высокого давления</a:t>
            </a:r>
            <a:r>
              <a:rPr lang="ru-RU" sz="4800" dirty="0" smtClean="0">
                <a:solidFill>
                  <a:schemeClr val="bg1"/>
                </a:solidFill>
              </a:rPr>
              <a:t> – имеют неизменный геометрический объем, но давление в них по мере наполнения и опорожнения меняется. Они изготавливаются цилиндрические и сферические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Сферические газгольдеры</a:t>
            </a:r>
            <a:r>
              <a:rPr lang="ru-RU" sz="3600" dirty="0" smtClean="0">
                <a:solidFill>
                  <a:schemeClr val="bg1"/>
                </a:solidFill>
              </a:rPr>
              <a:t> – имеют геометрический объем от 300 до 4000м</a:t>
            </a:r>
            <a:r>
              <a:rPr lang="ru-RU" sz="3600" baseline="30000" dirty="0" smtClean="0">
                <a:solidFill>
                  <a:schemeClr val="bg1"/>
                </a:solidFill>
              </a:rPr>
              <a:t>3 </a:t>
            </a:r>
            <a:r>
              <a:rPr lang="ru-RU" sz="3600" dirty="0" smtClean="0">
                <a:solidFill>
                  <a:schemeClr val="bg1"/>
                </a:solidFill>
              </a:rPr>
              <a:t> и толщину стенки от 12 до 34мм. Сферическая форма наиболее выгодна для хранения газа под давлением по металлозатратам и общей стоимости.  Они монтируются из отд. Лепестков как апельсины или из двух сферических днищ. Опоры сплошные из ЖБ или в виде колонн, прикрепленных к шару по экваториальной линии и связанных между собой системой растяжек.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азгольдеры мокр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ферический.jpg"/>
          <p:cNvPicPr>
            <a:picLocks noChangeAspect="1"/>
          </p:cNvPicPr>
          <p:nvPr/>
        </p:nvPicPr>
        <p:blipFill>
          <a:blip r:embed="rId2" cstate="print"/>
          <a:srcRect t="7350"/>
          <a:stretch>
            <a:fillRect/>
          </a:stretch>
        </p:blipFill>
        <p:spPr>
          <a:xfrm>
            <a:off x="0" y="0"/>
            <a:ext cx="9144000" cy="733467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bg1"/>
                </a:solidFill>
              </a:rPr>
              <a:t>Цилиндрические газгольдеры</a:t>
            </a:r>
            <a:r>
              <a:rPr lang="ru-RU" sz="4400" dirty="0" smtClean="0">
                <a:solidFill>
                  <a:schemeClr val="bg1"/>
                </a:solidFill>
              </a:rPr>
              <a:t> – рассчитаны на давление от 0.25 до 2 МПа и имеют геометрический объем от 50 до 270 м</a:t>
            </a:r>
            <a:r>
              <a:rPr lang="ru-RU" sz="4400" baseline="30000" dirty="0" smtClean="0">
                <a:solidFill>
                  <a:schemeClr val="bg1"/>
                </a:solidFill>
              </a:rPr>
              <a:t>3 </a:t>
            </a:r>
            <a:r>
              <a:rPr lang="ru-RU" sz="4400" dirty="0" smtClean="0">
                <a:solidFill>
                  <a:schemeClr val="bg1"/>
                </a:solidFill>
              </a:rPr>
              <a:t>, у всех  у них внутренний диаметр равен 3.2м.Для контроля за давлением газа исп. Манометры. Толщина стенки емкости может достигать 30мм.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азгольдер, наземные, поллная схема, специфик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724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Подземные газохранилища –</a:t>
            </a:r>
            <a:r>
              <a:rPr lang="ru-RU" sz="3200" dirty="0" smtClean="0">
                <a:solidFill>
                  <a:schemeClr val="bg1"/>
                </a:solidFill>
              </a:rPr>
              <a:t> (ПХГ) –это хранилища: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· образованные в подземных </a:t>
            </a:r>
            <a:r>
              <a:rPr lang="ru-RU" sz="3200" dirty="0" err="1" smtClean="0">
                <a:solidFill>
                  <a:schemeClr val="bg1"/>
                </a:solidFill>
              </a:rPr>
              <a:t>водонасыщенных</a:t>
            </a:r>
            <a:r>
              <a:rPr lang="ru-RU" sz="3200" dirty="0" smtClean="0">
                <a:solidFill>
                  <a:schemeClr val="bg1"/>
                </a:solidFill>
              </a:rPr>
              <a:t> пористых пластах, а также в выработанных нефтяных или газовых месторождениях;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· образованные в отложениях каменной соли методом размыва через буровые скважины;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· создаваемые в прочных и плотных горных породах шахтным способом или в горных выработках отработанных рудников;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· образованные подземными атомными взрывами;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· сооружаемые в вечномерзлых породах;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· подземные и заглубленные низкотемпературные хранилища с </a:t>
            </a:r>
            <a:r>
              <a:rPr lang="ru-RU" sz="3200" dirty="0" err="1" smtClean="0">
                <a:solidFill>
                  <a:schemeClr val="bg1"/>
                </a:solidFill>
              </a:rPr>
              <a:t>льдопородной</a:t>
            </a:r>
            <a:r>
              <a:rPr lang="ru-RU" sz="3200" dirty="0" smtClean="0">
                <a:solidFill>
                  <a:schemeClr val="bg1"/>
                </a:solidFill>
              </a:rPr>
              <a:t> оболочкой.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6" name="Picture 2" descr="http://www.gazprominfo.ru/f/story/89/864074/12-sche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" y="0"/>
            <a:ext cx="9125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ru-RU" i="1" dirty="0" smtClean="0">
                <a:latin typeface="Book Antiqua" pitchFamily="18" charset="0"/>
              </a:rPr>
              <a:t>Хранение и распределение газа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h6.googleusercontent.com/-CyvEtIKXz9A/TxyPuA6J0MI/AAAAAAAABFU/r7xC3Qy3Bls/s512/image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5527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Природный газ магистрального газопровода </a:t>
            </a:r>
            <a:r>
              <a:rPr lang="ru-RU" i="1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по соединительному газопроводу </a:t>
            </a:r>
            <a:r>
              <a:rPr lang="ru-RU" i="1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поступает на территорию станции подземного хранения газа </a:t>
            </a:r>
            <a:r>
              <a:rPr lang="ru-RU" i="1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 Очищается от пыли в пылеуловителях </a:t>
            </a:r>
            <a:r>
              <a:rPr lang="ru-RU" i="1" dirty="0" smtClean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, сжимается в компрессорной станции </a:t>
            </a:r>
            <a:r>
              <a:rPr lang="ru-RU" i="1" dirty="0" smtClean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. Затем очищается от паров масла в сепараторах </a:t>
            </a:r>
            <a:r>
              <a:rPr lang="ru-RU" i="1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, охлаждается в градирне </a:t>
            </a:r>
            <a:r>
              <a:rPr lang="ru-RU" i="1" dirty="0" smtClean="0">
                <a:solidFill>
                  <a:schemeClr val="bg1"/>
                </a:solidFill>
              </a:rPr>
              <a:t>7 </a:t>
            </a:r>
            <a:r>
              <a:rPr lang="ru-RU" dirty="0" smtClean="0">
                <a:solidFill>
                  <a:schemeClr val="bg1"/>
                </a:solidFill>
              </a:rPr>
              <a:t>(при сжатии в компрессоре газ сильно нагревается), очищается от остатков масла на установке очистки </a:t>
            </a:r>
            <a:r>
              <a:rPr lang="ru-RU" i="1" dirty="0" smtClean="0">
                <a:solidFill>
                  <a:schemeClr val="bg1"/>
                </a:solidFill>
              </a:rPr>
              <a:t>8</a:t>
            </a:r>
            <a:r>
              <a:rPr lang="ru-RU" dirty="0" smtClean="0">
                <a:solidFill>
                  <a:schemeClr val="bg1"/>
                </a:solidFill>
              </a:rPr>
              <a:t> и поступает на газораспределительный пункт </a:t>
            </a:r>
            <a:r>
              <a:rPr lang="ru-RU" i="1" dirty="0" smtClean="0">
                <a:solidFill>
                  <a:schemeClr val="bg1"/>
                </a:solidFill>
              </a:rPr>
              <a:t>9</a:t>
            </a:r>
            <a:r>
              <a:rPr lang="ru-RU" dirty="0" smtClean="0">
                <a:solidFill>
                  <a:schemeClr val="bg1"/>
                </a:solidFill>
              </a:rPr>
              <a:t>. Здесь измеряется его расход по каждой скважине и производится распределение газа по эксплуатационным скважинам </a:t>
            </a:r>
            <a:r>
              <a:rPr lang="ru-RU" i="1" dirty="0" smtClean="0">
                <a:solidFill>
                  <a:schemeClr val="bg1"/>
                </a:solidFill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, через которые газ нагнетается в водоносный пласт </a:t>
            </a:r>
            <a:r>
              <a:rPr lang="ru-RU" i="1" dirty="0" smtClean="0">
                <a:solidFill>
                  <a:schemeClr val="bg1"/>
                </a:solidFill>
              </a:rPr>
              <a:t>11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Заполняя поры и трещины горной породы, газ вытесняет воду и скапливается в </a:t>
            </a:r>
            <a:r>
              <a:rPr lang="ru-RU" dirty="0" err="1" smtClean="0">
                <a:solidFill>
                  <a:schemeClr val="bg1"/>
                </a:solidFill>
              </a:rPr>
              <a:t>сводовой</a:t>
            </a:r>
            <a:r>
              <a:rPr lang="ru-RU" dirty="0" smtClean="0">
                <a:solidFill>
                  <a:schemeClr val="bg1"/>
                </a:solidFill>
              </a:rPr>
              <a:t> части структуры под непроницаемой покрышкой </a:t>
            </a:r>
            <a:r>
              <a:rPr lang="ru-RU" i="1" dirty="0" smtClean="0">
                <a:solidFill>
                  <a:schemeClr val="bg1"/>
                </a:solidFill>
              </a:rPr>
              <a:t>15</a:t>
            </a:r>
            <a:r>
              <a:rPr lang="ru-RU" dirty="0" smtClean="0">
                <a:solidFill>
                  <a:schemeClr val="bg1"/>
                </a:solidFill>
              </a:rPr>
              <a:t>, образуя подземное хранилище. Часто в толще осадочных пород наблюдаются выклинивания пластов </a:t>
            </a:r>
            <a:r>
              <a:rPr lang="ru-RU" i="1" dirty="0" smtClean="0">
                <a:solidFill>
                  <a:schemeClr val="bg1"/>
                </a:solidFill>
              </a:rPr>
              <a:t>16</a:t>
            </a:r>
            <a:r>
              <a:rPr lang="ru-RU" dirty="0" smtClean="0">
                <a:solidFill>
                  <a:schemeClr val="bg1"/>
                </a:solidFill>
              </a:rPr>
              <a:t>, литологические изменения </a:t>
            </a:r>
            <a:r>
              <a:rPr lang="ru-RU" i="1" dirty="0" smtClean="0">
                <a:solidFill>
                  <a:schemeClr val="bg1"/>
                </a:solidFill>
              </a:rPr>
              <a:t>18</a:t>
            </a:r>
            <a:r>
              <a:rPr lang="ru-RU" dirty="0" smtClean="0">
                <a:solidFill>
                  <a:schemeClr val="bg1"/>
                </a:solidFill>
              </a:rPr>
              <a:t> и другие аномалии. Все эти особенности имеют существенное значение для создания хранилища газа. Большие осложнения могут вызывать разрывные нарушения </a:t>
            </a:r>
            <a:r>
              <a:rPr lang="ru-RU" i="1" dirty="0" smtClean="0">
                <a:solidFill>
                  <a:schemeClr val="bg1"/>
                </a:solidFill>
              </a:rPr>
              <a:t>20</a:t>
            </a:r>
            <a:r>
              <a:rPr lang="ru-RU" dirty="0" smtClean="0">
                <a:solidFill>
                  <a:schemeClr val="bg1"/>
                </a:solidFill>
              </a:rPr>
              <a:t>, через которые газ может просочиться из хранилища в вышезалегающие породы и даже прорываться на поверхность земли. За этим следят с помощью контрольных </a:t>
            </a:r>
            <a:r>
              <a:rPr lang="ru-RU" i="1" dirty="0" smtClean="0">
                <a:solidFill>
                  <a:schemeClr val="bg1"/>
                </a:solidFill>
              </a:rPr>
              <a:t>21</a:t>
            </a:r>
            <a:r>
              <a:rPr lang="ru-RU" dirty="0" smtClean="0">
                <a:solidFill>
                  <a:schemeClr val="bg1"/>
                </a:solidFill>
              </a:rPr>
              <a:t> и наблюдательных </a:t>
            </a:r>
            <a:r>
              <a:rPr lang="ru-RU" i="1" dirty="0" smtClean="0">
                <a:solidFill>
                  <a:schemeClr val="bg1"/>
                </a:solidFill>
              </a:rPr>
              <a:t>22</a:t>
            </a:r>
            <a:r>
              <a:rPr lang="ru-RU" dirty="0" smtClean="0">
                <a:solidFill>
                  <a:schemeClr val="bg1"/>
                </a:solidFill>
              </a:rPr>
              <a:t> скважин, вскрывающих основной </a:t>
            </a:r>
            <a:r>
              <a:rPr lang="ru-RU" i="1" dirty="0" smtClean="0">
                <a:solidFill>
                  <a:schemeClr val="bg1"/>
                </a:solidFill>
              </a:rPr>
              <a:t>11</a:t>
            </a:r>
            <a:r>
              <a:rPr lang="ru-RU" dirty="0" smtClean="0">
                <a:solidFill>
                  <a:schemeClr val="bg1"/>
                </a:solidFill>
              </a:rPr>
              <a:t> и контрольный </a:t>
            </a:r>
            <a:r>
              <a:rPr lang="ru-RU" i="1" dirty="0" smtClean="0">
                <a:solidFill>
                  <a:schemeClr val="bg1"/>
                </a:solidFill>
              </a:rPr>
              <a:t>19</a:t>
            </a:r>
            <a:r>
              <a:rPr lang="ru-RU" dirty="0" smtClean="0">
                <a:solidFill>
                  <a:schemeClr val="bg1"/>
                </a:solidFill>
              </a:rPr>
              <a:t> водоносные пласты.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Газ, утекающий из основного пласта, накапливается в контрольном, иногда там образуется вторичная залежь </a:t>
            </a:r>
            <a:r>
              <a:rPr lang="ru-RU" i="1" dirty="0" smtClean="0">
                <a:solidFill>
                  <a:schemeClr val="bg1"/>
                </a:solidFill>
              </a:rPr>
              <a:t>23</a:t>
            </a:r>
            <a:r>
              <a:rPr lang="ru-RU" dirty="0" smtClean="0">
                <a:solidFill>
                  <a:schemeClr val="bg1"/>
                </a:solidFill>
              </a:rPr>
              <a:t>. Газа в ней бывает столько, что его можно собирать и использовать в дело.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При отборе газ выходит из хранилища за счет пластового давления по шлейфам </a:t>
            </a:r>
            <a:r>
              <a:rPr lang="ru-RU" i="1" dirty="0" smtClean="0">
                <a:solidFill>
                  <a:schemeClr val="bg1"/>
                </a:solidFill>
              </a:rPr>
              <a:t>12</a:t>
            </a:r>
            <a:r>
              <a:rPr lang="ru-RU" dirty="0" smtClean="0">
                <a:solidFill>
                  <a:schemeClr val="bg1"/>
                </a:solidFill>
              </a:rPr>
              <a:t>. Идет на газораспределительный пункт, где очищается от воды в сепараторах </a:t>
            </a:r>
            <a:r>
              <a:rPr lang="ru-RU" i="1" dirty="0" smtClean="0">
                <a:solidFill>
                  <a:schemeClr val="bg1"/>
                </a:solidFill>
              </a:rPr>
              <a:t>13</a:t>
            </a:r>
            <a:r>
              <a:rPr lang="ru-RU" dirty="0" smtClean="0">
                <a:solidFill>
                  <a:schemeClr val="bg1"/>
                </a:solidFill>
              </a:rPr>
              <a:t>, измеряется и затем осушается в установке осушки </a:t>
            </a:r>
            <a:r>
              <a:rPr lang="ru-RU" i="1" dirty="0" smtClean="0">
                <a:solidFill>
                  <a:schemeClr val="bg1"/>
                </a:solidFill>
              </a:rPr>
              <a:t>14</a:t>
            </a:r>
            <a:r>
              <a:rPr lang="ru-RU" dirty="0" smtClean="0">
                <a:solidFill>
                  <a:schemeClr val="bg1"/>
                </a:solidFill>
              </a:rPr>
              <a:t>, откуда подается в магистральный газопровод </a:t>
            </a:r>
            <a:r>
              <a:rPr lang="ru-RU" i="1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Давления в скважинах всегда достаточно для того, чтобы при отборе обойтись без компрессоров.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ilcapital.ru/dyn_images/img117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ХГ в ро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московского ПХ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304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Новомосковское ПХГ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земеые касимовск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124744"/>
            <a:ext cx="258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Касимовское ПХГ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4400" dirty="0" smtClean="0"/>
              <a:t>  </a:t>
            </a:r>
            <a:r>
              <a:rPr lang="ru-RU" sz="4800" dirty="0" smtClean="0">
                <a:solidFill>
                  <a:schemeClr val="bg1"/>
                </a:solidFill>
              </a:rPr>
              <a:t>Газ потребляется неравномерно в течение суток, дней недели сезонов года и поэтому возникает необходимость аккумулирования его избытка в часы минимального потребления и возвращения в сеть в часы пикового потребления.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Для компенсации суточной неравномерности потребления газа широко используется метод его аккумулирования в последнем участке газопровода, а так же использование газгольдеров высокого и низкого давления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92014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Для покрытия сезонной неравномерности потребления газа применяются крупные подземные хранилища.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95172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Хранение газа в газгольдерах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Газгольдеры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– это сосуды большого объема, предназначенные для хранения газа под давлением. Различают газгольдеры низкого до 4 КПа и высокого от 70КПа до 100КПа;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В газгольдерах низкого давления объем хранения является переменным, а давление при изменении объема практически не изменяется. Различают газгольдеры мокрого и сухого хранения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ru-RU" sz="3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Мокрые газгольдеры</a:t>
            </a:r>
            <a:r>
              <a:rPr lang="ru-RU" sz="4000" dirty="0" smtClean="0">
                <a:solidFill>
                  <a:schemeClr val="bg1"/>
                </a:solidFill>
              </a:rPr>
              <a:t> – состоят из двух частей – подвижной(внутренней в виде цилиндра со сферической кровлей) и неподвижной – вертикального цилиндрического резервуара заполненного водой. Если газгольдер большого (более 6000м</a:t>
            </a:r>
            <a:r>
              <a:rPr lang="ru-RU" sz="4000" baseline="30000" dirty="0" smtClean="0">
                <a:solidFill>
                  <a:schemeClr val="bg1"/>
                </a:solidFill>
              </a:rPr>
              <a:t>3 </a:t>
            </a:r>
            <a:r>
              <a:rPr lang="ru-RU" sz="4000" dirty="0" smtClean="0">
                <a:solidFill>
                  <a:schemeClr val="bg1"/>
                </a:solidFill>
              </a:rPr>
              <a:t>объема) колокол делают составным из обечаек телескопически выдвигающихся друг из друга.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хема мокрого газгольд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70" y="218931"/>
            <a:ext cx="9153670" cy="637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675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Емельянова Александра Ольгердовна</vt:lpstr>
      <vt:lpstr>Хранение и распределение газа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и распределение газа</dc:title>
  <dc:creator>Vito Skaletta</dc:creator>
  <cp:lastModifiedBy>user</cp:lastModifiedBy>
  <cp:revision>14</cp:revision>
  <dcterms:created xsi:type="dcterms:W3CDTF">2012-12-24T14:05:10Z</dcterms:created>
  <dcterms:modified xsi:type="dcterms:W3CDTF">2014-12-15T11:52:54Z</dcterms:modified>
</cp:coreProperties>
</file>