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3" d="100"/>
          <a:sy n="103" d="100"/>
        </p:scale>
        <p:origin x="-20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938ADC-C668-4E11-99FE-0F8E90067932}" type="datetimeFigureOut">
              <a:rPr lang="ru-RU" smtClean="0"/>
              <a:t>08.11.2022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938ADC-C668-4E11-99FE-0F8E90067932}" type="datetimeFigureOut">
              <a:rPr lang="ru-RU" smtClean="0"/>
              <a:t>08.11.2022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938ADC-C668-4E11-99FE-0F8E90067932}" type="datetimeFigureOut">
              <a:rPr lang="ru-RU" smtClean="0"/>
              <a:t>08.11.2022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938ADC-C668-4E11-99FE-0F8E90067932}" type="datetimeFigureOut">
              <a:rPr lang="ru-RU" smtClean="0"/>
              <a:t>08.11.2022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938ADC-C668-4E11-99FE-0F8E90067932}" type="datetimeFigureOut">
              <a:rPr lang="ru-RU" smtClean="0"/>
              <a:t>08.11.2022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938ADC-C668-4E11-99FE-0F8E90067932}" type="datetimeFigureOut">
              <a:rPr lang="ru-RU" smtClean="0"/>
              <a:t>08.11.2022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938ADC-C668-4E11-99FE-0F8E90067932}" type="datetimeFigureOut">
              <a:rPr lang="ru-RU" smtClean="0"/>
              <a:t>08.11.2022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938ADC-C668-4E11-99FE-0F8E90067932}" type="datetimeFigureOut">
              <a:rPr lang="ru-RU" smtClean="0"/>
              <a:t>08.11.2022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938ADC-C668-4E11-99FE-0F8E90067932}" type="datetimeFigureOut">
              <a:rPr lang="ru-RU" smtClean="0"/>
              <a:t>08.11.2022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938ADC-C668-4E11-99FE-0F8E90067932}" type="datetimeFigureOut">
              <a:rPr lang="ru-RU" smtClean="0"/>
              <a:t>08.11.2022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938ADC-C668-4E11-99FE-0F8E90067932}" type="datetimeFigureOut">
              <a:rPr lang="ru-RU" smtClean="0"/>
              <a:t>08.11.2022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BF879F-5FB7-4FC9-A1BF-F7724901394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38ADC-C668-4E11-99FE-0F8E90067932}" type="datetimeFigureOut">
              <a:rPr lang="ru-RU" smtClean="0"/>
              <a:t>08.11.2022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F879F-5FB7-4FC9-A1BF-F7724901394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metmuseum.org/toah/hd/figs/hd_figs.ht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04664"/>
            <a:ext cx="7772400" cy="1470025"/>
          </a:xfrm>
        </p:spPr>
        <p:txBody>
          <a:bodyPr>
            <a:normAutofit fontScale="90000"/>
          </a:bodyPr>
          <a:lstStyle/>
          <a:p>
            <a:r>
              <a:rPr lang="en-US" sz="6000" b="1" dirty="0">
                <a:latin typeface="Times New Roman" pitchFamily="18" charset="0"/>
                <a:cs typeface="Times New Roman" pitchFamily="18" charset="0"/>
              </a:rPr>
              <a:t>A brief history of graphic design</a:t>
            </a:r>
            <a:r>
              <a:rPr lang="en-US" dirty="0"/>
              <a:t/>
            </a:r>
            <a:br>
              <a:rPr lang="en-US" dirty="0"/>
            </a:br>
            <a:endParaRPr lang="ru-RU" dirty="0"/>
          </a:p>
        </p:txBody>
      </p:sp>
      <p:sp>
        <p:nvSpPr>
          <p:cNvPr id="1026" name="AutoShape 2" descr="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cstate="print"/>
          <a:srcRect/>
          <a:stretch>
            <a:fillRect/>
          </a:stretch>
        </p:blipFill>
        <p:spPr bwMode="auto">
          <a:xfrm>
            <a:off x="1043608" y="1844824"/>
            <a:ext cx="7682050" cy="44644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611560" y="188640"/>
            <a:ext cx="8064896" cy="2677656"/>
          </a:xfrm>
          <a:prstGeom prst="rect">
            <a:avLst/>
          </a:prstGeom>
        </p:spPr>
        <p:txBody>
          <a:bodyPr wrap="square">
            <a:spAutoFit/>
          </a:bodyPr>
          <a:lstStyle/>
          <a:p>
            <a:pPr indent="457200"/>
            <a:r>
              <a:rPr lang="en-US" sz="2800" b="1" dirty="0" smtClean="0">
                <a:latin typeface="Times New Roman" pitchFamily="18" charset="0"/>
                <a:cs typeface="Times New Roman" pitchFamily="18" charset="0"/>
              </a:rPr>
              <a:t>Graphic design is so much a part of our modern world that it is hard to imagine living without it. </a:t>
            </a:r>
            <a:endParaRPr lang="ru-RU" sz="2800" b="1" dirty="0">
              <a:latin typeface="Times New Roman" pitchFamily="18" charset="0"/>
              <a:cs typeface="Times New Roman" pitchFamily="18" charset="0"/>
            </a:endParaRPr>
          </a:p>
          <a:p>
            <a:pPr indent="457200"/>
            <a:r>
              <a:rPr lang="en-US" sz="2800" b="1" dirty="0" smtClean="0">
                <a:latin typeface="Times New Roman" pitchFamily="18" charset="0"/>
                <a:cs typeface="Times New Roman" pitchFamily="18" charset="0"/>
              </a:rPr>
              <a:t>Graphic design proper really began after the invention of the printing press</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in 1440, but the roots of visual communication stretch all the way back to caveman times.</a:t>
            </a:r>
            <a:r>
              <a:rPr lang="en-US" sz="2800" dirty="0" smtClean="0"/>
              <a:t>  </a:t>
            </a:r>
            <a:endParaRPr lang="ru-RU" sz="2800" dirty="0"/>
          </a:p>
        </p:txBody>
      </p:sp>
      <p:pic>
        <p:nvPicPr>
          <p:cNvPr id="4098" name="Picture 2"/>
          <p:cNvPicPr>
            <a:picLocks noChangeAspect="1" noChangeArrowheads="1"/>
          </p:cNvPicPr>
          <p:nvPr/>
        </p:nvPicPr>
        <p:blipFill>
          <a:blip r:embed="rId2" cstate="print"/>
          <a:srcRect/>
          <a:stretch>
            <a:fillRect/>
          </a:stretch>
        </p:blipFill>
        <p:spPr bwMode="auto">
          <a:xfrm>
            <a:off x="1187624" y="2924944"/>
            <a:ext cx="7096125" cy="37052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691680" y="116632"/>
            <a:ext cx="5811206" cy="646331"/>
          </a:xfrm>
          <a:prstGeom prst="rect">
            <a:avLst/>
          </a:prstGeom>
        </p:spPr>
        <p:txBody>
          <a:bodyPr wrap="none">
            <a:spAutoFit/>
          </a:bodyPr>
          <a:lstStyle/>
          <a:p>
            <a:r>
              <a:rPr lang="en-US" sz="3600" b="1" dirty="0">
                <a:latin typeface="Times New Roman" pitchFamily="18" charset="0"/>
                <a:cs typeface="Times New Roman" pitchFamily="18" charset="0"/>
              </a:rPr>
              <a:t>Cave paintings ~38,000 BCE</a:t>
            </a:r>
          </a:p>
        </p:txBody>
      </p:sp>
      <p:sp>
        <p:nvSpPr>
          <p:cNvPr id="7" name="Прямоугольник 6"/>
          <p:cNvSpPr/>
          <p:nvPr/>
        </p:nvSpPr>
        <p:spPr>
          <a:xfrm>
            <a:off x="755576" y="908720"/>
            <a:ext cx="7920880" cy="1938992"/>
          </a:xfrm>
          <a:prstGeom prst="rect">
            <a:avLst/>
          </a:prstGeom>
        </p:spPr>
        <p:txBody>
          <a:bodyPr wrap="square">
            <a:spAutoFit/>
          </a:bodyPr>
          <a:lstStyle/>
          <a:p>
            <a:r>
              <a:rPr lang="en-US" sz="2400" b="1" dirty="0">
                <a:latin typeface="Times New Roman" pitchFamily="18" charset="0"/>
                <a:cs typeface="Times New Roman" pitchFamily="18" charset="0"/>
              </a:rPr>
              <a:t>It seems like humans have always had an inherent drive towards art, evidenced by the early cave paintings dating back to prehistoric times. Subjects vary from animals to hand imprints to events like hunting, and they’ve been found all over the world </a:t>
            </a:r>
            <a:endParaRPr lang="ru-RU" sz="2400"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755576" y="2996952"/>
            <a:ext cx="5360839" cy="3434182"/>
          </a:xfrm>
          <a:prstGeom prst="rect">
            <a:avLst/>
          </a:prstGeom>
          <a:noFill/>
          <a:ln w="9525">
            <a:noFill/>
            <a:miter lim="800000"/>
            <a:headEnd/>
            <a:tailEnd/>
          </a:ln>
        </p:spPr>
      </p:pic>
      <p:sp>
        <p:nvSpPr>
          <p:cNvPr id="10" name="Прямоугольник 9"/>
          <p:cNvSpPr/>
          <p:nvPr/>
        </p:nvSpPr>
        <p:spPr>
          <a:xfrm>
            <a:off x="6444208" y="2996952"/>
            <a:ext cx="2196752" cy="923330"/>
          </a:xfrm>
          <a:prstGeom prst="rect">
            <a:avLst/>
          </a:prstGeom>
        </p:spPr>
        <p:txBody>
          <a:bodyPr wrap="square">
            <a:spAutoFit/>
          </a:bodyPr>
          <a:lstStyle/>
          <a:p>
            <a:r>
              <a:rPr lang="es-ES" i="1" dirty="0"/>
              <a:t>Cueva de las Manos in Perito Moreno, Argentina.</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39552" y="116632"/>
            <a:ext cx="7992888" cy="1200329"/>
          </a:xfrm>
          <a:prstGeom prst="rect">
            <a:avLst/>
          </a:prstGeom>
        </p:spPr>
        <p:txBody>
          <a:bodyPr wrap="square">
            <a:spAutoFit/>
          </a:bodyPr>
          <a:lstStyle/>
          <a:p>
            <a:pPr algn="ctr"/>
            <a:r>
              <a:rPr lang="en-US" sz="3600" b="1" dirty="0">
                <a:latin typeface="Times New Roman" pitchFamily="18" charset="0"/>
                <a:cs typeface="Times New Roman" pitchFamily="18" charset="0"/>
              </a:rPr>
              <a:t>Sumerian written language – 3300 – 3000 BCE</a:t>
            </a:r>
          </a:p>
        </p:txBody>
      </p:sp>
      <p:sp>
        <p:nvSpPr>
          <p:cNvPr id="7" name="Прямоугольник 6"/>
          <p:cNvSpPr/>
          <p:nvPr/>
        </p:nvSpPr>
        <p:spPr>
          <a:xfrm>
            <a:off x="323528" y="1340768"/>
            <a:ext cx="8568952" cy="2308324"/>
          </a:xfrm>
          <a:prstGeom prst="rect">
            <a:avLst/>
          </a:prstGeom>
        </p:spPr>
        <p:txBody>
          <a:bodyPr wrap="square">
            <a:spAutoFit/>
          </a:bodyPr>
          <a:lstStyle/>
          <a:p>
            <a:r>
              <a:rPr lang="en-US" sz="2400" b="1" dirty="0" smtClean="0">
                <a:latin typeface="Times New Roman" pitchFamily="18" charset="0"/>
                <a:cs typeface="Times New Roman" pitchFamily="18" charset="0"/>
              </a:rPr>
              <a:t>Alphabets </a:t>
            </a:r>
            <a:r>
              <a:rPr lang="en-US" sz="2400" b="1" dirty="0">
                <a:latin typeface="Times New Roman" pitchFamily="18" charset="0"/>
                <a:cs typeface="Times New Roman" pitchFamily="18" charset="0"/>
              </a:rPr>
              <a:t>are a man-made invention. As far as we know, the Sumerians created one of the first written languages, most likely as a means of recording trader inventories to ensure couriers didn’t steal anything on deliveries.</a:t>
            </a:r>
          </a:p>
          <a:p>
            <a:r>
              <a:rPr lang="en-US" sz="2400" b="1" dirty="0">
                <a:latin typeface="Times New Roman" pitchFamily="18" charset="0"/>
                <a:cs typeface="Times New Roman" pitchFamily="18" charset="0"/>
              </a:rPr>
              <a:t>These earliest languages were logographic—icons represented entire words instead of phonetic sounds. </a:t>
            </a:r>
          </a:p>
        </p:txBody>
      </p:sp>
      <p:pic>
        <p:nvPicPr>
          <p:cNvPr id="6146" name="Picture 2"/>
          <p:cNvPicPr>
            <a:picLocks noChangeAspect="1" noChangeArrowheads="1"/>
          </p:cNvPicPr>
          <p:nvPr/>
        </p:nvPicPr>
        <p:blipFill>
          <a:blip r:embed="rId2" cstate="print"/>
          <a:srcRect/>
          <a:stretch>
            <a:fillRect/>
          </a:stretch>
        </p:blipFill>
        <p:spPr bwMode="auto">
          <a:xfrm>
            <a:off x="395536" y="3717032"/>
            <a:ext cx="3816424" cy="2951022"/>
          </a:xfrm>
          <a:prstGeom prst="rect">
            <a:avLst/>
          </a:prstGeom>
          <a:noFill/>
          <a:ln w="9525">
            <a:noFill/>
            <a:miter lim="800000"/>
            <a:headEnd/>
            <a:tailEnd/>
          </a:ln>
        </p:spPr>
      </p:pic>
      <p:sp>
        <p:nvSpPr>
          <p:cNvPr id="8" name="Прямоугольник 7"/>
          <p:cNvSpPr/>
          <p:nvPr/>
        </p:nvSpPr>
        <p:spPr>
          <a:xfrm>
            <a:off x="4283968" y="3861048"/>
            <a:ext cx="4572000" cy="923330"/>
          </a:xfrm>
          <a:prstGeom prst="rect">
            <a:avLst/>
          </a:prstGeom>
        </p:spPr>
        <p:txBody>
          <a:bodyPr>
            <a:spAutoFit/>
          </a:bodyPr>
          <a:lstStyle/>
          <a:p>
            <a:r>
              <a:rPr lang="en-US" i="1" dirty="0"/>
              <a:t>An ancient Sumerian tablet bearing sad news: a letter written to the king of Lagash informing him of his son’s death in battle.</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39552" y="116632"/>
            <a:ext cx="7992888" cy="1200329"/>
          </a:xfrm>
          <a:prstGeom prst="rect">
            <a:avLst/>
          </a:prstGeom>
        </p:spPr>
        <p:txBody>
          <a:bodyPr wrap="square">
            <a:spAutoFit/>
          </a:bodyPr>
          <a:lstStyle/>
          <a:p>
            <a:pPr algn="ctr"/>
            <a:r>
              <a:rPr lang="en-US" sz="3600" b="1" dirty="0">
                <a:latin typeface="Times New Roman" pitchFamily="18" charset="0"/>
                <a:cs typeface="Times New Roman" pitchFamily="18" charset="0"/>
              </a:rPr>
              <a:t>Advancements in Chinese printing 200 CE – 1040 CE</a:t>
            </a:r>
          </a:p>
        </p:txBody>
      </p:sp>
      <p:sp>
        <p:nvSpPr>
          <p:cNvPr id="7" name="Прямоугольник 6"/>
          <p:cNvSpPr/>
          <p:nvPr/>
        </p:nvSpPr>
        <p:spPr>
          <a:xfrm>
            <a:off x="323528" y="1225689"/>
            <a:ext cx="4896544" cy="5632311"/>
          </a:xfrm>
          <a:prstGeom prst="rect">
            <a:avLst/>
          </a:prstGeom>
        </p:spPr>
        <p:txBody>
          <a:bodyPr wrap="square">
            <a:spAutoFit/>
          </a:bodyPr>
          <a:lstStyle/>
          <a:p>
            <a:pPr indent="457200"/>
            <a:r>
              <a:rPr lang="en-US" sz="2400" b="1" dirty="0">
                <a:latin typeface="Times New Roman" pitchFamily="18" charset="0"/>
                <a:cs typeface="Times New Roman" pitchFamily="18" charset="0"/>
              </a:rPr>
              <a:t>China holds most of the records for printing discoveries, including non-papyrus paper making, woodblock printing, and movable type—all of which occurred earlier than you might have guessed.</a:t>
            </a:r>
          </a:p>
          <a:p>
            <a:pPr indent="457200"/>
            <a:r>
              <a:rPr lang="en-US" sz="2400" b="1" dirty="0">
                <a:latin typeface="Times New Roman" pitchFamily="18" charset="0"/>
                <a:cs typeface="Times New Roman" pitchFamily="18" charset="0"/>
              </a:rPr>
              <a:t>As far back as 200 CE, China used wood reliefs to print and stamp designs on silk clothes, and later paper. In 1040, Bi </a:t>
            </a:r>
            <a:r>
              <a:rPr lang="en-US" sz="2400" b="1" dirty="0" err="1">
                <a:latin typeface="Times New Roman" pitchFamily="18" charset="0"/>
                <a:cs typeface="Times New Roman" pitchFamily="18" charset="0"/>
              </a:rPr>
              <a:t>Sheng</a:t>
            </a:r>
            <a:r>
              <a:rPr lang="en-US" sz="2400" b="1" dirty="0">
                <a:latin typeface="Times New Roman" pitchFamily="18" charset="0"/>
                <a:cs typeface="Times New Roman" pitchFamily="18" charset="0"/>
              </a:rPr>
              <a:t> invented the world’s first movable type printing press out of porcelain, more than 400 years before </a:t>
            </a:r>
            <a:r>
              <a:rPr lang="en-US" sz="2400" b="1" dirty="0" err="1">
                <a:latin typeface="Times New Roman" pitchFamily="18" charset="0"/>
                <a:cs typeface="Times New Roman" pitchFamily="18" charset="0"/>
              </a:rPr>
              <a:t>Gutenburg</a:t>
            </a:r>
            <a:r>
              <a:rPr lang="en-US" sz="2400" b="1" dirty="0">
                <a:latin typeface="Times New Roman" pitchFamily="18" charset="0"/>
                <a:cs typeface="Times New Roman" pitchFamily="18" charset="0"/>
              </a:rPr>
              <a:t> brought a similar technology to Europe.</a:t>
            </a:r>
          </a:p>
        </p:txBody>
      </p:sp>
      <p:pic>
        <p:nvPicPr>
          <p:cNvPr id="7170" name="Picture 2"/>
          <p:cNvPicPr>
            <a:picLocks noChangeAspect="1" noChangeArrowheads="1"/>
          </p:cNvPicPr>
          <p:nvPr/>
        </p:nvPicPr>
        <p:blipFill>
          <a:blip r:embed="rId2" cstate="print"/>
          <a:srcRect/>
          <a:stretch>
            <a:fillRect/>
          </a:stretch>
        </p:blipFill>
        <p:spPr bwMode="auto">
          <a:xfrm>
            <a:off x="5868144" y="1340768"/>
            <a:ext cx="2543175" cy="4057650"/>
          </a:xfrm>
          <a:prstGeom prst="rect">
            <a:avLst/>
          </a:prstGeom>
          <a:noFill/>
          <a:ln w="9525">
            <a:noFill/>
            <a:miter lim="800000"/>
            <a:headEnd/>
            <a:tailEnd/>
          </a:ln>
        </p:spPr>
      </p:pic>
      <p:sp>
        <p:nvSpPr>
          <p:cNvPr id="9" name="Прямоугольник 8"/>
          <p:cNvSpPr/>
          <p:nvPr/>
        </p:nvSpPr>
        <p:spPr>
          <a:xfrm>
            <a:off x="5868144" y="5589240"/>
            <a:ext cx="2771800" cy="923330"/>
          </a:xfrm>
          <a:prstGeom prst="rect">
            <a:avLst/>
          </a:prstGeom>
        </p:spPr>
        <p:txBody>
          <a:bodyPr wrap="square">
            <a:spAutoFit/>
          </a:bodyPr>
          <a:lstStyle/>
          <a:p>
            <a:r>
              <a:rPr lang="en-US" i="1" dirty="0"/>
              <a:t>A woodblock print of a Chinese play from the Yuan dynasty.</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39552" y="116632"/>
            <a:ext cx="7992888" cy="646331"/>
          </a:xfrm>
          <a:prstGeom prst="rect">
            <a:avLst/>
          </a:prstGeom>
        </p:spPr>
        <p:txBody>
          <a:bodyPr wrap="square">
            <a:spAutoFit/>
          </a:bodyPr>
          <a:lstStyle/>
          <a:p>
            <a:pPr algn="ctr"/>
            <a:r>
              <a:rPr lang="en-US" sz="3600" b="1" dirty="0">
                <a:latin typeface="Times New Roman" pitchFamily="18" charset="0"/>
                <a:cs typeface="Times New Roman" pitchFamily="18" charset="0"/>
              </a:rPr>
              <a:t>Medieval calligraphy – 700s</a:t>
            </a:r>
          </a:p>
        </p:txBody>
      </p:sp>
      <p:sp>
        <p:nvSpPr>
          <p:cNvPr id="8" name="Прямоугольник 7"/>
          <p:cNvSpPr/>
          <p:nvPr/>
        </p:nvSpPr>
        <p:spPr>
          <a:xfrm>
            <a:off x="251520" y="836712"/>
            <a:ext cx="4752528" cy="5432256"/>
          </a:xfrm>
          <a:prstGeom prst="rect">
            <a:avLst/>
          </a:prstGeom>
        </p:spPr>
        <p:txBody>
          <a:bodyPr wrap="square">
            <a:spAutoFit/>
          </a:bodyPr>
          <a:lstStyle/>
          <a:p>
            <a:r>
              <a:rPr lang="en-US" sz="2300" b="1" dirty="0" smtClean="0">
                <a:latin typeface="Times New Roman" pitchFamily="18" charset="0"/>
                <a:cs typeface="Times New Roman" pitchFamily="18" charset="0"/>
              </a:rPr>
              <a:t>In </a:t>
            </a:r>
            <a:r>
              <a:rPr lang="en-US" sz="2300" b="1" dirty="0">
                <a:latin typeface="Times New Roman" pitchFamily="18" charset="0"/>
                <a:cs typeface="Times New Roman" pitchFamily="18" charset="0"/>
              </a:rPr>
              <a:t>the Middle Ages, typography started to take off as humanity started expanding its aesthetic horizons into the letters and words themselves. Because texts in this period were produced and replicated by hand, a little artistry made the books more valuable and set certain scholars apart from others. In Islamic cultures, typography was doubly important because figurative art was seen as </a:t>
            </a:r>
            <a:r>
              <a:rPr lang="en-US" sz="2300" b="1" dirty="0">
                <a:latin typeface="Times New Roman" pitchFamily="18" charset="0"/>
                <a:cs typeface="Times New Roman" pitchFamily="18" charset="0"/>
                <a:hlinkClick r:id="rId2"/>
              </a:rPr>
              <a:t>sacrilegious</a:t>
            </a:r>
            <a:r>
              <a:rPr lang="en-US" sz="2300" b="1" dirty="0">
                <a:latin typeface="Times New Roman" pitchFamily="18" charset="0"/>
                <a:cs typeface="Times New Roman" pitchFamily="18" charset="0"/>
              </a:rPr>
              <a:t>, meaning typography was one of only a few permissible ways of artistic expression</a:t>
            </a:r>
            <a:r>
              <a:rPr lang="en-US" sz="2500" dirty="0">
                <a:latin typeface="Times New Roman" pitchFamily="18" charset="0"/>
                <a:cs typeface="Times New Roman" pitchFamily="18" charset="0"/>
              </a:rPr>
              <a:t>.</a:t>
            </a:r>
            <a:endParaRPr lang="ru-RU" sz="25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5436096" y="836712"/>
            <a:ext cx="3025001" cy="5112568"/>
          </a:xfrm>
          <a:prstGeom prst="rect">
            <a:avLst/>
          </a:prstGeom>
          <a:noFill/>
          <a:ln w="9525">
            <a:noFill/>
            <a:miter lim="800000"/>
            <a:headEnd/>
            <a:tailEnd/>
          </a:ln>
        </p:spPr>
      </p:pic>
      <p:sp>
        <p:nvSpPr>
          <p:cNvPr id="10" name="Прямоугольник 9"/>
          <p:cNvSpPr/>
          <p:nvPr/>
        </p:nvSpPr>
        <p:spPr>
          <a:xfrm>
            <a:off x="4572000" y="5934670"/>
            <a:ext cx="4572000" cy="923330"/>
          </a:xfrm>
          <a:prstGeom prst="rect">
            <a:avLst/>
          </a:prstGeom>
        </p:spPr>
        <p:txBody>
          <a:bodyPr>
            <a:spAutoFit/>
          </a:bodyPr>
          <a:lstStyle/>
          <a:p>
            <a:r>
              <a:rPr lang="en-US" i="1" dirty="0"/>
              <a:t>Famous sixteenth-century Persian calligrapher Mir </a:t>
            </a:r>
            <a:r>
              <a:rPr lang="en-US" i="1" dirty="0" err="1"/>
              <a:t>Emad</a:t>
            </a:r>
            <a:r>
              <a:rPr lang="en-US" i="1" dirty="0"/>
              <a:t> </a:t>
            </a:r>
            <a:r>
              <a:rPr lang="en-US" i="1" dirty="0" err="1"/>
              <a:t>Hassani</a:t>
            </a:r>
            <a:r>
              <a:rPr lang="en-US" i="1" dirty="0"/>
              <a:t>, demonstrating the </a:t>
            </a:r>
            <a:r>
              <a:rPr lang="en-US" i="1" dirty="0" err="1"/>
              <a:t>Nasta’liq</a:t>
            </a:r>
            <a:r>
              <a:rPr lang="en-US" i="1" dirty="0"/>
              <a:t> style</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39552" y="116632"/>
            <a:ext cx="7992888" cy="646331"/>
          </a:xfrm>
          <a:prstGeom prst="rect">
            <a:avLst/>
          </a:prstGeom>
        </p:spPr>
        <p:txBody>
          <a:bodyPr wrap="square">
            <a:spAutoFit/>
          </a:bodyPr>
          <a:lstStyle/>
          <a:p>
            <a:pPr algn="ctr"/>
            <a:r>
              <a:rPr lang="en-US" sz="3600" b="1" dirty="0">
                <a:latin typeface="Times New Roman" pitchFamily="18" charset="0"/>
                <a:cs typeface="Times New Roman" pitchFamily="18" charset="0"/>
              </a:rPr>
              <a:t>European heraldry – ~1100</a:t>
            </a:r>
          </a:p>
        </p:txBody>
      </p:sp>
      <p:sp>
        <p:nvSpPr>
          <p:cNvPr id="6" name="Прямоугольник 5"/>
          <p:cNvSpPr/>
          <p:nvPr/>
        </p:nvSpPr>
        <p:spPr>
          <a:xfrm>
            <a:off x="179512" y="1052736"/>
            <a:ext cx="4572000" cy="5693866"/>
          </a:xfrm>
          <a:prstGeom prst="rect">
            <a:avLst/>
          </a:prstGeom>
        </p:spPr>
        <p:txBody>
          <a:bodyPr>
            <a:spAutoFit/>
          </a:bodyPr>
          <a:lstStyle/>
          <a:p>
            <a:pPr indent="457200"/>
            <a:r>
              <a:rPr lang="en-US" sz="2800" b="1" dirty="0">
                <a:latin typeface="Times New Roman" pitchFamily="18" charset="0"/>
                <a:cs typeface="Times New Roman" pitchFamily="18" charset="0"/>
              </a:rPr>
              <a:t>Technically, the world’s first logo is the coat of arms, used as a symbol to represent family houses or territories. Scholars theorize the practice was popularized during the Crusades, where intermingling soldiers from different countries and houses incentivized a means to tell everyone apart, particularly on armor and battle flags.</a:t>
            </a:r>
            <a:endParaRPr lang="ru-RU" sz="28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5220072" y="1412776"/>
            <a:ext cx="3133725" cy="4705350"/>
          </a:xfrm>
          <a:prstGeom prst="rect">
            <a:avLst/>
          </a:prstGeom>
          <a:noFill/>
          <a:ln w="9525">
            <a:noFill/>
            <a:miter lim="800000"/>
            <a:headEnd/>
            <a:tailEnd/>
          </a:ln>
        </p:spPr>
      </p:pic>
      <p:sp>
        <p:nvSpPr>
          <p:cNvPr id="9" name="Прямоугольник 8"/>
          <p:cNvSpPr/>
          <p:nvPr/>
        </p:nvSpPr>
        <p:spPr>
          <a:xfrm>
            <a:off x="5220072" y="6309320"/>
            <a:ext cx="3583417" cy="369332"/>
          </a:xfrm>
          <a:prstGeom prst="rect">
            <a:avLst/>
          </a:prstGeom>
        </p:spPr>
        <p:txBody>
          <a:bodyPr wrap="none">
            <a:spAutoFit/>
          </a:bodyPr>
          <a:lstStyle/>
          <a:p>
            <a:r>
              <a:rPr lang="en-US" i="1" dirty="0"/>
              <a:t>15th century German coats-of-arms.</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39552" y="116632"/>
            <a:ext cx="7992888" cy="646331"/>
          </a:xfrm>
          <a:prstGeom prst="rect">
            <a:avLst/>
          </a:prstGeom>
        </p:spPr>
        <p:txBody>
          <a:bodyPr wrap="square">
            <a:spAutoFit/>
          </a:bodyPr>
          <a:lstStyle/>
          <a:p>
            <a:pPr algn="ctr"/>
            <a:r>
              <a:rPr lang="en-US" sz="3600" b="1" dirty="0">
                <a:latin typeface="Times New Roman" pitchFamily="18" charset="0"/>
                <a:cs typeface="Times New Roman" pitchFamily="18" charset="0"/>
              </a:rPr>
              <a:t>Storefront signage – 1389</a:t>
            </a:r>
          </a:p>
        </p:txBody>
      </p:sp>
      <p:sp>
        <p:nvSpPr>
          <p:cNvPr id="7" name="Прямоугольник 6"/>
          <p:cNvSpPr/>
          <p:nvPr/>
        </p:nvSpPr>
        <p:spPr>
          <a:xfrm>
            <a:off x="251520" y="836712"/>
            <a:ext cx="4572000" cy="6001643"/>
          </a:xfrm>
          <a:prstGeom prst="rect">
            <a:avLst/>
          </a:prstGeom>
        </p:spPr>
        <p:txBody>
          <a:bodyPr>
            <a:spAutoFit/>
          </a:bodyPr>
          <a:lstStyle/>
          <a:p>
            <a:r>
              <a:rPr lang="en-US" sz="3200" b="1" dirty="0">
                <a:latin typeface="Times New Roman" pitchFamily="18" charset="0"/>
                <a:cs typeface="Times New Roman" pitchFamily="18" charset="0"/>
              </a:rPr>
              <a:t>In the 14th century, beer and ale were viable if not preferable alternatives for drinking water at a time when most water sources were polluted. King Richard II of England made a law that ale houses must have signs out front so the public could find them easier.</a:t>
            </a:r>
            <a:endParaRPr lang="ru-RU" sz="3200"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5508104" y="980728"/>
            <a:ext cx="3124200" cy="4076700"/>
          </a:xfrm>
          <a:prstGeom prst="rect">
            <a:avLst/>
          </a:prstGeom>
          <a:noFill/>
          <a:ln w="9525">
            <a:noFill/>
            <a:miter lim="800000"/>
            <a:headEnd/>
            <a:tailEnd/>
          </a:ln>
        </p:spPr>
      </p:pic>
      <p:sp>
        <p:nvSpPr>
          <p:cNvPr id="8" name="Прямоугольник 7"/>
          <p:cNvSpPr/>
          <p:nvPr/>
        </p:nvSpPr>
        <p:spPr>
          <a:xfrm>
            <a:off x="5508104" y="5301208"/>
            <a:ext cx="3451586" cy="369332"/>
          </a:xfrm>
          <a:prstGeom prst="rect">
            <a:avLst/>
          </a:prstGeom>
        </p:spPr>
        <p:txBody>
          <a:bodyPr wrap="none">
            <a:spAutoFit/>
          </a:bodyPr>
          <a:lstStyle/>
          <a:p>
            <a:r>
              <a:rPr lang="en-US" i="1" dirty="0"/>
              <a:t>Sign outside the Green Dragon pub</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1259632" y="116632"/>
            <a:ext cx="7198381" cy="584775"/>
          </a:xfrm>
          <a:prstGeom prst="rect">
            <a:avLst/>
          </a:prstGeom>
        </p:spPr>
        <p:txBody>
          <a:bodyPr wrap="none">
            <a:spAutoFit/>
          </a:bodyPr>
          <a:lstStyle/>
          <a:p>
            <a:r>
              <a:rPr lang="en-US" sz="3200" b="1" dirty="0">
                <a:latin typeface="Times New Roman" pitchFamily="18" charset="0"/>
                <a:cs typeface="Times New Roman" pitchFamily="18" charset="0"/>
              </a:rPr>
              <a:t>Invention of the Gutenberg press – 1439</a:t>
            </a:r>
          </a:p>
        </p:txBody>
      </p:sp>
      <p:sp>
        <p:nvSpPr>
          <p:cNvPr id="10" name="Прямоугольник 9"/>
          <p:cNvSpPr/>
          <p:nvPr/>
        </p:nvSpPr>
        <p:spPr>
          <a:xfrm>
            <a:off x="467544" y="908720"/>
            <a:ext cx="4572000" cy="5693866"/>
          </a:xfrm>
          <a:prstGeom prst="rect">
            <a:avLst/>
          </a:prstGeom>
        </p:spPr>
        <p:txBody>
          <a:bodyPr>
            <a:spAutoFit/>
          </a:bodyPr>
          <a:lstStyle/>
          <a:p>
            <a:r>
              <a:rPr lang="en-US" sz="2800" b="1" dirty="0">
                <a:latin typeface="Times New Roman" pitchFamily="18" charset="0"/>
                <a:cs typeface="Times New Roman" pitchFamily="18" charset="0"/>
              </a:rPr>
              <a:t>Johannes Gutenberg brought moveable type to Europe in 1439, introducing mass communication to Western culture and forever changing civilization. With the Gutenberg press, people no longer had to rely on lengthy scholarly reproductions of books, opening up literature (and literacy) to the masses and making it affordable.</a:t>
            </a:r>
            <a:endParaRPr lang="ru-RU" sz="2800" b="1"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srcRect/>
          <a:stretch>
            <a:fillRect/>
          </a:stretch>
        </p:blipFill>
        <p:spPr bwMode="auto">
          <a:xfrm>
            <a:off x="5868144" y="908720"/>
            <a:ext cx="2838450" cy="3771900"/>
          </a:xfrm>
          <a:prstGeom prst="rect">
            <a:avLst/>
          </a:prstGeom>
          <a:noFill/>
          <a:ln w="9525">
            <a:noFill/>
            <a:miter lim="800000"/>
            <a:headEnd/>
            <a:tailEnd/>
          </a:ln>
        </p:spPr>
      </p:pic>
      <p:sp>
        <p:nvSpPr>
          <p:cNvPr id="11" name="Прямоугольник 10"/>
          <p:cNvSpPr/>
          <p:nvPr/>
        </p:nvSpPr>
        <p:spPr>
          <a:xfrm>
            <a:off x="5868144" y="4869160"/>
            <a:ext cx="3022027" cy="646331"/>
          </a:xfrm>
          <a:prstGeom prst="rect">
            <a:avLst/>
          </a:prstGeom>
        </p:spPr>
        <p:txBody>
          <a:bodyPr wrap="square">
            <a:spAutoFit/>
          </a:bodyPr>
          <a:lstStyle/>
          <a:p>
            <a:r>
              <a:rPr lang="en-US" i="1" dirty="0"/>
              <a:t>The early printing process circa 1568</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585</Words>
  <Application>Microsoft Office PowerPoint</Application>
  <PresentationFormat>Экран (4:3)</PresentationFormat>
  <Paragraphs>26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A brief history of graphic design </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graphic design</dc:title>
  <dc:creator>khaleeva</dc:creator>
  <cp:lastModifiedBy>khaleeva</cp:lastModifiedBy>
  <cp:revision>27</cp:revision>
  <dcterms:created xsi:type="dcterms:W3CDTF">2022-11-08T05:42:58Z</dcterms:created>
  <dcterms:modified xsi:type="dcterms:W3CDTF">2022-11-08T09:16:41Z</dcterms:modified>
</cp:coreProperties>
</file>