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70" r:id="rId18"/>
    <p:sldId id="281" r:id="rId19"/>
    <p:sldId id="271" r:id="rId20"/>
    <p:sldId id="272" r:id="rId21"/>
    <p:sldId id="273" r:id="rId22"/>
    <p:sldId id="274" r:id="rId23"/>
    <p:sldId id="284" r:id="rId24"/>
    <p:sldId id="275" r:id="rId25"/>
    <p:sldId id="276" r:id="rId26"/>
    <p:sldId id="277" r:id="rId27"/>
    <p:sldId id="278" r:id="rId28"/>
    <p:sldId id="279" r:id="rId29"/>
    <p:sldId id="286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866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F4027-E10F-49E1-B1A8-6B66F0559DCD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23EDD-490F-4A48-8DD0-51BA815D6F14}">
      <dgm:prSet phldrT="[Текст]"/>
      <dgm:spPr/>
      <dgm:t>
        <a:bodyPr/>
        <a:lstStyle/>
        <a:p>
          <a:r>
            <a:rPr lang="ru-RU" dirty="0" smtClean="0"/>
            <a:t>Согласно теории Х</a:t>
          </a:r>
          <a:endParaRPr lang="ru-RU" dirty="0"/>
        </a:p>
      </dgm:t>
    </dgm:pt>
    <dgm:pt modelId="{9AC0B19E-2EF2-4772-80F7-A1F9C6EBF9B6}" type="parTrans" cxnId="{CF6C6763-99D1-4CEB-B833-9DC3E7687EFA}">
      <dgm:prSet/>
      <dgm:spPr/>
      <dgm:t>
        <a:bodyPr/>
        <a:lstStyle/>
        <a:p>
          <a:endParaRPr lang="ru-RU"/>
        </a:p>
      </dgm:t>
    </dgm:pt>
    <dgm:pt modelId="{258ADA98-E3A4-454B-8B27-190F82EDA4CC}" type="sibTrans" cxnId="{CF6C6763-99D1-4CEB-B833-9DC3E7687EFA}">
      <dgm:prSet/>
      <dgm:spPr/>
      <dgm:t>
        <a:bodyPr/>
        <a:lstStyle/>
        <a:p>
          <a:endParaRPr lang="ru-RU"/>
        </a:p>
      </dgm:t>
    </dgm:pt>
    <dgm:pt modelId="{D7CDD32F-E329-4EB9-B950-E6EEE5F3E85E}">
      <dgm:prSet phldrT="[Текст]"/>
      <dgm:spPr/>
      <dgm:t>
        <a:bodyPr/>
        <a:lstStyle/>
        <a:p>
          <a:r>
            <a:rPr lang="ru-RU" dirty="0" smtClean="0"/>
            <a:t>Согласно теории </a:t>
          </a:r>
          <a:r>
            <a:rPr lang="en-US" dirty="0" smtClean="0"/>
            <a:t>Y</a:t>
          </a:r>
          <a:endParaRPr lang="ru-RU" dirty="0"/>
        </a:p>
      </dgm:t>
    </dgm:pt>
    <dgm:pt modelId="{D97E95F3-C1C6-4925-930B-3DFF4B20FBD7}" type="parTrans" cxnId="{9C42D0EB-7872-45FD-A714-A3C6AAFC011D}">
      <dgm:prSet/>
      <dgm:spPr/>
      <dgm:t>
        <a:bodyPr/>
        <a:lstStyle/>
        <a:p>
          <a:endParaRPr lang="ru-RU"/>
        </a:p>
      </dgm:t>
    </dgm:pt>
    <dgm:pt modelId="{5EB5AEEE-C048-47A9-82FC-674BA877AEE2}" type="sibTrans" cxnId="{9C42D0EB-7872-45FD-A714-A3C6AAFC011D}">
      <dgm:prSet/>
      <dgm:spPr/>
      <dgm:t>
        <a:bodyPr/>
        <a:lstStyle/>
        <a:p>
          <a:endParaRPr lang="ru-RU"/>
        </a:p>
      </dgm:t>
    </dgm:pt>
    <dgm:pt modelId="{CD484E02-A6FF-48B6-BD18-CB1C821C1FDC}" type="pres">
      <dgm:prSet presAssocID="{E7EF4027-E10F-49E1-B1A8-6B66F0559D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4DAE2-DA36-4604-85F6-81426E94213B}" type="pres">
      <dgm:prSet presAssocID="{90C23EDD-490F-4A48-8DD0-51BA815D6F1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F27D7-06B5-48AA-AA60-914A3CBE8987}" type="pres">
      <dgm:prSet presAssocID="{D7CDD32F-E329-4EB9-B950-E6EEE5F3E85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5E1E9-C934-4169-A951-B670C9B97100}" type="presOf" srcId="{90C23EDD-490F-4A48-8DD0-51BA815D6F14}" destId="{A2F4DAE2-DA36-4604-85F6-81426E94213B}" srcOrd="0" destOrd="0" presId="urn:microsoft.com/office/officeart/2005/8/layout/arrow1"/>
    <dgm:cxn modelId="{CF6C6763-99D1-4CEB-B833-9DC3E7687EFA}" srcId="{E7EF4027-E10F-49E1-B1A8-6B66F0559DCD}" destId="{90C23EDD-490F-4A48-8DD0-51BA815D6F14}" srcOrd="0" destOrd="0" parTransId="{9AC0B19E-2EF2-4772-80F7-A1F9C6EBF9B6}" sibTransId="{258ADA98-E3A4-454B-8B27-190F82EDA4CC}"/>
    <dgm:cxn modelId="{A2CAA68A-56FA-4E30-9F63-AF947138471A}" type="presOf" srcId="{E7EF4027-E10F-49E1-B1A8-6B66F0559DCD}" destId="{CD484E02-A6FF-48B6-BD18-CB1C821C1FDC}" srcOrd="0" destOrd="0" presId="urn:microsoft.com/office/officeart/2005/8/layout/arrow1"/>
    <dgm:cxn modelId="{9C42D0EB-7872-45FD-A714-A3C6AAFC011D}" srcId="{E7EF4027-E10F-49E1-B1A8-6B66F0559DCD}" destId="{D7CDD32F-E329-4EB9-B950-E6EEE5F3E85E}" srcOrd="1" destOrd="0" parTransId="{D97E95F3-C1C6-4925-930B-3DFF4B20FBD7}" sibTransId="{5EB5AEEE-C048-47A9-82FC-674BA877AEE2}"/>
    <dgm:cxn modelId="{7FBA7210-CB9E-4109-821C-9154B0284E3C}" type="presOf" srcId="{D7CDD32F-E329-4EB9-B950-E6EEE5F3E85E}" destId="{776F27D7-06B5-48AA-AA60-914A3CBE8987}" srcOrd="0" destOrd="0" presId="urn:microsoft.com/office/officeart/2005/8/layout/arrow1"/>
    <dgm:cxn modelId="{062BEE64-C183-416D-BBE4-6233D1B23F96}" type="presParOf" srcId="{CD484E02-A6FF-48B6-BD18-CB1C821C1FDC}" destId="{A2F4DAE2-DA36-4604-85F6-81426E94213B}" srcOrd="0" destOrd="0" presId="urn:microsoft.com/office/officeart/2005/8/layout/arrow1"/>
    <dgm:cxn modelId="{3918A16B-8996-4814-BDA5-C3C4D042406B}" type="presParOf" srcId="{CD484E02-A6FF-48B6-BD18-CB1C821C1FDC}" destId="{776F27D7-06B5-48AA-AA60-914A3CBE898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4DAE2-DA36-4604-85F6-81426E94213B}">
      <dsp:nvSpPr>
        <dsp:cNvPr id="0" name=""/>
        <dsp:cNvSpPr/>
      </dsp:nvSpPr>
      <dsp:spPr>
        <a:xfrm rot="16200000">
          <a:off x="826" y="2182"/>
          <a:ext cx="4046934" cy="40469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Согласно теории Х</a:t>
          </a:r>
          <a:endParaRPr lang="ru-RU" sz="4900" kern="1200" dirty="0"/>
        </a:p>
      </dsp:txBody>
      <dsp:txXfrm rot="16200000">
        <a:off x="826" y="2182"/>
        <a:ext cx="4046934" cy="4046934"/>
      </dsp:txXfrm>
    </dsp:sp>
    <dsp:sp modelId="{776F27D7-06B5-48AA-AA60-914A3CBE8987}">
      <dsp:nvSpPr>
        <dsp:cNvPr id="0" name=""/>
        <dsp:cNvSpPr/>
      </dsp:nvSpPr>
      <dsp:spPr>
        <a:xfrm rot="5400000">
          <a:off x="6010638" y="2182"/>
          <a:ext cx="4046934" cy="40469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Согласно теории </a:t>
          </a:r>
          <a:r>
            <a:rPr lang="en-US" sz="4900" kern="1200" dirty="0" smtClean="0"/>
            <a:t>Y</a:t>
          </a:r>
          <a:endParaRPr lang="ru-RU" sz="4900" kern="1200" dirty="0"/>
        </a:p>
      </dsp:txBody>
      <dsp:txXfrm rot="5400000">
        <a:off x="6010638" y="2182"/>
        <a:ext cx="4046934" cy="4046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12/7/2022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Стиль руководства и типы руководителей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0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положения «теории Y»: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18938"/>
            <a:ext cx="10058400" cy="47818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описывает идеальную ситуацию</a:t>
            </a:r>
            <a:r>
              <a:rPr lang="ru-RU" dirty="0"/>
              <a:t>, в которой взаимоотношения в коллективе складываются, как партнерские и становление коллектива проходит в идеальной среде.</a:t>
            </a:r>
          </a:p>
          <a:p>
            <a:pPr algn="just">
              <a:buNone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теория включает в себя следующие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положения: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dirty="0"/>
              <a:t>Труд – процесс естественный, он не является чем-то особенным для людей. Если условия благоприятные, то люди будут стремиться взять на себя ответственность за работу.</a:t>
            </a:r>
          </a:p>
          <a:p>
            <a:pPr lvl="0" algn="just"/>
            <a:r>
              <a:rPr lang="ru-RU" dirty="0"/>
              <a:t>Если люди осознали цели, то они будут использовать самоуправление и самоконтроль и делать все возможное для достижения целей.</a:t>
            </a:r>
          </a:p>
          <a:p>
            <a:pPr lvl="0" algn="just"/>
            <a:r>
              <a:rPr lang="ru-RU" dirty="0"/>
              <a:t>Награда за работу будет строго соответствовать тому, как выполнены стоящие перед коллективом задачи.</a:t>
            </a:r>
          </a:p>
          <a:p>
            <a:pPr lvl="0" algn="just"/>
            <a:r>
              <a:rPr lang="ru-RU" dirty="0"/>
              <a:t>Способность к творческому решению проблем встречается часто, а интеллектуальный потенциал среднего человека используется лишь частично.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239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897" y="457499"/>
            <a:ext cx="10058400" cy="405079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Руководитель демократичный, позволяющий подчиненным участвовать в принятии решений, поддерживающий делегирование полномочий и ответственности, ориентирован на положения «теории Y». </a:t>
            </a:r>
          </a:p>
        </p:txBody>
      </p:sp>
      <p:pic>
        <p:nvPicPr>
          <p:cNvPr id="1026" name="Picture 2" descr="https://urgaps.ru/upload_3/ma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226" y="2188564"/>
            <a:ext cx="6455383" cy="43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49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86308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Стили управления организацией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Модель К. Левина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/>
              <a:t>Основные стили руководства, которые выделил в своих исследованиях К. Левин: </a:t>
            </a: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авторитарный</a:t>
            </a:r>
            <a:r>
              <a:rPr lang="ru-RU" sz="3600" dirty="0"/>
              <a:t>, </a:t>
            </a: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демократический</a:t>
            </a:r>
            <a:r>
              <a:rPr lang="ru-RU" sz="3600" dirty="0"/>
              <a:t>, </a:t>
            </a: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либеральный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216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/>
              <a:t>Авторитарный стиль руководства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3600" b="1" i="1" dirty="0"/>
              <a:t>(автократический, директивный, административный</a:t>
            </a:r>
            <a:r>
              <a:rPr lang="ru-RU" sz="3600" b="1" i="1" dirty="0" smtClean="0"/>
              <a:t>)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68839"/>
            <a:ext cx="10058400" cy="48912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Характеризуется:</a:t>
            </a:r>
          </a:p>
          <a:p>
            <a:r>
              <a:rPr lang="ru-RU" dirty="0" smtClean="0"/>
              <a:t>чрезмерной </a:t>
            </a:r>
            <a:r>
              <a:rPr lang="ru-RU" dirty="0"/>
              <a:t>централизацией власти руководителя, </a:t>
            </a:r>
            <a:endParaRPr lang="ru-RU" dirty="0" smtClean="0"/>
          </a:p>
          <a:p>
            <a:pPr algn="just"/>
            <a:r>
              <a:rPr lang="ru-RU" dirty="0" smtClean="0"/>
              <a:t>самовластным </a:t>
            </a:r>
            <a:r>
              <a:rPr lang="ru-RU" dirty="0"/>
              <a:t>решением всех вопросов, касающихся деятельности организации, </a:t>
            </a:r>
            <a:endParaRPr lang="ru-RU" dirty="0" smtClean="0"/>
          </a:p>
          <a:p>
            <a:pPr algn="just"/>
            <a:r>
              <a:rPr lang="ru-RU" dirty="0" smtClean="0"/>
              <a:t>ограничением </a:t>
            </a:r>
            <a:r>
              <a:rPr lang="ru-RU" dirty="0"/>
              <a:t>контактов с подчиненными. </a:t>
            </a:r>
            <a:endParaRPr lang="ru-RU" dirty="0" smtClean="0"/>
          </a:p>
          <a:p>
            <a:pPr algn="just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свойственен решительным, властным, волевым людям</a:t>
            </a:r>
            <a:r>
              <a:rPr lang="ru-RU" dirty="0"/>
              <a:t>, жестким по отношению к окружающим. Автократ «все знает сам» и не терпит возражений. Никому не доверяет, не ставит в известность о своих намерениях; отдает деловые, краткие распоряжения; запреты часто сопровождаются угрозами. Похвала и порицание работников крайне субъективны. </a:t>
            </a:r>
            <a:endParaRPr lang="ru-RU" dirty="0" smtClean="0"/>
          </a:p>
          <a:p>
            <a:pPr algn="just"/>
            <a:r>
              <a:rPr lang="ru-RU" dirty="0" smtClean="0"/>
              <a:t>Эмоции </a:t>
            </a:r>
            <a:r>
              <a:rPr lang="ru-RU" dirty="0"/>
              <a:t>подчиненных и коллег в расчет не принимаются. Дела в коллективе планируются заранее во всем их объеме, определяются лишь непосредственные цели для каждого работника. Голос руководителя является решающим. </a:t>
            </a:r>
            <a:endParaRPr lang="ru-RU" dirty="0" smtClean="0"/>
          </a:p>
          <a:p>
            <a:pPr algn="just"/>
            <a:r>
              <a:rPr lang="ru-RU" dirty="0" smtClean="0"/>
              <a:t>Существуют </a:t>
            </a:r>
            <a:r>
              <a:rPr lang="ru-RU" dirty="0"/>
              <a:t>разновидности авторитарного стиля: </a:t>
            </a:r>
            <a:r>
              <a:rPr lang="ru-RU" b="1" dirty="0"/>
              <a:t>«эксплуататорский»</a:t>
            </a:r>
            <a:r>
              <a:rPr lang="ru-RU" dirty="0"/>
              <a:t> и </a:t>
            </a:r>
            <a:r>
              <a:rPr lang="ru-RU" b="1" dirty="0"/>
              <a:t>«благожелательный»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278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«Эксплуататорский»</a:t>
            </a:r>
            <a:r>
              <a:rPr lang="ru-RU" sz="4000" dirty="0"/>
              <a:t> авторитарный стиль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250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единолично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решает все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3200" dirty="0" smtClean="0"/>
              <a:t>, берет </a:t>
            </a:r>
            <a:r>
              <a:rPr lang="ru-RU" sz="3200" dirty="0"/>
              <a:t>на себя ответственность за все, давая исполнителям только указания, что, как и когда делать, в качестве основной формы стимулирования использует наказание.</a:t>
            </a:r>
          </a:p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 относятся к приказам руководителя безразлично или негативно</a:t>
            </a:r>
            <a:r>
              <a:rPr lang="ru-RU" sz="3200" dirty="0"/>
              <a:t>, радуются любой его ошибке, находят в ней подтверждение своей правоты.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7411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При более мягкой </a:t>
            </a:r>
            <a:r>
              <a:rPr lang="ru-RU" sz="3600" b="1" dirty="0" smtClean="0"/>
              <a:t>«благожелательной»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разновидности авторитарного стиля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3442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относится к подчиненным снисходительно</a:t>
            </a:r>
            <a:r>
              <a:rPr lang="ru-RU" sz="2800" dirty="0"/>
              <a:t>, интересуется при принятии решений их мнением, но, несмотря на его обоснованность, может поступить по-своему. </a:t>
            </a:r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делается демонстративно, психологический климат ухудшается. </a:t>
            </a:r>
            <a:r>
              <a:rPr lang="ru-RU" sz="2800" dirty="0"/>
              <a:t>Данный стиль руководства предоставляет подчиненным определенную самостоятельность, но в ограниченных пределах. Мотивирование страхом здесь присутствует, но оно минимально.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09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33450"/>
            <a:ext cx="952341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921258"/>
            <a:ext cx="7029450" cy="483184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Премьер-министра Великобритании Маргарет Тэтчер прозвали «железной леди» в том числе за авторитарный стиль управления. Она не признавала компромиссов, считая их отказом от своих убеждений, и не шла на уступки, даже если давление было слишком сильным. Так было с забастовкой шахтёров, которая продолжалась целый год, но не заставила Тэтчер пойти на переговоры с профсоюзами. Эмоции, в том числе </a:t>
            </a:r>
            <a:r>
              <a:rPr lang="ru-RU" sz="2400" dirty="0" err="1" smtClean="0"/>
              <a:t>эмпатию</a:t>
            </a:r>
            <a:r>
              <a:rPr lang="ru-RU" sz="2400" dirty="0" smtClean="0"/>
              <a:t> по отношению к своим подчинённым, она считала проявлением слабости лидера и продолжала придерживаться авторитарного стиля руководства.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38972"/>
            <a:ext cx="10058400" cy="1609344"/>
          </a:xfrm>
        </p:spPr>
        <p:txBody>
          <a:bodyPr>
            <a:noAutofit/>
          </a:bodyPr>
          <a:lstStyle/>
          <a:p>
            <a:r>
              <a:rPr lang="ru-RU" sz="3600" b="1" i="1" dirty="0"/>
              <a:t>Демократический стиль руководства (коллегиальный).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48316"/>
            <a:ext cx="10058400" cy="405079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Демократический стиль </a:t>
            </a:r>
            <a:r>
              <a:rPr lang="ru-RU" sz="2800" dirty="0"/>
              <a:t>формируется у людей, которые не любят брать ответственность на себя, ответственность не концентрируется, а распределяется в соответствии с переданными полномочиями. </a:t>
            </a:r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характеризуется активным участием сотрудников в принятии решений</a:t>
            </a:r>
            <a:r>
              <a:rPr lang="ru-RU" sz="2800" dirty="0"/>
              <a:t>. Создается атмосфера, при которой выполнение служебных обязанностей становится делом привлекательным, а достижение при этом успеха служит вознаграждением.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298525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4956" y="787283"/>
            <a:ext cx="10058400" cy="40507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Демократический стиль предусматривает инструкции</a:t>
            </a:r>
            <a:r>
              <a:rPr lang="ru-RU" sz="2800" dirty="0" smtClean="0"/>
              <a:t> в форме предложений, товарищеский тон, похвалу и порицание – с учетом мнения коллектива. Распоряжения и запреты проводятся на основе дискуссий.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210" y="2495861"/>
            <a:ext cx="6505732" cy="40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892213"/>
            <a:ext cx="10058400" cy="4489255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</a:rPr>
              <a:t>Позиция руководителя </a:t>
            </a:r>
            <a:r>
              <a:rPr lang="ru-RU" sz="3200" dirty="0"/>
              <a:t>– внутри группы, т.е. руководитель, ведет себя как один из членов </a:t>
            </a:r>
            <a:r>
              <a:rPr lang="ru-RU" sz="3200" dirty="0" smtClean="0"/>
              <a:t>группы, </a:t>
            </a:r>
            <a:r>
              <a:rPr lang="ru-RU" sz="3200" dirty="0"/>
              <a:t>каждый сотрудник может при нем свободно выражаться по разным вопросам. </a:t>
            </a:r>
            <a:endParaRPr lang="ru-RU" sz="3200" dirty="0" smtClean="0"/>
          </a:p>
          <a:p>
            <a:pPr algn="just"/>
            <a:r>
              <a:rPr lang="ru-RU" sz="3200" dirty="0" smtClean="0"/>
              <a:t>По </a:t>
            </a:r>
            <a:r>
              <a:rPr lang="ru-RU" sz="3200" dirty="0"/>
              <a:t>своему складу такой руководитель рассеян, безалаберен, толком не может ставить цели, мягкий по характеру, слабый организатор. При осуществлении контроля демократ обращает внимание на конечный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xmlns="" val="133375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Цель: </a:t>
            </a:r>
            <a:r>
              <a:rPr lang="ru-RU" sz="4900" dirty="0" smtClean="0"/>
              <a:t>познакомить студентов со стилями управления и типами руководителей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2548" y="2527808"/>
            <a:ext cx="10058400" cy="40507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Задачи: </a:t>
            </a:r>
          </a:p>
          <a:p>
            <a:r>
              <a:rPr lang="ru-RU" sz="3200" dirty="0" smtClean="0"/>
              <a:t>рассмотреть стили управления</a:t>
            </a:r>
          </a:p>
          <a:p>
            <a:r>
              <a:rPr lang="ru-RU" sz="3200" dirty="0" smtClean="0"/>
              <a:t>рассмотреть типы руководителей</a:t>
            </a:r>
          </a:p>
          <a:p>
            <a:r>
              <a:rPr lang="ru-RU" sz="3200" dirty="0" smtClean="0"/>
              <a:t>сравнить разные стили управления и типы руководителей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896" y="577422"/>
            <a:ext cx="10058400" cy="4050792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обстановка </a:t>
            </a:r>
            <a:r>
              <a:rPr lang="ru-RU" sz="2800" dirty="0"/>
              <a:t>создает условия для самовыражения подчиненных, у них развивается самостоятельность, что способствует восприятию достижения целей организации как своих собственных. Такое взаимодействие руководителя и подчиненных можно определить как сотрудничество.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практике выделяют </a:t>
            </a:r>
            <a:r>
              <a:rPr lang="ru-RU" sz="2800" dirty="0"/>
              <a:t>две разновидности демократического стиля </a:t>
            </a:r>
            <a:r>
              <a:rPr lang="ru-RU" sz="2800" b="1" dirty="0"/>
              <a:t>«консультативную»</a:t>
            </a:r>
            <a:r>
              <a:rPr lang="ru-RU" sz="2800" dirty="0"/>
              <a:t> и </a:t>
            </a:r>
            <a:r>
              <a:rPr lang="ru-RU" sz="2800" b="1" dirty="0"/>
              <a:t>«</a:t>
            </a:r>
            <a:r>
              <a:rPr lang="ru-RU" sz="2800" b="1" dirty="0" err="1"/>
              <a:t>партисипативную</a:t>
            </a:r>
            <a:r>
              <a:rPr lang="ru-RU" sz="2800" b="1" dirty="0"/>
              <a:t>»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10242" name="AutoShape 2" descr="https://shkolaaltajskaya-r86.gosweb.gosuslugi.ru/netcat_files/55/683/1613636008_10_p_fon_dlya_prezentatsii_sobranie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7462" y="4213172"/>
            <a:ext cx="4302178" cy="241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049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390" y="3181417"/>
            <a:ext cx="4343452" cy="36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897" y="292608"/>
            <a:ext cx="10058400" cy="40507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 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«консультативной»</a:t>
            </a:r>
            <a:r>
              <a:rPr lang="ru-RU" sz="3200" dirty="0"/>
              <a:t> руководитель доверяет подчиненным, консультируется с ними, стремиться использовать все лучшие советы, которые предлагают подчиненные. </a:t>
            </a:r>
            <a:endParaRPr lang="ru-RU" sz="32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стимулирующих мер </a:t>
            </a:r>
            <a:r>
              <a:rPr lang="ru-RU" sz="3200" dirty="0"/>
              <a:t>преобладает поощрение, а наказание используется в исключительных случаях. Подчиненные стараются оказать своему начальнику помощь и поддержать морально в необходимых случаях.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593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04538" y="3687580"/>
            <a:ext cx="10328223" cy="18437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9508" y="1753849"/>
            <a:ext cx="10328223" cy="18437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966" y="1911546"/>
            <a:ext cx="10058400" cy="433935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основана </a:t>
            </a:r>
            <a:r>
              <a:rPr lang="ru-RU" sz="2800" dirty="0"/>
              <a:t>на том, что руководители полностью доверяют подчиненным во всех вопросах, всегда их выслушивают и используют все их предложения, привлекают подчиненных к постановке целей и контролю за их исполнением. </a:t>
            </a:r>
          </a:p>
          <a:p>
            <a:pPr algn="just"/>
            <a:r>
              <a:rPr lang="ru-RU" sz="2800" dirty="0"/>
              <a:t>Демократический стиль управления применяется в том случае, когда исполнители хорошо разбираются в выполняемой работе, и могут внести в нее новизну и творчество.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6938" y="284096"/>
            <a:ext cx="72282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/>
              <a:t>Партисипативная</a:t>
            </a:r>
            <a:r>
              <a:rPr lang="ru-RU" sz="3200" b="1" dirty="0" smtClean="0"/>
              <a:t>»</a:t>
            </a:r>
            <a:r>
              <a:rPr lang="ru-RU" sz="3200" dirty="0" smtClean="0"/>
              <a:t> разновидность </a:t>
            </a:r>
          </a:p>
          <a:p>
            <a:pPr algn="ctr"/>
            <a:r>
              <a:rPr lang="ru-RU" sz="3200" dirty="0" smtClean="0"/>
              <a:t>демократического стиля руководства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4" y="775480"/>
            <a:ext cx="9525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1462" y="817264"/>
            <a:ext cx="5636688" cy="54336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Уолт Дисней, основатель студии </a:t>
            </a:r>
            <a:r>
              <a:rPr lang="ru-RU" sz="2400" dirty="0" err="1" smtClean="0"/>
              <a:t>Disney</a:t>
            </a:r>
            <a:r>
              <a:rPr lang="ru-RU" sz="2400" dirty="0" smtClean="0"/>
              <a:t>, придерживался демократического стиля управления и всегда делился со всеми сотрудниками своими идеями и выслушивал встречные предложения от каждого. Ему было важно, чтобы его мечты разделяла вся команда, однако только он мог решать, что из них в итоге воплотить на практике. К таким революционным идеям можно отнести переход от чёрно-белой анимации к цветной или создание «Диснейленда».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789" y="25978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sz="4400" b="1" i="1" dirty="0"/>
              <a:t>Либеральный стиль руководства (нейтральный, попустительский</a:t>
            </a:r>
            <a:r>
              <a:rPr lang="ru-RU" sz="4400" b="1" i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838" y="1821604"/>
            <a:ext cx="10058400" cy="4050792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Формируется у людей</a:t>
            </a:r>
            <a:r>
              <a:rPr lang="ru-RU" sz="2800" dirty="0"/>
              <a:t>, которые не любят брать ответственность на себя. Руководитель ставит перед исполнителями проблему, создает необходимые организационные условия для их работы, задает границы решения, а сам отходит на второй план. За собой он сохраняет функции консультанта, оценивающего полученные результаты.</a:t>
            </a:r>
          </a:p>
          <a:p>
            <a:pPr algn="just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 поощрение и наказание отступают на второй план</a:t>
            </a:r>
            <a:r>
              <a:rPr lang="ru-RU" sz="2800" dirty="0"/>
              <a:t> по сравнению с внутренним удовлетворением, которое получают подчиненные от реализации своего потенциала и творческих возможностей.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1848038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974361"/>
            <a:ext cx="10058400" cy="5197839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Подчиненные избавлены от постоянного контроля </a:t>
            </a:r>
            <a:r>
              <a:rPr lang="ru-RU" sz="2800" dirty="0"/>
              <a:t>и «самостоятельно» принимают решения и стараются найти путь их реализации в рамках предоставленных полномочий. </a:t>
            </a:r>
            <a:endParaRPr lang="ru-RU" sz="28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догадываются</a:t>
            </a:r>
            <a:r>
              <a:rPr lang="ru-RU" sz="2800" dirty="0"/>
              <a:t>, что руководитель все уже заранее продумал и создал для этого процесса необходимые условия, которые предопределяют конечный результат. </a:t>
            </a:r>
            <a:endParaRPr lang="ru-RU" sz="28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приносит им удовлетворение </a:t>
            </a:r>
            <a:r>
              <a:rPr lang="ru-RU" sz="2800" dirty="0"/>
              <a:t>и формирует благоприятный морально-психологический климат в коллективе.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92413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69233"/>
            <a:ext cx="10058400" cy="50029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этого стиля </a:t>
            </a:r>
            <a:r>
              <a:rPr lang="ru-RU" sz="3200" dirty="0"/>
              <a:t>имеет все большее распространение из-за растущих масштабов научно-технической деятельности, которые выполняются высококлассными специалистами, которые не хотят находиться под давлением и опекой. </a:t>
            </a:r>
            <a:endParaRPr lang="ru-RU" sz="32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зависит от реального стремления</a:t>
            </a:r>
            <a:r>
              <a:rPr lang="ru-RU" sz="3200" dirty="0"/>
              <a:t> подчиненных к этому, четкой формулировкой руководителем задач, его справедливостью в отношении оценки результатов и вознаграждения.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8319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99213"/>
            <a:ext cx="10058400" cy="4972987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Такой стиль </a:t>
            </a:r>
            <a:r>
              <a:rPr lang="ru-RU" sz="3200" dirty="0"/>
              <a:t>может превратиться в бюрократический, когда руководитель совсем </a:t>
            </a:r>
            <a:r>
              <a:rPr lang="ru-RU" sz="3200" dirty="0" smtClean="0"/>
              <a:t>устраняется </a:t>
            </a:r>
            <a:r>
              <a:rPr lang="ru-RU" sz="3200" dirty="0"/>
              <a:t>от дел. </a:t>
            </a:r>
            <a:endParaRPr lang="ru-RU" sz="32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передает </a:t>
            </a:r>
            <a:r>
              <a:rPr lang="ru-RU" sz="3200" dirty="0" smtClean="0"/>
              <a:t>все </a:t>
            </a:r>
            <a:r>
              <a:rPr lang="ru-RU" sz="3200" dirty="0"/>
              <a:t>управление в руки независимых руководителей, которые от его имени управляют коллективом, применяя жесткие авторитарные методы руководства. </a:t>
            </a:r>
            <a:endParaRPr lang="ru-RU" sz="32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он делает вид</a:t>
            </a:r>
            <a:r>
              <a:rPr lang="ru-RU" sz="3200" dirty="0"/>
              <a:t>, что власть </a:t>
            </a:r>
            <a:r>
              <a:rPr lang="ru-RU" sz="3200" dirty="0" smtClean="0"/>
              <a:t>находится </a:t>
            </a:r>
            <a:r>
              <a:rPr lang="ru-RU" sz="3200" dirty="0"/>
              <a:t>в его руках, а на самом деле все больше становится зависимым от своих помощников.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1670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064302"/>
            <a:ext cx="10058400" cy="5107898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 </a:t>
            </a:r>
            <a:r>
              <a:rPr lang="ru-RU" sz="3200" dirty="0"/>
              <a:t>такие руководители люди нерешительные, добродушные, не любящие брать ответственность на себя, рассеяны, безалаберны, толком не могут ставить цели, слишком мягкие по характеру. </a:t>
            </a:r>
            <a:endParaRPr lang="ru-RU" sz="32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недооценивают значимости </a:t>
            </a:r>
            <a:r>
              <a:rPr lang="ru-RU" sz="3200" dirty="0"/>
              <a:t>деятельности коллектива и то, что коллектив нуждается в них. </a:t>
            </a:r>
            <a:endParaRPr lang="ru-RU" sz="32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оказаться</a:t>
            </a:r>
            <a:r>
              <a:rPr lang="ru-RU" sz="3200" dirty="0"/>
              <a:t>, что это высоко творческая личность, захваченная какой-то сферой своих интересов, но лишенная организаторского таланта.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151112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0539" r="33021"/>
          <a:stretch>
            <a:fillRect/>
          </a:stretch>
        </p:blipFill>
        <p:spPr bwMode="auto">
          <a:xfrm>
            <a:off x="628650" y="1466850"/>
            <a:ext cx="45910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3550" y="1092708"/>
            <a:ext cx="6362700" cy="4165092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/>
              <a:t>Рикардо</a:t>
            </a:r>
            <a:r>
              <a:rPr lang="ru-RU" sz="2400" dirty="0" smtClean="0"/>
              <a:t> </a:t>
            </a:r>
            <a:r>
              <a:rPr lang="ru-RU" sz="2400" dirty="0" err="1" smtClean="0"/>
              <a:t>Семлер</a:t>
            </a:r>
            <a:r>
              <a:rPr lang="ru-RU" sz="2400" smtClean="0"/>
              <a:t>, руководитель бразильской </a:t>
            </a:r>
            <a:r>
              <a:rPr lang="ru-RU" sz="2400" dirty="0" smtClean="0"/>
              <a:t>компании </a:t>
            </a:r>
            <a:r>
              <a:rPr lang="ru-RU" sz="2400" dirty="0" err="1" smtClean="0"/>
              <a:t>Semco</a:t>
            </a:r>
            <a:r>
              <a:rPr lang="ru-RU" sz="2400" dirty="0" smtClean="0"/>
              <a:t> </a:t>
            </a:r>
            <a:r>
              <a:rPr lang="ru-RU" sz="2400" dirty="0" err="1" smtClean="0"/>
              <a:t>Partners</a:t>
            </a:r>
            <a:r>
              <a:rPr lang="ru-RU" sz="2400" dirty="0" smtClean="0"/>
              <a:t>, одним из первых применил либеральный стиль ещё в 1980-х. Он практически не появлялся на рабочем месте, позволяя другим сотрудникам принимать все ключевые решения и справляться с проблемными ситуациями. Он даже разрешил им самим выбирать себе руководителей и определять свой рабочий график: при условии, что рабочий день начинается в интервале с 7 до 9 утра. При этом на парковке ограниченное количество мест, и тем, кто приходит позже остальных, их может просто не хватить.</a:t>
            </a:r>
            <a:endParaRPr lang="ru-RU" sz="2400" dirty="0"/>
          </a:p>
        </p:txBody>
      </p:sp>
      <p:sp>
        <p:nvSpPr>
          <p:cNvPr id="3074" name="AutoShape 2" descr="https://avatars.mds.yandex.net/get-lpc/1370085/debe67ff-2923-4c84-91e5-65ee2130ed13/width_1280_q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/>
              <a:t>Понятие стиля управления организацией;</a:t>
            </a:r>
          </a:p>
          <a:p>
            <a:pPr lvl="0"/>
            <a:r>
              <a:rPr lang="ru-RU" sz="3600" dirty="0"/>
              <a:t>Стили управления организацией;</a:t>
            </a:r>
          </a:p>
          <a:p>
            <a:pPr lvl="0"/>
            <a:r>
              <a:rPr lang="ru-RU" sz="3600" dirty="0"/>
              <a:t>Модель </a:t>
            </a:r>
            <a:r>
              <a:rPr lang="ru-RU" sz="3600" dirty="0" err="1"/>
              <a:t>Фидлера</a:t>
            </a:r>
            <a:r>
              <a:rPr lang="ru-RU" sz="3600" dirty="0"/>
              <a:t>;</a:t>
            </a:r>
          </a:p>
          <a:p>
            <a:pPr lvl="0"/>
            <a:r>
              <a:rPr lang="ru-RU" sz="3600" dirty="0"/>
              <a:t>Теория жизненного цикла;</a:t>
            </a:r>
          </a:p>
          <a:p>
            <a:pPr lvl="0"/>
            <a:r>
              <a:rPr lang="ru-RU" sz="3600" dirty="0"/>
              <a:t>Факторы формирования стиля управления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33619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означает слово стиль?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представляет собой  теория Х?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представляет собой  теория </a:t>
            </a:r>
            <a:r>
              <a:rPr lang="en-US" dirty="0" smtClean="0"/>
              <a:t>Y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представляет собой либеральный тип руководителя?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представляет собой авторитарный тип руководителя?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представляет собой демократический тип руководителя?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представляет собой </a:t>
            </a:r>
            <a:r>
              <a:rPr lang="ru-RU" dirty="0" err="1" smtClean="0"/>
              <a:t>партисипативная</a:t>
            </a:r>
            <a:r>
              <a:rPr lang="ru-RU" dirty="0" smtClean="0"/>
              <a:t> разновидность демократического стиля руководства?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https://practicum.yandex.ru/blog/stili-upravleniya-kollektivom/</a:t>
            </a:r>
            <a:endParaRPr lang="ru-RU" dirty="0" smtClean="0"/>
          </a:p>
          <a:p>
            <a:r>
              <a:rPr lang="en-US" dirty="0" smtClean="0"/>
              <a:t>https://studfile.net/preview/3543623/page:22/</a:t>
            </a:r>
            <a:endParaRPr lang="ru-RU" dirty="0" smtClean="0"/>
          </a:p>
          <a:p>
            <a:r>
              <a:rPr lang="en-US" dirty="0" smtClean="0"/>
              <a:t>https://finzz.ru/stili-upravleniya-rukovoditelya-organizaciej.html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 </a:t>
            </a:r>
            <a:r>
              <a:rPr lang="ru-RU" dirty="0"/>
              <a:t>“стиль”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2033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/>
              <a:t>Слово является греческого </a:t>
            </a:r>
            <a:r>
              <a:rPr lang="ru-RU" sz="2800" dirty="0"/>
              <a:t>происхождения. Первоначально оно означало стержень для писания на восковой доске, а позднее употреблялось в значении “почерк”. </a:t>
            </a:r>
            <a:endParaRPr lang="ru-RU" sz="2800" dirty="0" smtClean="0"/>
          </a:p>
          <a:p>
            <a:pPr lvl="0" algn="just"/>
            <a:r>
              <a:rPr lang="ru-RU" sz="2800" dirty="0" smtClean="0"/>
              <a:t>Стиль руководства </a:t>
            </a:r>
            <a:r>
              <a:rPr lang="ru-RU" sz="2800" dirty="0"/>
              <a:t>– своего рода “почерк” в действиях менеджера. </a:t>
            </a:r>
            <a:endParaRPr lang="ru-RU" sz="2800" dirty="0" smtClean="0"/>
          </a:p>
          <a:p>
            <a:pPr lvl="0" algn="just"/>
            <a:r>
              <a:rPr lang="ru-RU" sz="2800" dirty="0" smtClean="0">
                <a:solidFill>
                  <a:srgbClr val="FF0000"/>
                </a:solidFill>
              </a:rPr>
              <a:t>Стиль </a:t>
            </a:r>
            <a:r>
              <a:rPr lang="ru-RU" sz="2800" dirty="0">
                <a:solidFill>
                  <a:srgbClr val="FF0000"/>
                </a:solidFill>
              </a:rPr>
              <a:t>руководства   типичный вид поведения руководителя в отношении с подчиненными в процессе достижения поставленной цели.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2800" dirty="0" smtClean="0"/>
              <a:t>Одной </a:t>
            </a:r>
            <a:r>
              <a:rPr lang="ru-RU" sz="2800" dirty="0"/>
              <a:t>из составляющих функций управления является </a:t>
            </a:r>
            <a:r>
              <a:rPr lang="ru-RU" sz="2800" dirty="0" smtClean="0"/>
              <a:t>руководство.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3644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Стиль руководства</a:t>
            </a:r>
            <a:r>
              <a:rPr lang="ru-RU" dirty="0"/>
              <a:t> 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3869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индивидуально-типические </a:t>
            </a:r>
            <a:r>
              <a:rPr lang="ru-RU" sz="3200" dirty="0"/>
              <a:t>характеристики устойчивой системы методов, способов, приемов воздействия руководителя на коллектив с целью выполнения организационных задач и управленческих функций. </a:t>
            </a:r>
            <a:endParaRPr lang="ru-RU" sz="3200" dirty="0" smtClean="0"/>
          </a:p>
          <a:p>
            <a:pPr algn="just"/>
            <a:r>
              <a:rPr lang="ru-RU" sz="3200" dirty="0" smtClean="0"/>
              <a:t>Это </a:t>
            </a:r>
            <a:r>
              <a:rPr lang="ru-RU" sz="3200" dirty="0"/>
              <a:t>привычная манера поведения руководителя по отношению к подчиненным, чтобы оказать на них влияние и побудить их к достижению целей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811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78513"/>
            <a:ext cx="10058400" cy="1609344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87857"/>
            <a:ext cx="10058400" cy="4913193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 1964 году была опубликована книга профессора Массачусетского технологического института Дугласа Мак </a:t>
            </a:r>
            <a:r>
              <a:rPr lang="ru-RU" sz="2800" dirty="0" err="1"/>
              <a:t>Грегора</a:t>
            </a:r>
            <a:r>
              <a:rPr lang="ru-RU" sz="2800" dirty="0"/>
              <a:t> «Человеческая сторона предприятия». Д. Мак </a:t>
            </a:r>
            <a:r>
              <a:rPr lang="ru-RU" sz="2800" dirty="0" err="1"/>
              <a:t>Грегор</a:t>
            </a:r>
            <a:r>
              <a:rPr lang="ru-RU" sz="2800" dirty="0"/>
              <a:t> считает управление искусством строить человеческие отношения. Его труды по практическому управлению содержат утверждения о том, что подчиненные ведут себя, таким образом, как вынуждают их вести себя руководители. </a:t>
            </a:r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Подчиненный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любого ранга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стараться отвечать требованиям своего руководства и выполнять возложенные на него задачи.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3305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Руководитель по отношению к своим подчиненным может занять две позиции: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313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положения «теории Х»: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15152"/>
            <a:ext cx="10058400" cy="46811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Х» </a:t>
            </a:r>
            <a:r>
              <a:rPr lang="ru-RU" sz="2400" dirty="0"/>
              <a:t>описывает такой тип руководителя, который стоит на позиции авторитарных методов управления, так как относится к своим подчиненным недоверчиво. Наиболее часто они выражают свое отношение следующим </a:t>
            </a:r>
            <a:r>
              <a:rPr lang="ru-RU" sz="2400" dirty="0" smtClean="0"/>
              <a:t>образом:</a:t>
            </a:r>
            <a:endParaRPr lang="ru-RU" sz="2400" dirty="0"/>
          </a:p>
          <a:p>
            <a:pPr lvl="0" algn="just">
              <a:buFont typeface="Wingdings" pitchFamily="2" charset="2"/>
              <a:buChar char="ü"/>
            </a:pPr>
            <a:r>
              <a:rPr lang="ru-RU" sz="2400" dirty="0"/>
              <a:t>Люди изначально не любят трудиться и при любой возможности избегают работы.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/>
              <a:t>У людей нет честолюбия, они боятся ответственности и предпочитают, чтобы ими руководили.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/>
              <a:t>Больше всего люди хотят защищенности.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/>
              <a:t>Чтобы заставить людей трудиться на достижение единой цели, необходимо применять различные методы принуждения, а также напоминать о возможности наказания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7116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1009934"/>
            <a:ext cx="10404917" cy="56228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dirty="0"/>
              <a:t>«Теория Х» сложилась в 60-е </a:t>
            </a:r>
            <a:r>
              <a:rPr lang="ru-RU" sz="3200" dirty="0" smtClean="0"/>
              <a:t>годы. </a:t>
            </a:r>
            <a:r>
              <a:rPr lang="ru-RU" sz="3200" dirty="0"/>
              <a:t>Руководители, придерживающиеся подобной позиции по отношению к своим подчиненным, как правило, </a:t>
            </a:r>
            <a:r>
              <a:rPr lang="ru-RU" sz="3200" dirty="0" smtClean="0"/>
              <a:t>ограничивают:</a:t>
            </a:r>
          </a:p>
          <a:p>
            <a:pPr algn="just"/>
            <a:r>
              <a:rPr lang="ru-RU" sz="3200" dirty="0" smtClean="0"/>
              <a:t> </a:t>
            </a:r>
            <a:r>
              <a:rPr lang="ru-RU" sz="3200" dirty="0"/>
              <a:t>степень их свободы, </a:t>
            </a:r>
            <a:endParaRPr lang="ru-RU" sz="3200" dirty="0" smtClean="0"/>
          </a:p>
          <a:p>
            <a:pPr algn="just"/>
            <a:r>
              <a:rPr lang="ru-RU" sz="3200" dirty="0" smtClean="0"/>
              <a:t>автономии </a:t>
            </a:r>
            <a:r>
              <a:rPr lang="ru-RU" sz="3200" dirty="0"/>
              <a:t>в организации, </a:t>
            </a:r>
            <a:endParaRPr lang="ru-RU" sz="3200" dirty="0" smtClean="0"/>
          </a:p>
          <a:p>
            <a:pPr algn="just"/>
            <a:r>
              <a:rPr lang="ru-RU" sz="3200" dirty="0" smtClean="0"/>
              <a:t>стараются </a:t>
            </a:r>
            <a:r>
              <a:rPr lang="ru-RU" sz="3200" dirty="0"/>
              <a:t>не допускать служащих к участию в управлении компанией. </a:t>
            </a:r>
            <a:endParaRPr lang="ru-RU" sz="3200" dirty="0" smtClean="0"/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стремятся упростить цели, разбить их на более мелкие, каждому подчиненному поставить отдельную задачу, что позволяет легко контролировать ее исполнение.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094065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74</TotalTime>
  <Words>1665</Words>
  <Application>Microsoft Office PowerPoint</Application>
  <PresentationFormat>Произвольный</PresentationFormat>
  <Paragraphs>113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Дерево</vt:lpstr>
      <vt:lpstr>Стиль руководства и типы руководителей</vt:lpstr>
      <vt:lpstr>Цель: познакомить студентов со стилями управления и типами руководителей</vt:lpstr>
      <vt:lpstr>План</vt:lpstr>
      <vt:lpstr>ЗНАЧЕНИЕ Слова “стиль”</vt:lpstr>
      <vt:lpstr>Стиль руководства – </vt:lpstr>
      <vt:lpstr>История</vt:lpstr>
      <vt:lpstr>Руководитель по отношению к своим подчиненным может занять две позиции:</vt:lpstr>
      <vt:lpstr>Основные положения «теории Х»: </vt:lpstr>
      <vt:lpstr>Слайд 9</vt:lpstr>
      <vt:lpstr>Основные положения «теории Y»: </vt:lpstr>
      <vt:lpstr>Слайд 11</vt:lpstr>
      <vt:lpstr>Стили управления организацией Модель К. Левина </vt:lpstr>
      <vt:lpstr>Авторитарный стиль руководства (автократический, директивный, административный) </vt:lpstr>
      <vt:lpstr>«Эксплуататорский» авторитарный стиль -</vt:lpstr>
      <vt:lpstr>При более мягкой «благожелательной»  разновидности авторитарного стиля </vt:lpstr>
      <vt:lpstr>Слайд 16</vt:lpstr>
      <vt:lpstr>Демократический стиль руководства (коллегиальный).</vt:lpstr>
      <vt:lpstr>Слайд 18</vt:lpstr>
      <vt:lpstr>Слайд 19</vt:lpstr>
      <vt:lpstr>Слайд 20</vt:lpstr>
      <vt:lpstr>Слайд 21</vt:lpstr>
      <vt:lpstr>Слайд 22</vt:lpstr>
      <vt:lpstr>Слайд 23</vt:lpstr>
      <vt:lpstr>Либеральный стиль руководства (нейтральный, попустительский)</vt:lpstr>
      <vt:lpstr>Слайд 25</vt:lpstr>
      <vt:lpstr>Слайд 26</vt:lpstr>
      <vt:lpstr>Слайд 27</vt:lpstr>
      <vt:lpstr>Слайд 28</vt:lpstr>
      <vt:lpstr>Слайд 29</vt:lpstr>
      <vt:lpstr>Контрольные вопросы</vt:lpstr>
      <vt:lpstr>Список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 стили руководства</dc:title>
  <dc:creator>Лариса</dc:creator>
  <cp:lastModifiedBy>avanesyan</cp:lastModifiedBy>
  <cp:revision>15</cp:revision>
  <dcterms:created xsi:type="dcterms:W3CDTF">2020-09-08T05:03:29Z</dcterms:created>
  <dcterms:modified xsi:type="dcterms:W3CDTF">2022-12-07T07:09:30Z</dcterms:modified>
</cp:coreProperties>
</file>