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notesSlides/notesSlide1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37" r:id="rId1"/>
    <p:sldMasterId id="2147484249" r:id="rId2"/>
    <p:sldMasterId id="2147484261" r:id="rId3"/>
    <p:sldMasterId id="2147484274" r:id="rId4"/>
    <p:sldMasterId id="2147484286" r:id="rId5"/>
    <p:sldMasterId id="2147484298" r:id="rId6"/>
  </p:sldMasterIdLst>
  <p:notesMasterIdLst>
    <p:notesMasterId r:id="rId35"/>
  </p:notesMasterIdLst>
  <p:handoutMasterIdLst>
    <p:handoutMasterId r:id="rId36"/>
  </p:handoutMasterIdLst>
  <p:sldIdLst>
    <p:sldId id="269" r:id="rId7"/>
    <p:sldId id="303" r:id="rId8"/>
    <p:sldId id="306" r:id="rId9"/>
    <p:sldId id="304" r:id="rId10"/>
    <p:sldId id="265" r:id="rId11"/>
    <p:sldId id="285" r:id="rId12"/>
    <p:sldId id="258" r:id="rId13"/>
    <p:sldId id="291" r:id="rId14"/>
    <p:sldId id="292" r:id="rId15"/>
    <p:sldId id="296" r:id="rId16"/>
    <p:sldId id="316" r:id="rId17"/>
    <p:sldId id="308" r:id="rId18"/>
    <p:sldId id="309" r:id="rId19"/>
    <p:sldId id="295" r:id="rId20"/>
    <p:sldId id="270" r:id="rId21"/>
    <p:sldId id="271" r:id="rId22"/>
    <p:sldId id="272" r:id="rId23"/>
    <p:sldId id="310" r:id="rId24"/>
    <p:sldId id="294" r:id="rId25"/>
    <p:sldId id="259" r:id="rId26"/>
    <p:sldId id="293" r:id="rId27"/>
    <p:sldId id="260" r:id="rId28"/>
    <p:sldId id="274" r:id="rId29"/>
    <p:sldId id="261" r:id="rId30"/>
    <p:sldId id="286" r:id="rId31"/>
    <p:sldId id="297" r:id="rId32"/>
    <p:sldId id="312" r:id="rId33"/>
    <p:sldId id="315" r:id="rId34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66"/>
    </p:penClr>
  </p:showPr>
  <p:clrMru>
    <a:srgbClr val="00CC00"/>
    <a:srgbClr val="FFFF66"/>
    <a:srgbClr val="CCCC00"/>
    <a:srgbClr val="00CC66"/>
    <a:srgbClr val="FF0066"/>
    <a:srgbClr val="0066CC"/>
    <a:srgbClr val="FFCC00"/>
    <a:srgbClr val="0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9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B00CE-CE05-4940-98C8-91D28DB12CE3}" type="doc">
      <dgm:prSet loTypeId="urn:microsoft.com/office/officeart/2005/8/layout/orgChart1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58B9A0D-DBF6-4682-89E1-30DF2E8E7707}">
      <dgm:prSet/>
      <dgm:spPr/>
      <dgm:t>
        <a:bodyPr/>
        <a:lstStyle/>
        <a:p>
          <a:pPr rtl="0"/>
          <a:r>
            <a:rPr lang="ru-RU" dirty="0" smtClean="0"/>
            <a:t>По массовости: </a:t>
          </a:r>
          <a:endParaRPr lang="ru-RU" dirty="0"/>
        </a:p>
      </dgm:t>
    </dgm:pt>
    <dgm:pt modelId="{2FE61B12-269C-45CD-9DE3-41CD0AFAD53C}" type="parTrans" cxnId="{2774F501-08AB-466C-810D-CEA730E446FE}">
      <dgm:prSet/>
      <dgm:spPr/>
      <dgm:t>
        <a:bodyPr/>
        <a:lstStyle/>
        <a:p>
          <a:endParaRPr lang="ru-RU"/>
        </a:p>
      </dgm:t>
    </dgm:pt>
    <dgm:pt modelId="{97619258-D0C5-4020-8FAF-2B1F6AC0F91E}" type="sibTrans" cxnId="{2774F501-08AB-466C-810D-CEA730E446FE}">
      <dgm:prSet/>
      <dgm:spPr/>
      <dgm:t>
        <a:bodyPr/>
        <a:lstStyle/>
        <a:p>
          <a:endParaRPr lang="ru-RU"/>
        </a:p>
      </dgm:t>
    </dgm:pt>
    <dgm:pt modelId="{368F1648-42D5-4AE0-AB4D-71D7E5380BED}">
      <dgm:prSet/>
      <dgm:spPr/>
      <dgm:t>
        <a:bodyPr/>
        <a:lstStyle/>
        <a:p>
          <a:pPr rtl="0"/>
          <a:r>
            <a:rPr lang="ru-RU" dirty="0" smtClean="0"/>
            <a:t>одиночные</a:t>
          </a:r>
          <a:endParaRPr lang="ru-RU" dirty="0"/>
        </a:p>
      </dgm:t>
    </dgm:pt>
    <dgm:pt modelId="{D38A28B4-D7D3-49F6-AD42-87E2914549D5}" type="parTrans" cxnId="{BF5F27C2-9A5D-4894-8E8B-7806C123C2C5}">
      <dgm:prSet/>
      <dgm:spPr/>
      <dgm:t>
        <a:bodyPr/>
        <a:lstStyle/>
        <a:p>
          <a:endParaRPr lang="ru-RU"/>
        </a:p>
      </dgm:t>
    </dgm:pt>
    <dgm:pt modelId="{1371F7D0-BEDB-491B-8522-F335A2DC7406}" type="sibTrans" cxnId="{BF5F27C2-9A5D-4894-8E8B-7806C123C2C5}">
      <dgm:prSet/>
      <dgm:spPr/>
      <dgm:t>
        <a:bodyPr/>
        <a:lstStyle/>
        <a:p>
          <a:endParaRPr lang="ru-RU"/>
        </a:p>
      </dgm:t>
    </dgm:pt>
    <dgm:pt modelId="{E1430DAB-AA20-4E01-85DD-E71838530B73}">
      <dgm:prSet/>
      <dgm:spPr/>
      <dgm:t>
        <a:bodyPr/>
        <a:lstStyle/>
        <a:p>
          <a:pPr rtl="0"/>
          <a:r>
            <a:rPr lang="ru-RU" dirty="0" smtClean="0"/>
            <a:t>групповые</a:t>
          </a:r>
          <a:endParaRPr lang="ru-RU" dirty="0"/>
        </a:p>
      </dgm:t>
    </dgm:pt>
    <dgm:pt modelId="{E75C8591-F034-4F68-BD58-E8C91CBE2056}" type="parTrans" cxnId="{ADC89EB1-3268-4171-B4A0-21A06060F970}">
      <dgm:prSet/>
      <dgm:spPr/>
      <dgm:t>
        <a:bodyPr/>
        <a:lstStyle/>
        <a:p>
          <a:endParaRPr lang="ru-RU"/>
        </a:p>
      </dgm:t>
    </dgm:pt>
    <dgm:pt modelId="{7CA55172-2247-4A3B-8D4E-0A5F51CFCE0B}" type="sibTrans" cxnId="{ADC89EB1-3268-4171-B4A0-21A06060F970}">
      <dgm:prSet/>
      <dgm:spPr/>
      <dgm:t>
        <a:bodyPr/>
        <a:lstStyle/>
        <a:p>
          <a:endParaRPr lang="ru-RU"/>
        </a:p>
      </dgm:t>
    </dgm:pt>
    <dgm:pt modelId="{6075E1CF-DC79-4590-9952-7F5FBDB97051}" type="pres">
      <dgm:prSet presAssocID="{58FB00CE-CE05-4940-98C8-91D28DB12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E65A9DE-11BD-420E-8F98-BA88885DA7E1}" type="pres">
      <dgm:prSet presAssocID="{F58B9A0D-DBF6-4682-89E1-30DF2E8E7707}" presName="hierRoot1" presStyleCnt="0">
        <dgm:presLayoutVars>
          <dgm:hierBranch val="init"/>
        </dgm:presLayoutVars>
      </dgm:prSet>
      <dgm:spPr/>
    </dgm:pt>
    <dgm:pt modelId="{DB47E3CE-A0EE-4CC1-8581-71A76FF43D28}" type="pres">
      <dgm:prSet presAssocID="{F58B9A0D-DBF6-4682-89E1-30DF2E8E7707}" presName="rootComposite1" presStyleCnt="0"/>
      <dgm:spPr/>
    </dgm:pt>
    <dgm:pt modelId="{FF3FB617-2F26-42A1-8093-D24BBC20AD87}" type="pres">
      <dgm:prSet presAssocID="{F58B9A0D-DBF6-4682-89E1-30DF2E8E770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C49517-40B7-4B43-9977-AA9922AF5D7F}" type="pres">
      <dgm:prSet presAssocID="{F58B9A0D-DBF6-4682-89E1-30DF2E8E770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FD41AF8-B39A-4ACF-B6B0-D589F995B93E}" type="pres">
      <dgm:prSet presAssocID="{F58B9A0D-DBF6-4682-89E1-30DF2E8E7707}" presName="hierChild2" presStyleCnt="0"/>
      <dgm:spPr/>
    </dgm:pt>
    <dgm:pt modelId="{5B8B3DAA-A6BC-4EBA-894D-60110A5F34CD}" type="pres">
      <dgm:prSet presAssocID="{D38A28B4-D7D3-49F6-AD42-87E2914549D5}" presName="Name37" presStyleLbl="parChTrans1D2" presStyleIdx="0" presStyleCnt="2"/>
      <dgm:spPr/>
      <dgm:t>
        <a:bodyPr/>
        <a:lstStyle/>
        <a:p>
          <a:endParaRPr lang="ru-RU"/>
        </a:p>
      </dgm:t>
    </dgm:pt>
    <dgm:pt modelId="{19894A32-66A8-43AD-AF66-9D1DB08CC408}" type="pres">
      <dgm:prSet presAssocID="{368F1648-42D5-4AE0-AB4D-71D7E5380BED}" presName="hierRoot2" presStyleCnt="0">
        <dgm:presLayoutVars>
          <dgm:hierBranch val="init"/>
        </dgm:presLayoutVars>
      </dgm:prSet>
      <dgm:spPr/>
    </dgm:pt>
    <dgm:pt modelId="{B3E9EAD0-281A-43B4-BD70-B09567B5A9D4}" type="pres">
      <dgm:prSet presAssocID="{368F1648-42D5-4AE0-AB4D-71D7E5380BED}" presName="rootComposite" presStyleCnt="0"/>
      <dgm:spPr/>
    </dgm:pt>
    <dgm:pt modelId="{8C8F681B-E2D5-483E-B1E8-76DA2409C0BF}" type="pres">
      <dgm:prSet presAssocID="{368F1648-42D5-4AE0-AB4D-71D7E5380BE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D1A522-1273-4907-859B-4F031F078B8A}" type="pres">
      <dgm:prSet presAssocID="{368F1648-42D5-4AE0-AB4D-71D7E5380BED}" presName="rootConnector" presStyleLbl="node2" presStyleIdx="0" presStyleCnt="2"/>
      <dgm:spPr/>
      <dgm:t>
        <a:bodyPr/>
        <a:lstStyle/>
        <a:p>
          <a:endParaRPr lang="ru-RU"/>
        </a:p>
      </dgm:t>
    </dgm:pt>
    <dgm:pt modelId="{1BDC018B-DEBB-4260-98C3-56957BF660CA}" type="pres">
      <dgm:prSet presAssocID="{368F1648-42D5-4AE0-AB4D-71D7E5380BED}" presName="hierChild4" presStyleCnt="0"/>
      <dgm:spPr/>
    </dgm:pt>
    <dgm:pt modelId="{0EBFE2A0-3D79-4DB4-BEF8-234359EF6D9D}" type="pres">
      <dgm:prSet presAssocID="{368F1648-42D5-4AE0-AB4D-71D7E5380BED}" presName="hierChild5" presStyleCnt="0"/>
      <dgm:spPr/>
    </dgm:pt>
    <dgm:pt modelId="{1906B169-30C5-4FCA-AC04-B863C6E7CFC6}" type="pres">
      <dgm:prSet presAssocID="{E75C8591-F034-4F68-BD58-E8C91CBE2056}" presName="Name37" presStyleLbl="parChTrans1D2" presStyleIdx="1" presStyleCnt="2"/>
      <dgm:spPr/>
      <dgm:t>
        <a:bodyPr/>
        <a:lstStyle/>
        <a:p>
          <a:endParaRPr lang="ru-RU"/>
        </a:p>
      </dgm:t>
    </dgm:pt>
    <dgm:pt modelId="{D803BCCA-0C1F-4360-8D7C-491FEBE95539}" type="pres">
      <dgm:prSet presAssocID="{E1430DAB-AA20-4E01-85DD-E71838530B73}" presName="hierRoot2" presStyleCnt="0">
        <dgm:presLayoutVars>
          <dgm:hierBranch val="init"/>
        </dgm:presLayoutVars>
      </dgm:prSet>
      <dgm:spPr/>
    </dgm:pt>
    <dgm:pt modelId="{90DC0AFE-8E34-4904-91F4-38AB14478915}" type="pres">
      <dgm:prSet presAssocID="{E1430DAB-AA20-4E01-85DD-E71838530B73}" presName="rootComposite" presStyleCnt="0"/>
      <dgm:spPr/>
    </dgm:pt>
    <dgm:pt modelId="{183037E1-EB97-4AEC-9F4E-EFD92A3EEA84}" type="pres">
      <dgm:prSet presAssocID="{E1430DAB-AA20-4E01-85DD-E71838530B7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9C221F-2CF8-462D-8076-7B2C11F08F4E}" type="pres">
      <dgm:prSet presAssocID="{E1430DAB-AA20-4E01-85DD-E71838530B73}" presName="rootConnector" presStyleLbl="node2" presStyleIdx="1" presStyleCnt="2"/>
      <dgm:spPr/>
      <dgm:t>
        <a:bodyPr/>
        <a:lstStyle/>
        <a:p>
          <a:endParaRPr lang="ru-RU"/>
        </a:p>
      </dgm:t>
    </dgm:pt>
    <dgm:pt modelId="{93F7B34A-465F-4847-ADCD-0F61D5479590}" type="pres">
      <dgm:prSet presAssocID="{E1430DAB-AA20-4E01-85DD-E71838530B73}" presName="hierChild4" presStyleCnt="0"/>
      <dgm:spPr/>
    </dgm:pt>
    <dgm:pt modelId="{F9B9578A-2257-4A3A-9B45-18DE67CA9D97}" type="pres">
      <dgm:prSet presAssocID="{E1430DAB-AA20-4E01-85DD-E71838530B73}" presName="hierChild5" presStyleCnt="0"/>
      <dgm:spPr/>
    </dgm:pt>
    <dgm:pt modelId="{D5BABB3E-4BD1-42E1-8506-3210E062DECC}" type="pres">
      <dgm:prSet presAssocID="{F58B9A0D-DBF6-4682-89E1-30DF2E8E7707}" presName="hierChild3" presStyleCnt="0"/>
      <dgm:spPr/>
    </dgm:pt>
  </dgm:ptLst>
  <dgm:cxnLst>
    <dgm:cxn modelId="{81B202F7-C28A-43C7-94CE-1C7962AC4C52}" type="presOf" srcId="{E1430DAB-AA20-4E01-85DD-E71838530B73}" destId="{183037E1-EB97-4AEC-9F4E-EFD92A3EEA84}" srcOrd="0" destOrd="0" presId="urn:microsoft.com/office/officeart/2005/8/layout/orgChart1"/>
    <dgm:cxn modelId="{CAA73B3C-5CB7-4880-8B89-F6EE9542D4CB}" type="presOf" srcId="{E75C8591-F034-4F68-BD58-E8C91CBE2056}" destId="{1906B169-30C5-4FCA-AC04-B863C6E7CFC6}" srcOrd="0" destOrd="0" presId="urn:microsoft.com/office/officeart/2005/8/layout/orgChart1"/>
    <dgm:cxn modelId="{61A2B430-1C2B-4DED-A415-AF5E40F26AD6}" type="presOf" srcId="{F58B9A0D-DBF6-4682-89E1-30DF2E8E7707}" destId="{69C49517-40B7-4B43-9977-AA9922AF5D7F}" srcOrd="1" destOrd="0" presId="urn:microsoft.com/office/officeart/2005/8/layout/orgChart1"/>
    <dgm:cxn modelId="{6F9B9BCC-9F8E-4607-BBFD-28B8E214D302}" type="presOf" srcId="{E1430DAB-AA20-4E01-85DD-E71838530B73}" destId="{139C221F-2CF8-462D-8076-7B2C11F08F4E}" srcOrd="1" destOrd="0" presId="urn:microsoft.com/office/officeart/2005/8/layout/orgChart1"/>
    <dgm:cxn modelId="{ADC89EB1-3268-4171-B4A0-21A06060F970}" srcId="{F58B9A0D-DBF6-4682-89E1-30DF2E8E7707}" destId="{E1430DAB-AA20-4E01-85DD-E71838530B73}" srcOrd="1" destOrd="0" parTransId="{E75C8591-F034-4F68-BD58-E8C91CBE2056}" sibTransId="{7CA55172-2247-4A3B-8D4E-0A5F51CFCE0B}"/>
    <dgm:cxn modelId="{78D75BD0-5C66-4813-9DAF-63F817F24853}" type="presOf" srcId="{F58B9A0D-DBF6-4682-89E1-30DF2E8E7707}" destId="{FF3FB617-2F26-42A1-8093-D24BBC20AD87}" srcOrd="0" destOrd="0" presId="urn:microsoft.com/office/officeart/2005/8/layout/orgChart1"/>
    <dgm:cxn modelId="{BF5F27C2-9A5D-4894-8E8B-7806C123C2C5}" srcId="{F58B9A0D-DBF6-4682-89E1-30DF2E8E7707}" destId="{368F1648-42D5-4AE0-AB4D-71D7E5380BED}" srcOrd="0" destOrd="0" parTransId="{D38A28B4-D7D3-49F6-AD42-87E2914549D5}" sibTransId="{1371F7D0-BEDB-491B-8522-F335A2DC7406}"/>
    <dgm:cxn modelId="{C377C229-9EE9-4B2F-88A6-986509EAC422}" type="presOf" srcId="{368F1648-42D5-4AE0-AB4D-71D7E5380BED}" destId="{BBD1A522-1273-4907-859B-4F031F078B8A}" srcOrd="1" destOrd="0" presId="urn:microsoft.com/office/officeart/2005/8/layout/orgChart1"/>
    <dgm:cxn modelId="{C4FD0C5D-21DB-4D18-9E08-192A5B887645}" type="presOf" srcId="{D38A28B4-D7D3-49F6-AD42-87E2914549D5}" destId="{5B8B3DAA-A6BC-4EBA-894D-60110A5F34CD}" srcOrd="0" destOrd="0" presId="urn:microsoft.com/office/officeart/2005/8/layout/orgChart1"/>
    <dgm:cxn modelId="{F81F30C2-B801-4E05-8161-576B0B105399}" type="presOf" srcId="{58FB00CE-CE05-4940-98C8-91D28DB12CE3}" destId="{6075E1CF-DC79-4590-9952-7F5FBDB97051}" srcOrd="0" destOrd="0" presId="urn:microsoft.com/office/officeart/2005/8/layout/orgChart1"/>
    <dgm:cxn modelId="{2774F501-08AB-466C-810D-CEA730E446FE}" srcId="{58FB00CE-CE05-4940-98C8-91D28DB12CE3}" destId="{F58B9A0D-DBF6-4682-89E1-30DF2E8E7707}" srcOrd="0" destOrd="0" parTransId="{2FE61B12-269C-45CD-9DE3-41CD0AFAD53C}" sibTransId="{97619258-D0C5-4020-8FAF-2B1F6AC0F91E}"/>
    <dgm:cxn modelId="{F83F3D1B-C1FB-40A5-B050-C66B3C74B9BF}" type="presOf" srcId="{368F1648-42D5-4AE0-AB4D-71D7E5380BED}" destId="{8C8F681B-E2D5-483E-B1E8-76DA2409C0BF}" srcOrd="0" destOrd="0" presId="urn:microsoft.com/office/officeart/2005/8/layout/orgChart1"/>
    <dgm:cxn modelId="{E35D9950-A6B2-46A0-96F3-E9A9568FBA67}" type="presParOf" srcId="{6075E1CF-DC79-4590-9952-7F5FBDB97051}" destId="{5E65A9DE-11BD-420E-8F98-BA88885DA7E1}" srcOrd="0" destOrd="0" presId="urn:microsoft.com/office/officeart/2005/8/layout/orgChart1"/>
    <dgm:cxn modelId="{4A0B54FE-49AB-47B2-8149-428212E4AB7E}" type="presParOf" srcId="{5E65A9DE-11BD-420E-8F98-BA88885DA7E1}" destId="{DB47E3CE-A0EE-4CC1-8581-71A76FF43D28}" srcOrd="0" destOrd="0" presId="urn:microsoft.com/office/officeart/2005/8/layout/orgChart1"/>
    <dgm:cxn modelId="{BC837980-A467-4563-A9C2-64263A348595}" type="presParOf" srcId="{DB47E3CE-A0EE-4CC1-8581-71A76FF43D28}" destId="{FF3FB617-2F26-42A1-8093-D24BBC20AD87}" srcOrd="0" destOrd="0" presId="urn:microsoft.com/office/officeart/2005/8/layout/orgChart1"/>
    <dgm:cxn modelId="{6036B03A-1167-4FAA-BF19-8C99C7F24B82}" type="presParOf" srcId="{DB47E3CE-A0EE-4CC1-8581-71A76FF43D28}" destId="{69C49517-40B7-4B43-9977-AA9922AF5D7F}" srcOrd="1" destOrd="0" presId="urn:microsoft.com/office/officeart/2005/8/layout/orgChart1"/>
    <dgm:cxn modelId="{6F3F80B9-6BE3-4A68-A193-10D119697272}" type="presParOf" srcId="{5E65A9DE-11BD-420E-8F98-BA88885DA7E1}" destId="{7FD41AF8-B39A-4ACF-B6B0-D589F995B93E}" srcOrd="1" destOrd="0" presId="urn:microsoft.com/office/officeart/2005/8/layout/orgChart1"/>
    <dgm:cxn modelId="{4921D8A0-9351-4062-B12C-4CD63A63639C}" type="presParOf" srcId="{7FD41AF8-B39A-4ACF-B6B0-D589F995B93E}" destId="{5B8B3DAA-A6BC-4EBA-894D-60110A5F34CD}" srcOrd="0" destOrd="0" presId="urn:microsoft.com/office/officeart/2005/8/layout/orgChart1"/>
    <dgm:cxn modelId="{2321813F-A274-4189-95B5-E0E9362B6F1E}" type="presParOf" srcId="{7FD41AF8-B39A-4ACF-B6B0-D589F995B93E}" destId="{19894A32-66A8-43AD-AF66-9D1DB08CC408}" srcOrd="1" destOrd="0" presId="urn:microsoft.com/office/officeart/2005/8/layout/orgChart1"/>
    <dgm:cxn modelId="{EA925183-E20A-4259-965C-ED5BCE8C901B}" type="presParOf" srcId="{19894A32-66A8-43AD-AF66-9D1DB08CC408}" destId="{B3E9EAD0-281A-43B4-BD70-B09567B5A9D4}" srcOrd="0" destOrd="0" presId="urn:microsoft.com/office/officeart/2005/8/layout/orgChart1"/>
    <dgm:cxn modelId="{EA36B6F1-B8DF-45CD-A831-9C905A9CF83C}" type="presParOf" srcId="{B3E9EAD0-281A-43B4-BD70-B09567B5A9D4}" destId="{8C8F681B-E2D5-483E-B1E8-76DA2409C0BF}" srcOrd="0" destOrd="0" presId="urn:microsoft.com/office/officeart/2005/8/layout/orgChart1"/>
    <dgm:cxn modelId="{977635C7-85FD-483B-B17F-CBB0B592F0DD}" type="presParOf" srcId="{B3E9EAD0-281A-43B4-BD70-B09567B5A9D4}" destId="{BBD1A522-1273-4907-859B-4F031F078B8A}" srcOrd="1" destOrd="0" presId="urn:microsoft.com/office/officeart/2005/8/layout/orgChart1"/>
    <dgm:cxn modelId="{C6DCF499-DA7B-4D59-A5B1-DDC230FB5EA2}" type="presParOf" srcId="{19894A32-66A8-43AD-AF66-9D1DB08CC408}" destId="{1BDC018B-DEBB-4260-98C3-56957BF660CA}" srcOrd="1" destOrd="0" presId="urn:microsoft.com/office/officeart/2005/8/layout/orgChart1"/>
    <dgm:cxn modelId="{7F05B7F1-81EB-442C-ABC5-EF9950A59B5E}" type="presParOf" srcId="{19894A32-66A8-43AD-AF66-9D1DB08CC408}" destId="{0EBFE2A0-3D79-4DB4-BEF8-234359EF6D9D}" srcOrd="2" destOrd="0" presId="urn:microsoft.com/office/officeart/2005/8/layout/orgChart1"/>
    <dgm:cxn modelId="{937F9323-58BE-4F6D-B459-1C9136F93B9C}" type="presParOf" srcId="{7FD41AF8-B39A-4ACF-B6B0-D589F995B93E}" destId="{1906B169-30C5-4FCA-AC04-B863C6E7CFC6}" srcOrd="2" destOrd="0" presId="urn:microsoft.com/office/officeart/2005/8/layout/orgChart1"/>
    <dgm:cxn modelId="{54BF9097-FDCB-4E8E-8E26-D5223FB6D545}" type="presParOf" srcId="{7FD41AF8-B39A-4ACF-B6B0-D589F995B93E}" destId="{D803BCCA-0C1F-4360-8D7C-491FEBE95539}" srcOrd="3" destOrd="0" presId="urn:microsoft.com/office/officeart/2005/8/layout/orgChart1"/>
    <dgm:cxn modelId="{8C3B6A4D-DEC9-4F79-9FB0-5295B9ADED4D}" type="presParOf" srcId="{D803BCCA-0C1F-4360-8D7C-491FEBE95539}" destId="{90DC0AFE-8E34-4904-91F4-38AB14478915}" srcOrd="0" destOrd="0" presId="urn:microsoft.com/office/officeart/2005/8/layout/orgChart1"/>
    <dgm:cxn modelId="{1DE830DB-839F-4E7C-B251-7199B828A7C2}" type="presParOf" srcId="{90DC0AFE-8E34-4904-91F4-38AB14478915}" destId="{183037E1-EB97-4AEC-9F4E-EFD92A3EEA84}" srcOrd="0" destOrd="0" presId="urn:microsoft.com/office/officeart/2005/8/layout/orgChart1"/>
    <dgm:cxn modelId="{E63341E7-E100-483B-92B9-08E6C36D46A8}" type="presParOf" srcId="{90DC0AFE-8E34-4904-91F4-38AB14478915}" destId="{139C221F-2CF8-462D-8076-7B2C11F08F4E}" srcOrd="1" destOrd="0" presId="urn:microsoft.com/office/officeart/2005/8/layout/orgChart1"/>
    <dgm:cxn modelId="{FF200C8F-FC31-4F88-93CF-AF0EC162DC96}" type="presParOf" srcId="{D803BCCA-0C1F-4360-8D7C-491FEBE95539}" destId="{93F7B34A-465F-4847-ADCD-0F61D5479590}" srcOrd="1" destOrd="0" presId="urn:microsoft.com/office/officeart/2005/8/layout/orgChart1"/>
    <dgm:cxn modelId="{1335EE7C-6413-4506-B53C-2D4AA54C2260}" type="presParOf" srcId="{D803BCCA-0C1F-4360-8D7C-491FEBE95539}" destId="{F9B9578A-2257-4A3A-9B45-18DE67CA9D97}" srcOrd="2" destOrd="0" presId="urn:microsoft.com/office/officeart/2005/8/layout/orgChart1"/>
    <dgm:cxn modelId="{1A56C7DC-537D-466B-81C2-DBA5D78C51D9}" type="presParOf" srcId="{5E65A9DE-11BD-420E-8F98-BA88885DA7E1}" destId="{D5BABB3E-4BD1-42E1-8506-3210E062DE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4050F7-98BA-4A78-A1E1-94E9225DD92E}" type="doc">
      <dgm:prSet loTypeId="urn:microsoft.com/office/officeart/2005/8/layout/hList3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5FDAF06-516C-4D1B-B900-0A8CDD79DBCE}">
      <dgm:prSet custT="1"/>
      <dgm:spPr/>
      <dgm:t>
        <a:bodyPr/>
        <a:lstStyle/>
        <a:p>
          <a:pPr rtl="0"/>
          <a:r>
            <a:rPr lang="ru-RU" sz="4400" dirty="0" smtClean="0"/>
            <a:t>По тяжести: </a:t>
          </a:r>
          <a:endParaRPr lang="ru-RU" sz="4400" dirty="0"/>
        </a:p>
      </dgm:t>
    </dgm:pt>
    <dgm:pt modelId="{EAEE353C-EF07-45B8-A85A-81999F73E13B}" type="parTrans" cxnId="{85F0FBE5-6345-4C6D-A209-757F06F3E41C}">
      <dgm:prSet/>
      <dgm:spPr/>
      <dgm:t>
        <a:bodyPr/>
        <a:lstStyle/>
        <a:p>
          <a:endParaRPr lang="ru-RU"/>
        </a:p>
      </dgm:t>
    </dgm:pt>
    <dgm:pt modelId="{44A5BE72-F955-487B-89E8-0D64D5CE9D5B}" type="sibTrans" cxnId="{85F0FBE5-6345-4C6D-A209-757F06F3E41C}">
      <dgm:prSet/>
      <dgm:spPr/>
      <dgm:t>
        <a:bodyPr/>
        <a:lstStyle/>
        <a:p>
          <a:endParaRPr lang="ru-RU"/>
        </a:p>
      </dgm:t>
    </dgm:pt>
    <dgm:pt modelId="{E2A7BC62-BF1B-453C-9377-EE0B6FA18C99}">
      <dgm:prSet/>
      <dgm:spPr/>
      <dgm:t>
        <a:bodyPr/>
        <a:lstStyle/>
        <a:p>
          <a:pPr rtl="0"/>
          <a:r>
            <a:rPr lang="ru-RU" dirty="0" smtClean="0"/>
            <a:t>микротравмы</a:t>
          </a:r>
          <a:endParaRPr lang="ru-RU" dirty="0"/>
        </a:p>
      </dgm:t>
    </dgm:pt>
    <dgm:pt modelId="{3C18A6DD-4545-436E-88BE-B1B05A4E9F1E}" type="parTrans" cxnId="{CEC7EA73-53A8-429E-A89B-33FABFDBC1AE}">
      <dgm:prSet/>
      <dgm:spPr/>
      <dgm:t>
        <a:bodyPr/>
        <a:lstStyle/>
        <a:p>
          <a:endParaRPr lang="ru-RU"/>
        </a:p>
      </dgm:t>
    </dgm:pt>
    <dgm:pt modelId="{17B72E62-0881-437E-A834-BDDC577E3442}" type="sibTrans" cxnId="{CEC7EA73-53A8-429E-A89B-33FABFDBC1AE}">
      <dgm:prSet/>
      <dgm:spPr/>
      <dgm:t>
        <a:bodyPr/>
        <a:lstStyle/>
        <a:p>
          <a:endParaRPr lang="ru-RU"/>
        </a:p>
      </dgm:t>
    </dgm:pt>
    <dgm:pt modelId="{C6444655-1B25-4CAE-AAB1-DECCBFE164B7}">
      <dgm:prSet/>
      <dgm:spPr/>
      <dgm:t>
        <a:bodyPr/>
        <a:lstStyle/>
        <a:p>
          <a:pPr rtl="0"/>
          <a:r>
            <a:rPr lang="ru-RU" dirty="0" smtClean="0"/>
            <a:t>легкие</a:t>
          </a:r>
          <a:endParaRPr lang="ru-RU" dirty="0"/>
        </a:p>
      </dgm:t>
    </dgm:pt>
    <dgm:pt modelId="{119928B6-AC74-422D-866C-63788D5A9560}" type="parTrans" cxnId="{CE519FBE-195F-4BEC-A297-6EBFDFB96C40}">
      <dgm:prSet/>
      <dgm:spPr/>
      <dgm:t>
        <a:bodyPr/>
        <a:lstStyle/>
        <a:p>
          <a:endParaRPr lang="ru-RU"/>
        </a:p>
      </dgm:t>
    </dgm:pt>
    <dgm:pt modelId="{8B475D26-B629-47EF-8F4B-FBBFAB2DCA94}" type="sibTrans" cxnId="{CE519FBE-195F-4BEC-A297-6EBFDFB96C40}">
      <dgm:prSet/>
      <dgm:spPr/>
      <dgm:t>
        <a:bodyPr/>
        <a:lstStyle/>
        <a:p>
          <a:endParaRPr lang="ru-RU"/>
        </a:p>
      </dgm:t>
    </dgm:pt>
    <dgm:pt modelId="{24326182-48AF-492F-80C5-0AEBC1AFD2EC}">
      <dgm:prSet/>
      <dgm:spPr/>
      <dgm:t>
        <a:bodyPr/>
        <a:lstStyle/>
        <a:p>
          <a:pPr rtl="0"/>
          <a:r>
            <a:rPr lang="ru-RU" dirty="0" smtClean="0"/>
            <a:t>тяжелые</a:t>
          </a:r>
          <a:endParaRPr lang="ru-RU" dirty="0"/>
        </a:p>
      </dgm:t>
    </dgm:pt>
    <dgm:pt modelId="{B2AED0D7-F37A-4A9A-AE54-39D547A3E63B}" type="parTrans" cxnId="{AAA55EFE-3ABB-4357-8A83-5E41778BC2F1}">
      <dgm:prSet/>
      <dgm:spPr/>
      <dgm:t>
        <a:bodyPr/>
        <a:lstStyle/>
        <a:p>
          <a:endParaRPr lang="ru-RU"/>
        </a:p>
      </dgm:t>
    </dgm:pt>
    <dgm:pt modelId="{AB4B492C-426D-4620-B982-932FF6967B99}" type="sibTrans" cxnId="{AAA55EFE-3ABB-4357-8A83-5E41778BC2F1}">
      <dgm:prSet/>
      <dgm:spPr/>
      <dgm:t>
        <a:bodyPr/>
        <a:lstStyle/>
        <a:p>
          <a:endParaRPr lang="ru-RU"/>
        </a:p>
      </dgm:t>
    </dgm:pt>
    <dgm:pt modelId="{A881BF4D-76C8-40A5-A8B6-8805F9E3522B}">
      <dgm:prSet/>
      <dgm:spPr/>
      <dgm:t>
        <a:bodyPr/>
        <a:lstStyle/>
        <a:p>
          <a:pPr rtl="0"/>
          <a:r>
            <a:rPr lang="ru-RU" dirty="0" smtClean="0"/>
            <a:t>со смертельным исходом</a:t>
          </a:r>
          <a:endParaRPr lang="ru-RU" dirty="0"/>
        </a:p>
      </dgm:t>
    </dgm:pt>
    <dgm:pt modelId="{F0CCCCB0-46F5-4100-88F9-895B3CB07887}" type="parTrans" cxnId="{8C64654D-0F06-40AA-BF96-3241AAC66350}">
      <dgm:prSet/>
      <dgm:spPr/>
      <dgm:t>
        <a:bodyPr/>
        <a:lstStyle/>
        <a:p>
          <a:endParaRPr lang="ru-RU"/>
        </a:p>
      </dgm:t>
    </dgm:pt>
    <dgm:pt modelId="{2CB5C901-ACC9-4459-9994-A1807B0B0B17}" type="sibTrans" cxnId="{8C64654D-0F06-40AA-BF96-3241AAC66350}">
      <dgm:prSet/>
      <dgm:spPr/>
      <dgm:t>
        <a:bodyPr/>
        <a:lstStyle/>
        <a:p>
          <a:endParaRPr lang="ru-RU"/>
        </a:p>
      </dgm:t>
    </dgm:pt>
    <dgm:pt modelId="{89031664-CB05-4AE0-B527-E1FB014B4B4A}" type="pres">
      <dgm:prSet presAssocID="{DF4050F7-98BA-4A78-A1E1-94E9225DD92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3FF470-05AF-4F4D-A95E-8F1D03E80C7B}" type="pres">
      <dgm:prSet presAssocID="{A5FDAF06-516C-4D1B-B900-0A8CDD79DBCE}" presName="roof" presStyleLbl="dkBgShp" presStyleIdx="0" presStyleCnt="2"/>
      <dgm:spPr/>
      <dgm:t>
        <a:bodyPr/>
        <a:lstStyle/>
        <a:p>
          <a:endParaRPr lang="ru-RU"/>
        </a:p>
      </dgm:t>
    </dgm:pt>
    <dgm:pt modelId="{F40CA6BB-B3D9-49CB-8A10-07DCC7F87A96}" type="pres">
      <dgm:prSet presAssocID="{A5FDAF06-516C-4D1B-B900-0A8CDD79DBCE}" presName="pillars" presStyleCnt="0"/>
      <dgm:spPr/>
    </dgm:pt>
    <dgm:pt modelId="{18EC4FBE-D25E-416E-97F0-59C8CEEF35F1}" type="pres">
      <dgm:prSet presAssocID="{A5FDAF06-516C-4D1B-B900-0A8CDD79DBCE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F945B-3A59-4FF9-BE42-68F265C904B0}" type="pres">
      <dgm:prSet presAssocID="{C6444655-1B25-4CAE-AAB1-DECCBFE164B7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70952C-99EC-4F91-BF64-C760705CEA49}" type="pres">
      <dgm:prSet presAssocID="{24326182-48AF-492F-80C5-0AEBC1AFD2EC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13B2D-833A-49F6-91A9-88F2FF3E789A}" type="pres">
      <dgm:prSet presAssocID="{A881BF4D-76C8-40A5-A8B6-8805F9E3522B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A0D905-0EAE-4352-B722-81E99B87FF6E}" type="pres">
      <dgm:prSet presAssocID="{A5FDAF06-516C-4D1B-B900-0A8CDD79DBCE}" presName="base" presStyleLbl="dkBgShp" presStyleIdx="1" presStyleCnt="2"/>
      <dgm:spPr/>
    </dgm:pt>
  </dgm:ptLst>
  <dgm:cxnLst>
    <dgm:cxn modelId="{8C64654D-0F06-40AA-BF96-3241AAC66350}" srcId="{A5FDAF06-516C-4D1B-B900-0A8CDD79DBCE}" destId="{A881BF4D-76C8-40A5-A8B6-8805F9E3522B}" srcOrd="3" destOrd="0" parTransId="{F0CCCCB0-46F5-4100-88F9-895B3CB07887}" sibTransId="{2CB5C901-ACC9-4459-9994-A1807B0B0B17}"/>
    <dgm:cxn modelId="{BE5D823E-3ADF-4B0E-AF11-3C36F0CF2E63}" type="presOf" srcId="{A5FDAF06-516C-4D1B-B900-0A8CDD79DBCE}" destId="{DC3FF470-05AF-4F4D-A95E-8F1D03E80C7B}" srcOrd="0" destOrd="0" presId="urn:microsoft.com/office/officeart/2005/8/layout/hList3"/>
    <dgm:cxn modelId="{E63F3D3A-E064-45D3-8823-B3045BA6B83B}" type="presOf" srcId="{C6444655-1B25-4CAE-AAB1-DECCBFE164B7}" destId="{FB6F945B-3A59-4FF9-BE42-68F265C904B0}" srcOrd="0" destOrd="0" presId="urn:microsoft.com/office/officeart/2005/8/layout/hList3"/>
    <dgm:cxn modelId="{87A6F77E-8E28-4448-A4C1-345D1F8B672E}" type="presOf" srcId="{A881BF4D-76C8-40A5-A8B6-8805F9E3522B}" destId="{4CB13B2D-833A-49F6-91A9-88F2FF3E789A}" srcOrd="0" destOrd="0" presId="urn:microsoft.com/office/officeart/2005/8/layout/hList3"/>
    <dgm:cxn modelId="{CEC7EA73-53A8-429E-A89B-33FABFDBC1AE}" srcId="{A5FDAF06-516C-4D1B-B900-0A8CDD79DBCE}" destId="{E2A7BC62-BF1B-453C-9377-EE0B6FA18C99}" srcOrd="0" destOrd="0" parTransId="{3C18A6DD-4545-436E-88BE-B1B05A4E9F1E}" sibTransId="{17B72E62-0881-437E-A834-BDDC577E3442}"/>
    <dgm:cxn modelId="{195A1B34-22CB-4F35-808D-A854A789BADC}" type="presOf" srcId="{DF4050F7-98BA-4A78-A1E1-94E9225DD92E}" destId="{89031664-CB05-4AE0-B527-E1FB014B4B4A}" srcOrd="0" destOrd="0" presId="urn:microsoft.com/office/officeart/2005/8/layout/hList3"/>
    <dgm:cxn modelId="{AAA55EFE-3ABB-4357-8A83-5E41778BC2F1}" srcId="{A5FDAF06-516C-4D1B-B900-0A8CDD79DBCE}" destId="{24326182-48AF-492F-80C5-0AEBC1AFD2EC}" srcOrd="2" destOrd="0" parTransId="{B2AED0D7-F37A-4A9A-AE54-39D547A3E63B}" sibTransId="{AB4B492C-426D-4620-B982-932FF6967B99}"/>
    <dgm:cxn modelId="{CE519FBE-195F-4BEC-A297-6EBFDFB96C40}" srcId="{A5FDAF06-516C-4D1B-B900-0A8CDD79DBCE}" destId="{C6444655-1B25-4CAE-AAB1-DECCBFE164B7}" srcOrd="1" destOrd="0" parTransId="{119928B6-AC74-422D-866C-63788D5A9560}" sibTransId="{8B475D26-B629-47EF-8F4B-FBBFAB2DCA94}"/>
    <dgm:cxn modelId="{69742A0D-1681-4196-9A7A-3A35C3BF66F4}" type="presOf" srcId="{24326182-48AF-492F-80C5-0AEBC1AFD2EC}" destId="{7170952C-99EC-4F91-BF64-C760705CEA49}" srcOrd="0" destOrd="0" presId="urn:microsoft.com/office/officeart/2005/8/layout/hList3"/>
    <dgm:cxn modelId="{85F0FBE5-6345-4C6D-A209-757F06F3E41C}" srcId="{DF4050F7-98BA-4A78-A1E1-94E9225DD92E}" destId="{A5FDAF06-516C-4D1B-B900-0A8CDD79DBCE}" srcOrd="0" destOrd="0" parTransId="{EAEE353C-EF07-45B8-A85A-81999F73E13B}" sibTransId="{44A5BE72-F955-487B-89E8-0D64D5CE9D5B}"/>
    <dgm:cxn modelId="{28B8ED89-7AFA-4098-B9B4-6AFAA12A6240}" type="presOf" srcId="{E2A7BC62-BF1B-453C-9377-EE0B6FA18C99}" destId="{18EC4FBE-D25E-416E-97F0-59C8CEEF35F1}" srcOrd="0" destOrd="0" presId="urn:microsoft.com/office/officeart/2005/8/layout/hList3"/>
    <dgm:cxn modelId="{F0801DE4-71EA-499E-9613-881B9DDC86B7}" type="presParOf" srcId="{89031664-CB05-4AE0-B527-E1FB014B4B4A}" destId="{DC3FF470-05AF-4F4D-A95E-8F1D03E80C7B}" srcOrd="0" destOrd="0" presId="urn:microsoft.com/office/officeart/2005/8/layout/hList3"/>
    <dgm:cxn modelId="{F84587C2-A655-4AB1-B488-136D50CF6B93}" type="presParOf" srcId="{89031664-CB05-4AE0-B527-E1FB014B4B4A}" destId="{F40CA6BB-B3D9-49CB-8A10-07DCC7F87A96}" srcOrd="1" destOrd="0" presId="urn:microsoft.com/office/officeart/2005/8/layout/hList3"/>
    <dgm:cxn modelId="{2CDF8058-B168-4417-9F26-C96A38306634}" type="presParOf" srcId="{F40CA6BB-B3D9-49CB-8A10-07DCC7F87A96}" destId="{18EC4FBE-D25E-416E-97F0-59C8CEEF35F1}" srcOrd="0" destOrd="0" presId="urn:microsoft.com/office/officeart/2005/8/layout/hList3"/>
    <dgm:cxn modelId="{D3005F4F-D9C7-40C9-A9B5-7A906F431BB9}" type="presParOf" srcId="{F40CA6BB-B3D9-49CB-8A10-07DCC7F87A96}" destId="{FB6F945B-3A59-4FF9-BE42-68F265C904B0}" srcOrd="1" destOrd="0" presId="urn:microsoft.com/office/officeart/2005/8/layout/hList3"/>
    <dgm:cxn modelId="{8CB386C5-4E10-4904-9A56-EA7878449392}" type="presParOf" srcId="{F40CA6BB-B3D9-49CB-8A10-07DCC7F87A96}" destId="{7170952C-99EC-4F91-BF64-C760705CEA49}" srcOrd="2" destOrd="0" presId="urn:microsoft.com/office/officeart/2005/8/layout/hList3"/>
    <dgm:cxn modelId="{B62E207F-0920-4CB2-BA16-1FEAC0D140F9}" type="presParOf" srcId="{F40CA6BB-B3D9-49CB-8A10-07DCC7F87A96}" destId="{4CB13B2D-833A-49F6-91A9-88F2FF3E789A}" srcOrd="3" destOrd="0" presId="urn:microsoft.com/office/officeart/2005/8/layout/hList3"/>
    <dgm:cxn modelId="{FA70A53C-8F7E-4DB2-859A-F88F744138CD}" type="presParOf" srcId="{89031664-CB05-4AE0-B527-E1FB014B4B4A}" destId="{9CA0D905-0EAE-4352-B722-81E99B87FF6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52539F-313E-40C6-B506-4633F16AC564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041D8ED-555D-4E19-B4AC-F4635489E32A}">
      <dgm:prSet/>
      <dgm:spPr/>
      <dgm:t>
        <a:bodyPr/>
        <a:lstStyle/>
        <a:p>
          <a:pPr rtl="0"/>
          <a:r>
            <a:rPr lang="ru-RU" dirty="0" smtClean="0"/>
            <a:t>По обстоятельствам: </a:t>
          </a:r>
          <a:endParaRPr lang="ru-RU" dirty="0"/>
        </a:p>
      </dgm:t>
    </dgm:pt>
    <dgm:pt modelId="{17B14031-866B-4477-8A6E-EE114368E447}" type="parTrans" cxnId="{5FEC6CEE-DFC6-46E2-8E7F-20EE4E38BC06}">
      <dgm:prSet/>
      <dgm:spPr/>
      <dgm:t>
        <a:bodyPr/>
        <a:lstStyle/>
        <a:p>
          <a:endParaRPr lang="ru-RU"/>
        </a:p>
      </dgm:t>
    </dgm:pt>
    <dgm:pt modelId="{6FFCF9B2-FED4-40FA-9715-BB0D65058652}" type="sibTrans" cxnId="{5FEC6CEE-DFC6-46E2-8E7F-20EE4E38BC06}">
      <dgm:prSet/>
      <dgm:spPr/>
      <dgm:t>
        <a:bodyPr/>
        <a:lstStyle/>
        <a:p>
          <a:endParaRPr lang="ru-RU"/>
        </a:p>
      </dgm:t>
    </dgm:pt>
    <dgm:pt modelId="{C106B85E-4900-4127-AA09-7690CF69DCC2}">
      <dgm:prSet/>
      <dgm:spPr/>
      <dgm:t>
        <a:bodyPr/>
        <a:lstStyle/>
        <a:p>
          <a:pPr rtl="0"/>
          <a:r>
            <a:rPr lang="ru-RU" dirty="0" smtClean="0"/>
            <a:t>бытовые</a:t>
          </a:r>
          <a:endParaRPr lang="ru-RU" dirty="0"/>
        </a:p>
      </dgm:t>
    </dgm:pt>
    <dgm:pt modelId="{350794BE-CA35-4C2A-9645-4CD4991AEA6B}" type="parTrans" cxnId="{D89EB7C1-A155-43CB-8E74-3CE3AA038242}">
      <dgm:prSet/>
      <dgm:spPr/>
      <dgm:t>
        <a:bodyPr/>
        <a:lstStyle/>
        <a:p>
          <a:endParaRPr lang="ru-RU"/>
        </a:p>
      </dgm:t>
    </dgm:pt>
    <dgm:pt modelId="{F6A1F3EA-063F-4853-BD58-FDCFAF388E2F}" type="sibTrans" cxnId="{D89EB7C1-A155-43CB-8E74-3CE3AA038242}">
      <dgm:prSet/>
      <dgm:spPr/>
      <dgm:t>
        <a:bodyPr/>
        <a:lstStyle/>
        <a:p>
          <a:endParaRPr lang="ru-RU"/>
        </a:p>
      </dgm:t>
    </dgm:pt>
    <dgm:pt modelId="{6E23F9BE-9FE3-4637-A3C9-378C2563BF02}">
      <dgm:prSet/>
      <dgm:spPr/>
      <dgm:t>
        <a:bodyPr/>
        <a:lstStyle/>
        <a:p>
          <a:pPr rtl="0"/>
          <a:r>
            <a:rPr lang="ru-RU" dirty="0" smtClean="0"/>
            <a:t>не связанные с производством</a:t>
          </a:r>
          <a:endParaRPr lang="ru-RU" dirty="0"/>
        </a:p>
      </dgm:t>
    </dgm:pt>
    <dgm:pt modelId="{3C764BB2-15F6-4A1A-82A0-2BB4142AAFE0}" type="parTrans" cxnId="{E4B32200-68F4-44F8-AC5F-22F4C1E5DE99}">
      <dgm:prSet/>
      <dgm:spPr/>
      <dgm:t>
        <a:bodyPr/>
        <a:lstStyle/>
        <a:p>
          <a:endParaRPr lang="ru-RU"/>
        </a:p>
      </dgm:t>
    </dgm:pt>
    <dgm:pt modelId="{46FBAB72-0D62-496E-9228-C2F2815E7714}" type="sibTrans" cxnId="{E4B32200-68F4-44F8-AC5F-22F4C1E5DE99}">
      <dgm:prSet/>
      <dgm:spPr/>
      <dgm:t>
        <a:bodyPr/>
        <a:lstStyle/>
        <a:p>
          <a:endParaRPr lang="ru-RU"/>
        </a:p>
      </dgm:t>
    </dgm:pt>
    <dgm:pt modelId="{FB8C6F61-6012-4135-AE12-3E5733C73AE4}">
      <dgm:prSet/>
      <dgm:spPr/>
      <dgm:t>
        <a:bodyPr/>
        <a:lstStyle/>
        <a:p>
          <a:pPr rtl="0"/>
          <a:r>
            <a:rPr lang="ru-RU" dirty="0" smtClean="0"/>
            <a:t>связанные с производством (несчастные случаи на производстве) </a:t>
          </a:r>
          <a:endParaRPr lang="ru-RU" dirty="0"/>
        </a:p>
      </dgm:t>
    </dgm:pt>
    <dgm:pt modelId="{D50E48AE-D724-46CC-879B-3AFB8249FCC4}" type="parTrans" cxnId="{3E6E8CA4-3D32-4C9E-B7E7-79CE5C5256BD}">
      <dgm:prSet/>
      <dgm:spPr/>
      <dgm:t>
        <a:bodyPr/>
        <a:lstStyle/>
        <a:p>
          <a:endParaRPr lang="ru-RU"/>
        </a:p>
      </dgm:t>
    </dgm:pt>
    <dgm:pt modelId="{AE7F6FA0-C0C5-4D63-A100-3F49AD0317C5}" type="sibTrans" cxnId="{3E6E8CA4-3D32-4C9E-B7E7-79CE5C5256BD}">
      <dgm:prSet/>
      <dgm:spPr/>
      <dgm:t>
        <a:bodyPr/>
        <a:lstStyle/>
        <a:p>
          <a:endParaRPr lang="ru-RU"/>
        </a:p>
      </dgm:t>
    </dgm:pt>
    <dgm:pt modelId="{C63C84E0-8B0D-44DD-866A-CCDFB952AE9B}" type="pres">
      <dgm:prSet presAssocID="{3752539F-313E-40C6-B506-4633F16AC5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4BF7B1-4580-4FE5-AC05-E206A7BD837E}" type="pres">
      <dgm:prSet presAssocID="{A041D8ED-555D-4E19-B4AC-F4635489E32A}" presName="composite" presStyleCnt="0"/>
      <dgm:spPr/>
    </dgm:pt>
    <dgm:pt modelId="{26FF2D59-3371-448B-BFEB-2AE62FC98874}" type="pres">
      <dgm:prSet presAssocID="{A041D8ED-555D-4E19-B4AC-F4635489E32A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50286-5AD3-428C-9ECF-1D057FBE44B3}" type="pres">
      <dgm:prSet presAssocID="{A041D8ED-555D-4E19-B4AC-F4635489E32A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6973DA-1B98-4213-ABF1-291BE8B02C3D}" type="presOf" srcId="{A041D8ED-555D-4E19-B4AC-F4635489E32A}" destId="{26FF2D59-3371-448B-BFEB-2AE62FC98874}" srcOrd="0" destOrd="0" presId="urn:microsoft.com/office/officeart/2005/8/layout/hList1"/>
    <dgm:cxn modelId="{E4B32200-68F4-44F8-AC5F-22F4C1E5DE99}" srcId="{A041D8ED-555D-4E19-B4AC-F4635489E32A}" destId="{6E23F9BE-9FE3-4637-A3C9-378C2563BF02}" srcOrd="1" destOrd="0" parTransId="{3C764BB2-15F6-4A1A-82A0-2BB4142AAFE0}" sibTransId="{46FBAB72-0D62-496E-9228-C2F2815E7714}"/>
    <dgm:cxn modelId="{3E6E8CA4-3D32-4C9E-B7E7-79CE5C5256BD}" srcId="{A041D8ED-555D-4E19-B4AC-F4635489E32A}" destId="{FB8C6F61-6012-4135-AE12-3E5733C73AE4}" srcOrd="2" destOrd="0" parTransId="{D50E48AE-D724-46CC-879B-3AFB8249FCC4}" sibTransId="{AE7F6FA0-C0C5-4D63-A100-3F49AD0317C5}"/>
    <dgm:cxn modelId="{5FEC6CEE-DFC6-46E2-8E7F-20EE4E38BC06}" srcId="{3752539F-313E-40C6-B506-4633F16AC564}" destId="{A041D8ED-555D-4E19-B4AC-F4635489E32A}" srcOrd="0" destOrd="0" parTransId="{17B14031-866B-4477-8A6E-EE114368E447}" sibTransId="{6FFCF9B2-FED4-40FA-9715-BB0D65058652}"/>
    <dgm:cxn modelId="{D6BFBFF3-CBAD-4767-B7F2-E7CC1551789D}" type="presOf" srcId="{FB8C6F61-6012-4135-AE12-3E5733C73AE4}" destId="{BFA50286-5AD3-428C-9ECF-1D057FBE44B3}" srcOrd="0" destOrd="2" presId="urn:microsoft.com/office/officeart/2005/8/layout/hList1"/>
    <dgm:cxn modelId="{2BB39077-8FDD-4472-9E7E-A20F73F0A6D1}" type="presOf" srcId="{6E23F9BE-9FE3-4637-A3C9-378C2563BF02}" destId="{BFA50286-5AD3-428C-9ECF-1D057FBE44B3}" srcOrd="0" destOrd="1" presId="urn:microsoft.com/office/officeart/2005/8/layout/hList1"/>
    <dgm:cxn modelId="{D89EB7C1-A155-43CB-8E74-3CE3AA038242}" srcId="{A041D8ED-555D-4E19-B4AC-F4635489E32A}" destId="{C106B85E-4900-4127-AA09-7690CF69DCC2}" srcOrd="0" destOrd="0" parTransId="{350794BE-CA35-4C2A-9645-4CD4991AEA6B}" sibTransId="{F6A1F3EA-063F-4853-BD58-FDCFAF388E2F}"/>
    <dgm:cxn modelId="{B5884712-55E9-4580-B69B-F1D8BAF7EBD1}" type="presOf" srcId="{C106B85E-4900-4127-AA09-7690CF69DCC2}" destId="{BFA50286-5AD3-428C-9ECF-1D057FBE44B3}" srcOrd="0" destOrd="0" presId="urn:microsoft.com/office/officeart/2005/8/layout/hList1"/>
    <dgm:cxn modelId="{98ECB29E-D257-4761-8B7B-A301D442DB97}" type="presOf" srcId="{3752539F-313E-40C6-B506-4633F16AC564}" destId="{C63C84E0-8B0D-44DD-866A-CCDFB952AE9B}" srcOrd="0" destOrd="0" presId="urn:microsoft.com/office/officeart/2005/8/layout/hList1"/>
    <dgm:cxn modelId="{D9B81826-D6F6-41E1-B7EE-9EE3F37AEFC8}" type="presParOf" srcId="{C63C84E0-8B0D-44DD-866A-CCDFB952AE9B}" destId="{A44BF7B1-4580-4FE5-AC05-E206A7BD837E}" srcOrd="0" destOrd="0" presId="urn:microsoft.com/office/officeart/2005/8/layout/hList1"/>
    <dgm:cxn modelId="{5E306E74-5E2B-4DA0-AF3D-DA54C59E9330}" type="presParOf" srcId="{A44BF7B1-4580-4FE5-AC05-E206A7BD837E}" destId="{26FF2D59-3371-448B-BFEB-2AE62FC98874}" srcOrd="0" destOrd="0" presId="urn:microsoft.com/office/officeart/2005/8/layout/hList1"/>
    <dgm:cxn modelId="{9AB06B22-720C-496B-81A2-9B5A82536E51}" type="presParOf" srcId="{A44BF7B1-4580-4FE5-AC05-E206A7BD837E}" destId="{BFA50286-5AD3-428C-9ECF-1D057FBE44B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B6203D-7EFE-4C2C-AE51-AB9A96F21609}" type="doc">
      <dgm:prSet loTypeId="urn:microsoft.com/office/officeart/2005/8/layout/matrix1" loCatId="matrix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EF06BD5-61D8-4970-BC38-42DAD23F6CB0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rgbClr val="FF0000"/>
              </a:solidFill>
            </a:rPr>
            <a:t>7Основные группы причин производственного травматизма</a:t>
          </a:r>
          <a:endParaRPr lang="ru-RU" sz="2400" dirty="0">
            <a:solidFill>
              <a:srgbClr val="FF0000"/>
            </a:solidFill>
          </a:endParaRPr>
        </a:p>
      </dgm:t>
    </dgm:pt>
    <dgm:pt modelId="{1EE7DC3A-A455-4A0C-8196-9A011135F6B2}" type="parTrans" cxnId="{10DBB441-7842-43A0-8790-C29C0ECA4A50}">
      <dgm:prSet/>
      <dgm:spPr/>
      <dgm:t>
        <a:bodyPr/>
        <a:lstStyle/>
        <a:p>
          <a:endParaRPr lang="ru-RU"/>
        </a:p>
      </dgm:t>
    </dgm:pt>
    <dgm:pt modelId="{E9F6C88B-B824-4D40-B6C6-3A1ACA0E28A7}" type="sibTrans" cxnId="{10DBB441-7842-43A0-8790-C29C0ECA4A50}">
      <dgm:prSet/>
      <dgm:spPr/>
      <dgm:t>
        <a:bodyPr/>
        <a:lstStyle/>
        <a:p>
          <a:endParaRPr lang="ru-RU"/>
        </a:p>
      </dgm:t>
    </dgm:pt>
    <dgm:pt modelId="{90738343-A73D-43BC-AF2E-7195D72A374A}">
      <dgm:prSet/>
      <dgm:spPr/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Организационные </a:t>
          </a:r>
          <a:r>
            <a:rPr lang="ru-RU" b="1" dirty="0" smtClean="0"/>
            <a:t>(недостатки в содержании территории, проездов, проходов; нарушение правил эксплуатации оборудования, транспортных средств, инструмента; недостатки в организации рабочих мести т.п. )</a:t>
          </a:r>
          <a:endParaRPr lang="ru-RU" dirty="0"/>
        </a:p>
      </dgm:t>
    </dgm:pt>
    <dgm:pt modelId="{CBCAA842-2DE7-4273-86CF-7F1E25E74966}" type="parTrans" cxnId="{CC546871-2B0D-4932-A02E-5BC85AC15AAF}">
      <dgm:prSet/>
      <dgm:spPr/>
      <dgm:t>
        <a:bodyPr/>
        <a:lstStyle/>
        <a:p>
          <a:endParaRPr lang="ru-RU"/>
        </a:p>
      </dgm:t>
    </dgm:pt>
    <dgm:pt modelId="{234D65B9-038B-4258-9EE3-3F7F0D3B7B4F}" type="sibTrans" cxnId="{CC546871-2B0D-4932-A02E-5BC85AC15AAF}">
      <dgm:prSet/>
      <dgm:spPr/>
      <dgm:t>
        <a:bodyPr/>
        <a:lstStyle/>
        <a:p>
          <a:endParaRPr lang="ru-RU"/>
        </a:p>
      </dgm:t>
    </dgm:pt>
    <dgm:pt modelId="{583E7D52-1145-4213-A0DD-911385FB8687}">
      <dgm:prSet/>
      <dgm:spPr/>
      <dgm:t>
        <a:bodyPr/>
        <a:lstStyle/>
        <a:p>
          <a:pPr rtl="0"/>
          <a:r>
            <a:rPr lang="ru-RU" b="1" smtClean="0">
              <a:solidFill>
                <a:srgbClr val="FFFF00"/>
              </a:solidFill>
            </a:rPr>
            <a:t>Санитарно-гигиенич</a:t>
          </a:r>
          <a:r>
            <a:rPr lang="ru-RU" b="1" smtClean="0"/>
            <a:t>еские (повышенное (выше ПДК) содержание в воздухе рабочих зон вредных веществ; повышенные уровни шума, вибрации и т.п. )</a:t>
          </a:r>
          <a:endParaRPr lang="ru-RU" dirty="0"/>
        </a:p>
      </dgm:t>
    </dgm:pt>
    <dgm:pt modelId="{777291F5-C7CE-4998-A35C-E2B03476EC65}" type="parTrans" cxnId="{DD765CF4-0B71-40F3-9559-03ED51949F44}">
      <dgm:prSet/>
      <dgm:spPr/>
      <dgm:t>
        <a:bodyPr/>
        <a:lstStyle/>
        <a:p>
          <a:endParaRPr lang="ru-RU"/>
        </a:p>
      </dgm:t>
    </dgm:pt>
    <dgm:pt modelId="{1A4136BC-68B0-4ECF-A041-4B5AEE169221}" type="sibTrans" cxnId="{DD765CF4-0B71-40F3-9559-03ED51949F44}">
      <dgm:prSet/>
      <dgm:spPr/>
      <dgm:t>
        <a:bodyPr/>
        <a:lstStyle/>
        <a:p>
          <a:endParaRPr lang="ru-RU"/>
        </a:p>
      </dgm:t>
    </dgm:pt>
    <dgm:pt modelId="{CAB2387D-761D-4E6A-9FD0-DB643742BE8E}">
      <dgm:prSet/>
      <dgm:spPr/>
      <dgm:t>
        <a:bodyPr/>
        <a:lstStyle/>
        <a:p>
          <a:pPr rtl="0"/>
          <a:r>
            <a:rPr lang="ru-RU" b="1" smtClean="0">
              <a:solidFill>
                <a:srgbClr val="FFFF00"/>
              </a:solidFill>
            </a:rPr>
            <a:t>Личностные</a:t>
          </a:r>
          <a:r>
            <a:rPr lang="ru-RU" b="1" smtClean="0"/>
            <a:t> (из-за утомления, вызванного большими физическими перегрузками, умственным перенапряжением анализаторов, монотонностью труда, и т.п.)</a:t>
          </a:r>
          <a:endParaRPr lang="ru-RU" dirty="0"/>
        </a:p>
      </dgm:t>
    </dgm:pt>
    <dgm:pt modelId="{54B7E2D2-F1A0-4D08-9A48-6106DD12891C}" type="parTrans" cxnId="{F90A1DB7-3537-4D42-936B-4CC4415C9F1F}">
      <dgm:prSet/>
      <dgm:spPr/>
      <dgm:t>
        <a:bodyPr/>
        <a:lstStyle/>
        <a:p>
          <a:endParaRPr lang="ru-RU"/>
        </a:p>
      </dgm:t>
    </dgm:pt>
    <dgm:pt modelId="{43F2FA6D-9524-42AB-9CE4-99923BA8FB99}" type="sibTrans" cxnId="{F90A1DB7-3537-4D42-936B-4CC4415C9F1F}">
      <dgm:prSet/>
      <dgm:spPr/>
      <dgm:t>
        <a:bodyPr/>
        <a:lstStyle/>
        <a:p>
          <a:endParaRPr lang="ru-RU"/>
        </a:p>
      </dgm:t>
    </dgm:pt>
    <dgm:pt modelId="{8417F50E-9E61-48B3-B406-DF7DB8CDDB15}">
      <dgm:prSet/>
      <dgm:spPr/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Технические</a:t>
          </a:r>
          <a:r>
            <a:rPr lang="ru-RU" b="1" dirty="0" smtClean="0"/>
            <a:t> (несовершенство технологических процессов, конструктивные недостатки оборудования, приспособлений, инструментов; недостаточная механизация тяжелых работ, в и т.п. )</a:t>
          </a:r>
          <a:endParaRPr lang="ru-RU" dirty="0"/>
        </a:p>
      </dgm:t>
    </dgm:pt>
    <dgm:pt modelId="{AF93C400-15DC-440B-BCC4-152CD902FF4F}" type="parTrans" cxnId="{D4CD4EB1-4991-4D75-B62E-07B7AF04419B}">
      <dgm:prSet/>
      <dgm:spPr/>
      <dgm:t>
        <a:bodyPr/>
        <a:lstStyle/>
        <a:p>
          <a:endParaRPr lang="ru-RU"/>
        </a:p>
      </dgm:t>
    </dgm:pt>
    <dgm:pt modelId="{8D5F26DD-4650-41A2-8208-EC2837E1DC53}" type="sibTrans" cxnId="{D4CD4EB1-4991-4D75-B62E-07B7AF04419B}">
      <dgm:prSet/>
      <dgm:spPr/>
      <dgm:t>
        <a:bodyPr/>
        <a:lstStyle/>
        <a:p>
          <a:endParaRPr lang="ru-RU"/>
        </a:p>
      </dgm:t>
    </dgm:pt>
    <dgm:pt modelId="{138549B5-D1A1-4530-ACBF-06811EEDDF32}" type="pres">
      <dgm:prSet presAssocID="{EDB6203D-7EFE-4C2C-AE51-AB9A96F2160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6A8652-F171-482C-B74C-44FEA18E775D}" type="pres">
      <dgm:prSet presAssocID="{EDB6203D-7EFE-4C2C-AE51-AB9A96F21609}" presName="matrix" presStyleCnt="0"/>
      <dgm:spPr/>
    </dgm:pt>
    <dgm:pt modelId="{B22D9A07-C256-4128-AC3E-EAE46AB381DC}" type="pres">
      <dgm:prSet presAssocID="{EDB6203D-7EFE-4C2C-AE51-AB9A96F21609}" presName="tile1" presStyleLbl="node1" presStyleIdx="0" presStyleCnt="4"/>
      <dgm:spPr/>
      <dgm:t>
        <a:bodyPr/>
        <a:lstStyle/>
        <a:p>
          <a:endParaRPr lang="ru-RU"/>
        </a:p>
      </dgm:t>
    </dgm:pt>
    <dgm:pt modelId="{0848BA10-F283-4472-B326-CE0C6DAC1CC7}" type="pres">
      <dgm:prSet presAssocID="{EDB6203D-7EFE-4C2C-AE51-AB9A96F2160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D22E3E-0634-4EC7-ABB7-7A69D2997686}" type="pres">
      <dgm:prSet presAssocID="{EDB6203D-7EFE-4C2C-AE51-AB9A96F21609}" presName="tile2" presStyleLbl="node1" presStyleIdx="1" presStyleCnt="4"/>
      <dgm:spPr/>
      <dgm:t>
        <a:bodyPr/>
        <a:lstStyle/>
        <a:p>
          <a:endParaRPr lang="ru-RU"/>
        </a:p>
      </dgm:t>
    </dgm:pt>
    <dgm:pt modelId="{87397396-51AA-4504-A58E-82671AE51AD0}" type="pres">
      <dgm:prSet presAssocID="{EDB6203D-7EFE-4C2C-AE51-AB9A96F2160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AB1AF-F0F4-4BF7-BBEC-E17B76577ADC}" type="pres">
      <dgm:prSet presAssocID="{EDB6203D-7EFE-4C2C-AE51-AB9A96F21609}" presName="tile3" presStyleLbl="node1" presStyleIdx="2" presStyleCnt="4"/>
      <dgm:spPr/>
      <dgm:t>
        <a:bodyPr/>
        <a:lstStyle/>
        <a:p>
          <a:endParaRPr lang="ru-RU"/>
        </a:p>
      </dgm:t>
    </dgm:pt>
    <dgm:pt modelId="{CAA9B526-44DB-4416-B662-93ABBAFBC191}" type="pres">
      <dgm:prSet presAssocID="{EDB6203D-7EFE-4C2C-AE51-AB9A96F2160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063E09-B854-43DE-82C7-C5D0AE6FBEC5}" type="pres">
      <dgm:prSet presAssocID="{EDB6203D-7EFE-4C2C-AE51-AB9A96F21609}" presName="tile4" presStyleLbl="node1" presStyleIdx="3" presStyleCnt="4"/>
      <dgm:spPr/>
      <dgm:t>
        <a:bodyPr/>
        <a:lstStyle/>
        <a:p>
          <a:endParaRPr lang="ru-RU"/>
        </a:p>
      </dgm:t>
    </dgm:pt>
    <dgm:pt modelId="{8A88ABB8-29CB-471D-83FB-7E64419A3ECB}" type="pres">
      <dgm:prSet presAssocID="{EDB6203D-7EFE-4C2C-AE51-AB9A96F2160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C3165C-8CC2-4819-98F6-4629B5B1703A}" type="pres">
      <dgm:prSet presAssocID="{EDB6203D-7EFE-4C2C-AE51-AB9A96F21609}" presName="centerTile" presStyleLbl="fgShp" presStyleIdx="0" presStyleCnt="1" custScaleX="129630" custScaleY="154595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D4CD4EB1-4991-4D75-B62E-07B7AF04419B}" srcId="{5EF06BD5-61D8-4970-BC38-42DAD23F6CB0}" destId="{8417F50E-9E61-48B3-B406-DF7DB8CDDB15}" srcOrd="0" destOrd="0" parTransId="{AF93C400-15DC-440B-BCC4-152CD902FF4F}" sibTransId="{8D5F26DD-4650-41A2-8208-EC2837E1DC53}"/>
    <dgm:cxn modelId="{F1C53C26-CC76-4613-BBA5-180D63350184}" type="presOf" srcId="{5EF06BD5-61D8-4970-BC38-42DAD23F6CB0}" destId="{F0C3165C-8CC2-4819-98F6-4629B5B1703A}" srcOrd="0" destOrd="0" presId="urn:microsoft.com/office/officeart/2005/8/layout/matrix1"/>
    <dgm:cxn modelId="{F90A1DB7-3537-4D42-936B-4CC4415C9F1F}" srcId="{5EF06BD5-61D8-4970-BC38-42DAD23F6CB0}" destId="{CAB2387D-761D-4E6A-9FD0-DB643742BE8E}" srcOrd="3" destOrd="0" parTransId="{54B7E2D2-F1A0-4D08-9A48-6106DD12891C}" sibTransId="{43F2FA6D-9524-42AB-9CE4-99923BA8FB99}"/>
    <dgm:cxn modelId="{815B10CE-2CBE-4B1E-95E2-0B69D2FE2BFD}" type="presOf" srcId="{90738343-A73D-43BC-AF2E-7195D72A374A}" destId="{B5D22E3E-0634-4EC7-ABB7-7A69D2997686}" srcOrd="0" destOrd="0" presId="urn:microsoft.com/office/officeart/2005/8/layout/matrix1"/>
    <dgm:cxn modelId="{90C49BB2-69AD-423B-803A-BF9ABC0DEC9C}" type="presOf" srcId="{EDB6203D-7EFE-4C2C-AE51-AB9A96F21609}" destId="{138549B5-D1A1-4530-ACBF-06811EEDDF32}" srcOrd="0" destOrd="0" presId="urn:microsoft.com/office/officeart/2005/8/layout/matrix1"/>
    <dgm:cxn modelId="{1FFF556B-E487-43E8-AA5F-38AF3490EED7}" type="presOf" srcId="{90738343-A73D-43BC-AF2E-7195D72A374A}" destId="{87397396-51AA-4504-A58E-82671AE51AD0}" srcOrd="1" destOrd="0" presId="urn:microsoft.com/office/officeart/2005/8/layout/matrix1"/>
    <dgm:cxn modelId="{DD765CF4-0B71-40F3-9559-03ED51949F44}" srcId="{5EF06BD5-61D8-4970-BC38-42DAD23F6CB0}" destId="{583E7D52-1145-4213-A0DD-911385FB8687}" srcOrd="2" destOrd="0" parTransId="{777291F5-C7CE-4998-A35C-E2B03476EC65}" sibTransId="{1A4136BC-68B0-4ECF-A041-4B5AEE169221}"/>
    <dgm:cxn modelId="{CC546871-2B0D-4932-A02E-5BC85AC15AAF}" srcId="{5EF06BD5-61D8-4970-BC38-42DAD23F6CB0}" destId="{90738343-A73D-43BC-AF2E-7195D72A374A}" srcOrd="1" destOrd="0" parTransId="{CBCAA842-2DE7-4273-86CF-7F1E25E74966}" sibTransId="{234D65B9-038B-4258-9EE3-3F7F0D3B7B4F}"/>
    <dgm:cxn modelId="{AA1B0843-812F-4F30-A8DE-FE2BF9BC8CEE}" type="presOf" srcId="{8417F50E-9E61-48B3-B406-DF7DB8CDDB15}" destId="{B22D9A07-C256-4128-AC3E-EAE46AB381DC}" srcOrd="0" destOrd="0" presId="urn:microsoft.com/office/officeart/2005/8/layout/matrix1"/>
    <dgm:cxn modelId="{8721C592-D12C-4F10-80AE-B480B56BA437}" type="presOf" srcId="{CAB2387D-761D-4E6A-9FD0-DB643742BE8E}" destId="{6C063E09-B854-43DE-82C7-C5D0AE6FBEC5}" srcOrd="0" destOrd="0" presId="urn:microsoft.com/office/officeart/2005/8/layout/matrix1"/>
    <dgm:cxn modelId="{BC61D1C8-7F33-4CBA-B456-37AC379B1F57}" type="presOf" srcId="{CAB2387D-761D-4E6A-9FD0-DB643742BE8E}" destId="{8A88ABB8-29CB-471D-83FB-7E64419A3ECB}" srcOrd="1" destOrd="0" presId="urn:microsoft.com/office/officeart/2005/8/layout/matrix1"/>
    <dgm:cxn modelId="{C163D9D1-7D0A-4A8D-8A8E-9A7289F77E34}" type="presOf" srcId="{583E7D52-1145-4213-A0DD-911385FB8687}" destId="{CAA9B526-44DB-4416-B662-93ABBAFBC191}" srcOrd="1" destOrd="0" presId="urn:microsoft.com/office/officeart/2005/8/layout/matrix1"/>
    <dgm:cxn modelId="{10DBB441-7842-43A0-8790-C29C0ECA4A50}" srcId="{EDB6203D-7EFE-4C2C-AE51-AB9A96F21609}" destId="{5EF06BD5-61D8-4970-BC38-42DAD23F6CB0}" srcOrd="0" destOrd="0" parTransId="{1EE7DC3A-A455-4A0C-8196-9A011135F6B2}" sibTransId="{E9F6C88B-B824-4D40-B6C6-3A1ACA0E28A7}"/>
    <dgm:cxn modelId="{D02BE3E1-9FB8-4CF9-B88E-8695E3F9A26D}" type="presOf" srcId="{8417F50E-9E61-48B3-B406-DF7DB8CDDB15}" destId="{0848BA10-F283-4472-B326-CE0C6DAC1CC7}" srcOrd="1" destOrd="0" presId="urn:microsoft.com/office/officeart/2005/8/layout/matrix1"/>
    <dgm:cxn modelId="{AA667253-A83A-4C1D-956A-733EFEAB5C50}" type="presOf" srcId="{583E7D52-1145-4213-A0DD-911385FB8687}" destId="{1C2AB1AF-F0F4-4BF7-BBEC-E17B76577ADC}" srcOrd="0" destOrd="0" presId="urn:microsoft.com/office/officeart/2005/8/layout/matrix1"/>
    <dgm:cxn modelId="{8836247B-7FE5-4B2D-B923-E7795BC5BD8A}" type="presParOf" srcId="{138549B5-D1A1-4530-ACBF-06811EEDDF32}" destId="{856A8652-F171-482C-B74C-44FEA18E775D}" srcOrd="0" destOrd="0" presId="urn:microsoft.com/office/officeart/2005/8/layout/matrix1"/>
    <dgm:cxn modelId="{A22921ED-7E81-4F3E-BA34-472684F92C02}" type="presParOf" srcId="{856A8652-F171-482C-B74C-44FEA18E775D}" destId="{B22D9A07-C256-4128-AC3E-EAE46AB381DC}" srcOrd="0" destOrd="0" presId="urn:microsoft.com/office/officeart/2005/8/layout/matrix1"/>
    <dgm:cxn modelId="{50335193-6CCC-49E5-AE22-BB4594C6E2DA}" type="presParOf" srcId="{856A8652-F171-482C-B74C-44FEA18E775D}" destId="{0848BA10-F283-4472-B326-CE0C6DAC1CC7}" srcOrd="1" destOrd="0" presId="urn:microsoft.com/office/officeart/2005/8/layout/matrix1"/>
    <dgm:cxn modelId="{E4147C4C-2B65-4168-8BF6-A559EA58D17E}" type="presParOf" srcId="{856A8652-F171-482C-B74C-44FEA18E775D}" destId="{B5D22E3E-0634-4EC7-ABB7-7A69D2997686}" srcOrd="2" destOrd="0" presId="urn:microsoft.com/office/officeart/2005/8/layout/matrix1"/>
    <dgm:cxn modelId="{66439AED-46A8-427C-94BE-0BC4C8699E19}" type="presParOf" srcId="{856A8652-F171-482C-B74C-44FEA18E775D}" destId="{87397396-51AA-4504-A58E-82671AE51AD0}" srcOrd="3" destOrd="0" presId="urn:microsoft.com/office/officeart/2005/8/layout/matrix1"/>
    <dgm:cxn modelId="{FB96791E-4934-466B-A75C-0E01F8BEA7D5}" type="presParOf" srcId="{856A8652-F171-482C-B74C-44FEA18E775D}" destId="{1C2AB1AF-F0F4-4BF7-BBEC-E17B76577ADC}" srcOrd="4" destOrd="0" presId="urn:microsoft.com/office/officeart/2005/8/layout/matrix1"/>
    <dgm:cxn modelId="{45936934-3CD7-47D3-9281-EAA92498F4E1}" type="presParOf" srcId="{856A8652-F171-482C-B74C-44FEA18E775D}" destId="{CAA9B526-44DB-4416-B662-93ABBAFBC191}" srcOrd="5" destOrd="0" presId="urn:microsoft.com/office/officeart/2005/8/layout/matrix1"/>
    <dgm:cxn modelId="{69B7A8B8-17A5-4E9F-A65B-98C9734A6707}" type="presParOf" srcId="{856A8652-F171-482C-B74C-44FEA18E775D}" destId="{6C063E09-B854-43DE-82C7-C5D0AE6FBEC5}" srcOrd="6" destOrd="0" presId="urn:microsoft.com/office/officeart/2005/8/layout/matrix1"/>
    <dgm:cxn modelId="{3EB88F51-4F74-4D95-A6C3-3C912AC488F1}" type="presParOf" srcId="{856A8652-F171-482C-B74C-44FEA18E775D}" destId="{8A88ABB8-29CB-471D-83FB-7E64419A3ECB}" srcOrd="7" destOrd="0" presId="urn:microsoft.com/office/officeart/2005/8/layout/matrix1"/>
    <dgm:cxn modelId="{4F0959DB-48D2-478E-9E86-ABD894500B8E}" type="presParOf" srcId="{138549B5-D1A1-4530-ACBF-06811EEDDF32}" destId="{F0C3165C-8CC2-4819-98F6-4629B5B1703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822D8B-1DC0-4B39-9EF4-2D6AF1A5F231}" type="doc">
      <dgm:prSet loTypeId="urn:microsoft.com/office/officeart/2005/8/layout/process4" loCatId="list" qsTypeId="urn:microsoft.com/office/officeart/2005/8/quickstyle/3d1" qsCatId="3D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4491878B-4FC3-4581-B88F-F8A48ABD7E1E}">
      <dgm:prSet/>
      <dgm:spPr/>
      <dgm:t>
        <a:bodyPr/>
        <a:lstStyle/>
        <a:p>
          <a:pPr rtl="0"/>
          <a:r>
            <a:rPr lang="ru-RU" b="1" dirty="0" smtClean="0"/>
            <a:t>неудовлетворительное содержание и недостатки в организации рабочих мест;</a:t>
          </a:r>
          <a:endParaRPr lang="ru-RU" dirty="0"/>
        </a:p>
      </dgm:t>
    </dgm:pt>
    <dgm:pt modelId="{6BAFED9E-4591-4818-B305-944E7523BE39}" type="parTrans" cxnId="{12CDD5A0-27AD-4884-8DA3-8623478A40A0}">
      <dgm:prSet/>
      <dgm:spPr/>
      <dgm:t>
        <a:bodyPr/>
        <a:lstStyle/>
        <a:p>
          <a:endParaRPr lang="ru-RU"/>
        </a:p>
      </dgm:t>
    </dgm:pt>
    <dgm:pt modelId="{8251A8C9-A6C5-4036-B174-81C1AA1DB669}" type="sibTrans" cxnId="{12CDD5A0-27AD-4884-8DA3-8623478A40A0}">
      <dgm:prSet/>
      <dgm:spPr/>
      <dgm:t>
        <a:bodyPr/>
        <a:lstStyle/>
        <a:p>
          <a:endParaRPr lang="ru-RU"/>
        </a:p>
      </dgm:t>
    </dgm:pt>
    <dgm:pt modelId="{10D92ACB-5A93-447F-B9B0-10B43B54F979}">
      <dgm:prSet/>
      <dgm:spPr/>
      <dgm:t>
        <a:bodyPr/>
        <a:lstStyle/>
        <a:p>
          <a:pPr rtl="0"/>
          <a:r>
            <a:rPr lang="ru-RU" b="1" dirty="0" smtClean="0"/>
            <a:t>неудовлетворительное техническое состояние зданий, сооружений, территорий;</a:t>
          </a:r>
          <a:endParaRPr lang="ru-RU" dirty="0"/>
        </a:p>
      </dgm:t>
    </dgm:pt>
    <dgm:pt modelId="{9C27E8E8-43F9-46D4-ADC9-AD48C121AC65}" type="parTrans" cxnId="{87DBA9F5-1CA4-4290-9DB4-C898D30BE82D}">
      <dgm:prSet/>
      <dgm:spPr/>
      <dgm:t>
        <a:bodyPr/>
        <a:lstStyle/>
        <a:p>
          <a:endParaRPr lang="ru-RU"/>
        </a:p>
      </dgm:t>
    </dgm:pt>
    <dgm:pt modelId="{F045735B-DA57-40EC-85A5-56ACEEE0749D}" type="sibTrans" cxnId="{87DBA9F5-1CA4-4290-9DB4-C898D30BE82D}">
      <dgm:prSet/>
      <dgm:spPr/>
      <dgm:t>
        <a:bodyPr/>
        <a:lstStyle/>
        <a:p>
          <a:endParaRPr lang="ru-RU"/>
        </a:p>
      </dgm:t>
    </dgm:pt>
    <dgm:pt modelId="{5E2BC389-5145-490F-B657-6074FA20DF4C}">
      <dgm:prSet/>
      <dgm:spPr/>
      <dgm:t>
        <a:bodyPr/>
        <a:lstStyle/>
        <a:p>
          <a:pPr rtl="0"/>
          <a:r>
            <a:rPr lang="ru-RU" b="1" dirty="0" smtClean="0"/>
            <a:t>недостатки в обучении безопасным приемам труда;</a:t>
          </a:r>
          <a:endParaRPr lang="ru-RU" dirty="0"/>
        </a:p>
      </dgm:t>
    </dgm:pt>
    <dgm:pt modelId="{9D270875-0500-4616-9AF0-C535818BE11B}" type="parTrans" cxnId="{089F1B4C-DFC0-424C-A3C8-0B3D2EDADE79}">
      <dgm:prSet/>
      <dgm:spPr/>
      <dgm:t>
        <a:bodyPr/>
        <a:lstStyle/>
        <a:p>
          <a:endParaRPr lang="ru-RU"/>
        </a:p>
      </dgm:t>
    </dgm:pt>
    <dgm:pt modelId="{50DA4ED3-0FA0-481F-B026-F726C49E4CC6}" type="sibTrans" cxnId="{089F1B4C-DFC0-424C-A3C8-0B3D2EDADE79}">
      <dgm:prSet/>
      <dgm:spPr/>
      <dgm:t>
        <a:bodyPr/>
        <a:lstStyle/>
        <a:p>
          <a:endParaRPr lang="ru-RU"/>
        </a:p>
      </dgm:t>
    </dgm:pt>
    <dgm:pt modelId="{A57E39CF-203E-4F8F-B22E-D694FB10A9B7}">
      <dgm:prSet/>
      <dgm:spPr/>
      <dgm:t>
        <a:bodyPr/>
        <a:lstStyle/>
        <a:p>
          <a:pPr rtl="0"/>
          <a:r>
            <a:rPr lang="ru-RU" b="1" dirty="0" smtClean="0"/>
            <a:t>не применение средств индивидуальной защиты;</a:t>
          </a:r>
          <a:endParaRPr lang="ru-RU" dirty="0"/>
        </a:p>
      </dgm:t>
    </dgm:pt>
    <dgm:pt modelId="{1BEC2EAA-92EF-46DC-BB5F-D9782382B498}" type="parTrans" cxnId="{D658A8C9-9B04-4B16-A952-B8F93BB70283}">
      <dgm:prSet/>
      <dgm:spPr/>
      <dgm:t>
        <a:bodyPr/>
        <a:lstStyle/>
        <a:p>
          <a:endParaRPr lang="ru-RU"/>
        </a:p>
      </dgm:t>
    </dgm:pt>
    <dgm:pt modelId="{6D7CA0E3-1510-4EBC-A6BF-615A2992D931}" type="sibTrans" cxnId="{D658A8C9-9B04-4B16-A952-B8F93BB70283}">
      <dgm:prSet/>
      <dgm:spPr/>
      <dgm:t>
        <a:bodyPr/>
        <a:lstStyle/>
        <a:p>
          <a:endParaRPr lang="ru-RU"/>
        </a:p>
      </dgm:t>
    </dgm:pt>
    <dgm:pt modelId="{4A030713-F572-47B6-B062-D4220B2B5580}">
      <dgm:prSet/>
      <dgm:spPr/>
      <dgm:t>
        <a:bodyPr/>
        <a:lstStyle/>
        <a:p>
          <a:pPr rtl="0"/>
          <a:r>
            <a:rPr lang="ru-RU" b="1" dirty="0" smtClean="0"/>
            <a:t>нарушение трудовой и производственной дисциплины;</a:t>
          </a:r>
          <a:endParaRPr lang="ru-RU" dirty="0"/>
        </a:p>
      </dgm:t>
    </dgm:pt>
    <dgm:pt modelId="{1C2F9F9B-ADCD-4378-BDD6-E4F9B75E98BA}" type="parTrans" cxnId="{1E5B3057-9F50-426C-8A0C-04AEABC159E6}">
      <dgm:prSet/>
      <dgm:spPr/>
      <dgm:t>
        <a:bodyPr/>
        <a:lstStyle/>
        <a:p>
          <a:endParaRPr lang="ru-RU"/>
        </a:p>
      </dgm:t>
    </dgm:pt>
    <dgm:pt modelId="{7BF20209-A015-4362-A97F-0C4187F67CCF}" type="sibTrans" cxnId="{1E5B3057-9F50-426C-8A0C-04AEABC159E6}">
      <dgm:prSet/>
      <dgm:spPr/>
      <dgm:t>
        <a:bodyPr/>
        <a:lstStyle/>
        <a:p>
          <a:endParaRPr lang="ru-RU"/>
        </a:p>
      </dgm:t>
    </dgm:pt>
    <dgm:pt modelId="{FC906E0C-DA59-4C58-8555-1454D355974D}">
      <dgm:prSet/>
      <dgm:spPr/>
      <dgm:t>
        <a:bodyPr/>
        <a:lstStyle/>
        <a:p>
          <a:pPr rtl="0"/>
          <a:r>
            <a:rPr lang="ru-RU" b="1" dirty="0" smtClean="0"/>
            <a:t>использование рабочего не по специальности.</a:t>
          </a:r>
          <a:endParaRPr lang="ru-RU" dirty="0"/>
        </a:p>
      </dgm:t>
    </dgm:pt>
    <dgm:pt modelId="{70500A07-3783-4F43-B00B-7708158F5737}" type="parTrans" cxnId="{90D5A0B0-727B-4D04-BD56-F6D9A7539780}">
      <dgm:prSet/>
      <dgm:spPr/>
      <dgm:t>
        <a:bodyPr/>
        <a:lstStyle/>
        <a:p>
          <a:endParaRPr lang="ru-RU"/>
        </a:p>
      </dgm:t>
    </dgm:pt>
    <dgm:pt modelId="{5716F64E-83D0-478D-A5BC-F5AF5DC1FDEA}" type="sibTrans" cxnId="{90D5A0B0-727B-4D04-BD56-F6D9A7539780}">
      <dgm:prSet/>
      <dgm:spPr/>
      <dgm:t>
        <a:bodyPr/>
        <a:lstStyle/>
        <a:p>
          <a:endParaRPr lang="ru-RU"/>
        </a:p>
      </dgm:t>
    </dgm:pt>
    <dgm:pt modelId="{FA560CE5-DB8E-445D-9865-0AAE7DB151C2}" type="pres">
      <dgm:prSet presAssocID="{AB822D8B-1DC0-4B39-9EF4-2D6AF1A5F23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F5C964-B68C-4A1D-94EF-9D86E0ECA372}" type="pres">
      <dgm:prSet presAssocID="{FC906E0C-DA59-4C58-8555-1454D355974D}" presName="boxAndChildren" presStyleCnt="0"/>
      <dgm:spPr/>
    </dgm:pt>
    <dgm:pt modelId="{358CFE30-A471-4CD1-8119-C5C8BE228899}" type="pres">
      <dgm:prSet presAssocID="{FC906E0C-DA59-4C58-8555-1454D355974D}" presName="parentTextBox" presStyleLbl="node1" presStyleIdx="0" presStyleCnt="6"/>
      <dgm:spPr/>
      <dgm:t>
        <a:bodyPr/>
        <a:lstStyle/>
        <a:p>
          <a:endParaRPr lang="ru-RU"/>
        </a:p>
      </dgm:t>
    </dgm:pt>
    <dgm:pt modelId="{D649B536-0948-4765-858C-0B39DF823B14}" type="pres">
      <dgm:prSet presAssocID="{7BF20209-A015-4362-A97F-0C4187F67CCF}" presName="sp" presStyleCnt="0"/>
      <dgm:spPr/>
    </dgm:pt>
    <dgm:pt modelId="{257EE356-9F79-45E8-A93A-4210398349ED}" type="pres">
      <dgm:prSet presAssocID="{4A030713-F572-47B6-B062-D4220B2B5580}" presName="arrowAndChildren" presStyleCnt="0"/>
      <dgm:spPr/>
    </dgm:pt>
    <dgm:pt modelId="{C718962B-737B-457F-8D28-FC30DE997CED}" type="pres">
      <dgm:prSet presAssocID="{4A030713-F572-47B6-B062-D4220B2B5580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92943867-94CA-49F3-B4BA-4D3D0669CBCA}" type="pres">
      <dgm:prSet presAssocID="{6D7CA0E3-1510-4EBC-A6BF-615A2992D931}" presName="sp" presStyleCnt="0"/>
      <dgm:spPr/>
    </dgm:pt>
    <dgm:pt modelId="{151B4BD4-FAD5-479F-9993-6F590EFB1F82}" type="pres">
      <dgm:prSet presAssocID="{A57E39CF-203E-4F8F-B22E-D694FB10A9B7}" presName="arrowAndChildren" presStyleCnt="0"/>
      <dgm:spPr/>
    </dgm:pt>
    <dgm:pt modelId="{5FA0A698-FBC2-4D7E-8CA3-F6B6F181A4C8}" type="pres">
      <dgm:prSet presAssocID="{A57E39CF-203E-4F8F-B22E-D694FB10A9B7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BF19DC38-F174-4D3D-943C-F691581DA0F2}" type="pres">
      <dgm:prSet presAssocID="{50DA4ED3-0FA0-481F-B026-F726C49E4CC6}" presName="sp" presStyleCnt="0"/>
      <dgm:spPr/>
    </dgm:pt>
    <dgm:pt modelId="{BED8BFEC-5D3A-4524-82CA-A97AC8ED244C}" type="pres">
      <dgm:prSet presAssocID="{5E2BC389-5145-490F-B657-6074FA20DF4C}" presName="arrowAndChildren" presStyleCnt="0"/>
      <dgm:spPr/>
    </dgm:pt>
    <dgm:pt modelId="{6380786C-9CDF-47B0-A4D2-DFA27905A2A6}" type="pres">
      <dgm:prSet presAssocID="{5E2BC389-5145-490F-B657-6074FA20DF4C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45733DA3-441D-45D7-88C0-65D83455AC8B}" type="pres">
      <dgm:prSet presAssocID="{F045735B-DA57-40EC-85A5-56ACEEE0749D}" presName="sp" presStyleCnt="0"/>
      <dgm:spPr/>
    </dgm:pt>
    <dgm:pt modelId="{1C5C8AE7-C1A4-483C-A432-C597860173F1}" type="pres">
      <dgm:prSet presAssocID="{10D92ACB-5A93-447F-B9B0-10B43B54F979}" presName="arrowAndChildren" presStyleCnt="0"/>
      <dgm:spPr/>
    </dgm:pt>
    <dgm:pt modelId="{F0D4C66C-233C-411B-BD84-3B1F3C2639FB}" type="pres">
      <dgm:prSet presAssocID="{10D92ACB-5A93-447F-B9B0-10B43B54F979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17A16BD6-44D4-4C5E-92B6-4D4CAE169E77}" type="pres">
      <dgm:prSet presAssocID="{8251A8C9-A6C5-4036-B174-81C1AA1DB669}" presName="sp" presStyleCnt="0"/>
      <dgm:spPr/>
    </dgm:pt>
    <dgm:pt modelId="{B704EFAD-DFC1-4A7A-93CE-CDF90D1217F8}" type="pres">
      <dgm:prSet presAssocID="{4491878B-4FC3-4581-B88F-F8A48ABD7E1E}" presName="arrowAndChildren" presStyleCnt="0"/>
      <dgm:spPr/>
    </dgm:pt>
    <dgm:pt modelId="{757314E8-471E-4506-9A2D-12E3715B0AEF}" type="pres">
      <dgm:prSet presAssocID="{4491878B-4FC3-4581-B88F-F8A48ABD7E1E}" presName="parentTextArrow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D658A8C9-9B04-4B16-A952-B8F93BB70283}" srcId="{AB822D8B-1DC0-4B39-9EF4-2D6AF1A5F231}" destId="{A57E39CF-203E-4F8F-B22E-D694FB10A9B7}" srcOrd="3" destOrd="0" parTransId="{1BEC2EAA-92EF-46DC-BB5F-D9782382B498}" sibTransId="{6D7CA0E3-1510-4EBC-A6BF-615A2992D931}"/>
    <dgm:cxn modelId="{90D5A0B0-727B-4D04-BD56-F6D9A7539780}" srcId="{AB822D8B-1DC0-4B39-9EF4-2D6AF1A5F231}" destId="{FC906E0C-DA59-4C58-8555-1454D355974D}" srcOrd="5" destOrd="0" parTransId="{70500A07-3783-4F43-B00B-7708158F5737}" sibTransId="{5716F64E-83D0-478D-A5BC-F5AF5DC1FDEA}"/>
    <dgm:cxn modelId="{87DBA9F5-1CA4-4290-9DB4-C898D30BE82D}" srcId="{AB822D8B-1DC0-4B39-9EF4-2D6AF1A5F231}" destId="{10D92ACB-5A93-447F-B9B0-10B43B54F979}" srcOrd="1" destOrd="0" parTransId="{9C27E8E8-43F9-46D4-ADC9-AD48C121AC65}" sibTransId="{F045735B-DA57-40EC-85A5-56ACEEE0749D}"/>
    <dgm:cxn modelId="{20D0E777-80EA-4040-8E70-A2245025E1A8}" type="presOf" srcId="{5E2BC389-5145-490F-B657-6074FA20DF4C}" destId="{6380786C-9CDF-47B0-A4D2-DFA27905A2A6}" srcOrd="0" destOrd="0" presId="urn:microsoft.com/office/officeart/2005/8/layout/process4"/>
    <dgm:cxn modelId="{9AD4720A-B5A1-4675-8F03-FEA6742DA596}" type="presOf" srcId="{4A030713-F572-47B6-B062-D4220B2B5580}" destId="{C718962B-737B-457F-8D28-FC30DE997CED}" srcOrd="0" destOrd="0" presId="urn:microsoft.com/office/officeart/2005/8/layout/process4"/>
    <dgm:cxn modelId="{089F1B4C-DFC0-424C-A3C8-0B3D2EDADE79}" srcId="{AB822D8B-1DC0-4B39-9EF4-2D6AF1A5F231}" destId="{5E2BC389-5145-490F-B657-6074FA20DF4C}" srcOrd="2" destOrd="0" parTransId="{9D270875-0500-4616-9AF0-C535818BE11B}" sibTransId="{50DA4ED3-0FA0-481F-B026-F726C49E4CC6}"/>
    <dgm:cxn modelId="{07E81826-D2C2-4A5D-BE14-59AAD56C5B70}" type="presOf" srcId="{4491878B-4FC3-4581-B88F-F8A48ABD7E1E}" destId="{757314E8-471E-4506-9A2D-12E3715B0AEF}" srcOrd="0" destOrd="0" presId="urn:microsoft.com/office/officeart/2005/8/layout/process4"/>
    <dgm:cxn modelId="{14BDF482-FCE6-4B91-A625-75FEB4DCD06A}" type="presOf" srcId="{10D92ACB-5A93-447F-B9B0-10B43B54F979}" destId="{F0D4C66C-233C-411B-BD84-3B1F3C2639FB}" srcOrd="0" destOrd="0" presId="urn:microsoft.com/office/officeart/2005/8/layout/process4"/>
    <dgm:cxn modelId="{1E5B3057-9F50-426C-8A0C-04AEABC159E6}" srcId="{AB822D8B-1DC0-4B39-9EF4-2D6AF1A5F231}" destId="{4A030713-F572-47B6-B062-D4220B2B5580}" srcOrd="4" destOrd="0" parTransId="{1C2F9F9B-ADCD-4378-BDD6-E4F9B75E98BA}" sibTransId="{7BF20209-A015-4362-A97F-0C4187F67CCF}"/>
    <dgm:cxn modelId="{97FEE4E7-C078-4D70-9D35-7529CAD8FAA9}" type="presOf" srcId="{A57E39CF-203E-4F8F-B22E-D694FB10A9B7}" destId="{5FA0A698-FBC2-4D7E-8CA3-F6B6F181A4C8}" srcOrd="0" destOrd="0" presId="urn:microsoft.com/office/officeart/2005/8/layout/process4"/>
    <dgm:cxn modelId="{FCC8ACE8-46B0-44EF-8EA7-07814C1453CB}" type="presOf" srcId="{AB822D8B-1DC0-4B39-9EF4-2D6AF1A5F231}" destId="{FA560CE5-DB8E-445D-9865-0AAE7DB151C2}" srcOrd="0" destOrd="0" presId="urn:microsoft.com/office/officeart/2005/8/layout/process4"/>
    <dgm:cxn modelId="{12CDD5A0-27AD-4884-8DA3-8623478A40A0}" srcId="{AB822D8B-1DC0-4B39-9EF4-2D6AF1A5F231}" destId="{4491878B-4FC3-4581-B88F-F8A48ABD7E1E}" srcOrd="0" destOrd="0" parTransId="{6BAFED9E-4591-4818-B305-944E7523BE39}" sibTransId="{8251A8C9-A6C5-4036-B174-81C1AA1DB669}"/>
    <dgm:cxn modelId="{FC1475DA-31C7-4131-A2DE-251934EC9E99}" type="presOf" srcId="{FC906E0C-DA59-4C58-8555-1454D355974D}" destId="{358CFE30-A471-4CD1-8119-C5C8BE228899}" srcOrd="0" destOrd="0" presId="urn:microsoft.com/office/officeart/2005/8/layout/process4"/>
    <dgm:cxn modelId="{1937E8EF-173B-4602-B4CB-8C1BDF1CE40E}" type="presParOf" srcId="{FA560CE5-DB8E-445D-9865-0AAE7DB151C2}" destId="{6DF5C964-B68C-4A1D-94EF-9D86E0ECA372}" srcOrd="0" destOrd="0" presId="urn:microsoft.com/office/officeart/2005/8/layout/process4"/>
    <dgm:cxn modelId="{F02E52BA-6862-4520-80A9-07D30BF18B3F}" type="presParOf" srcId="{6DF5C964-B68C-4A1D-94EF-9D86E0ECA372}" destId="{358CFE30-A471-4CD1-8119-C5C8BE228899}" srcOrd="0" destOrd="0" presId="urn:microsoft.com/office/officeart/2005/8/layout/process4"/>
    <dgm:cxn modelId="{BC9B5507-7E4D-4C10-A6FF-5D6C079518CA}" type="presParOf" srcId="{FA560CE5-DB8E-445D-9865-0AAE7DB151C2}" destId="{D649B536-0948-4765-858C-0B39DF823B14}" srcOrd="1" destOrd="0" presId="urn:microsoft.com/office/officeart/2005/8/layout/process4"/>
    <dgm:cxn modelId="{C8CB16B5-0C80-44E1-95F3-4B95ADA2F375}" type="presParOf" srcId="{FA560CE5-DB8E-445D-9865-0AAE7DB151C2}" destId="{257EE356-9F79-45E8-A93A-4210398349ED}" srcOrd="2" destOrd="0" presId="urn:microsoft.com/office/officeart/2005/8/layout/process4"/>
    <dgm:cxn modelId="{A7FA65EA-9E63-40DD-9161-F70D5914A0BC}" type="presParOf" srcId="{257EE356-9F79-45E8-A93A-4210398349ED}" destId="{C718962B-737B-457F-8D28-FC30DE997CED}" srcOrd="0" destOrd="0" presId="urn:microsoft.com/office/officeart/2005/8/layout/process4"/>
    <dgm:cxn modelId="{112A5009-3BDE-418D-9E77-6229E38B78E2}" type="presParOf" srcId="{FA560CE5-DB8E-445D-9865-0AAE7DB151C2}" destId="{92943867-94CA-49F3-B4BA-4D3D0669CBCA}" srcOrd="3" destOrd="0" presId="urn:microsoft.com/office/officeart/2005/8/layout/process4"/>
    <dgm:cxn modelId="{636C2948-8F81-4AA3-B1BA-B84BE589B494}" type="presParOf" srcId="{FA560CE5-DB8E-445D-9865-0AAE7DB151C2}" destId="{151B4BD4-FAD5-479F-9993-6F590EFB1F82}" srcOrd="4" destOrd="0" presId="urn:microsoft.com/office/officeart/2005/8/layout/process4"/>
    <dgm:cxn modelId="{AF969AFB-2712-4230-8EB4-DAE2B2795935}" type="presParOf" srcId="{151B4BD4-FAD5-479F-9993-6F590EFB1F82}" destId="{5FA0A698-FBC2-4D7E-8CA3-F6B6F181A4C8}" srcOrd="0" destOrd="0" presId="urn:microsoft.com/office/officeart/2005/8/layout/process4"/>
    <dgm:cxn modelId="{743DD941-030F-4E2D-9020-3BCE563F1C65}" type="presParOf" srcId="{FA560CE5-DB8E-445D-9865-0AAE7DB151C2}" destId="{BF19DC38-F174-4D3D-943C-F691581DA0F2}" srcOrd="5" destOrd="0" presId="urn:microsoft.com/office/officeart/2005/8/layout/process4"/>
    <dgm:cxn modelId="{FF475D5F-90C0-444B-A20E-9C5F112E5B99}" type="presParOf" srcId="{FA560CE5-DB8E-445D-9865-0AAE7DB151C2}" destId="{BED8BFEC-5D3A-4524-82CA-A97AC8ED244C}" srcOrd="6" destOrd="0" presId="urn:microsoft.com/office/officeart/2005/8/layout/process4"/>
    <dgm:cxn modelId="{AA507455-4441-4F15-A566-9936CBEF4612}" type="presParOf" srcId="{BED8BFEC-5D3A-4524-82CA-A97AC8ED244C}" destId="{6380786C-9CDF-47B0-A4D2-DFA27905A2A6}" srcOrd="0" destOrd="0" presId="urn:microsoft.com/office/officeart/2005/8/layout/process4"/>
    <dgm:cxn modelId="{945E0AA1-FCDF-4E40-B630-6DEB9ABF9264}" type="presParOf" srcId="{FA560CE5-DB8E-445D-9865-0AAE7DB151C2}" destId="{45733DA3-441D-45D7-88C0-65D83455AC8B}" srcOrd="7" destOrd="0" presId="urn:microsoft.com/office/officeart/2005/8/layout/process4"/>
    <dgm:cxn modelId="{5D3CB8C9-579D-4C7F-9C88-03039FB030D8}" type="presParOf" srcId="{FA560CE5-DB8E-445D-9865-0AAE7DB151C2}" destId="{1C5C8AE7-C1A4-483C-A432-C597860173F1}" srcOrd="8" destOrd="0" presId="urn:microsoft.com/office/officeart/2005/8/layout/process4"/>
    <dgm:cxn modelId="{68C39A9E-62B0-46C0-A8FC-DD1E4E32BDEC}" type="presParOf" srcId="{1C5C8AE7-C1A4-483C-A432-C597860173F1}" destId="{F0D4C66C-233C-411B-BD84-3B1F3C2639FB}" srcOrd="0" destOrd="0" presId="urn:microsoft.com/office/officeart/2005/8/layout/process4"/>
    <dgm:cxn modelId="{62B906FD-A64F-4997-BDE9-F1FDBC6E6A51}" type="presParOf" srcId="{FA560CE5-DB8E-445D-9865-0AAE7DB151C2}" destId="{17A16BD6-44D4-4C5E-92B6-4D4CAE169E77}" srcOrd="9" destOrd="0" presId="urn:microsoft.com/office/officeart/2005/8/layout/process4"/>
    <dgm:cxn modelId="{B9659373-CB5E-4F19-9EF6-86B633CF360E}" type="presParOf" srcId="{FA560CE5-DB8E-445D-9865-0AAE7DB151C2}" destId="{B704EFAD-DFC1-4A7A-93CE-CDF90D1217F8}" srcOrd="10" destOrd="0" presId="urn:microsoft.com/office/officeart/2005/8/layout/process4"/>
    <dgm:cxn modelId="{9B0FFB66-FA05-4409-A3FD-A61CD8890798}" type="presParOf" srcId="{B704EFAD-DFC1-4A7A-93CE-CDF90D1217F8}" destId="{757314E8-471E-4506-9A2D-12E3715B0AE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06B169-30C5-4FCA-AC04-B863C6E7CFC6}">
      <dsp:nvSpPr>
        <dsp:cNvPr id="0" name=""/>
        <dsp:cNvSpPr/>
      </dsp:nvSpPr>
      <dsp:spPr>
        <a:xfrm>
          <a:off x="4114800" y="1823458"/>
          <a:ext cx="2203191" cy="764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372"/>
              </a:lnTo>
              <a:lnTo>
                <a:pt x="2203191" y="382372"/>
              </a:lnTo>
              <a:lnTo>
                <a:pt x="2203191" y="76474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B3DAA-A6BC-4EBA-894D-60110A5F34CD}">
      <dsp:nvSpPr>
        <dsp:cNvPr id="0" name=""/>
        <dsp:cNvSpPr/>
      </dsp:nvSpPr>
      <dsp:spPr>
        <a:xfrm>
          <a:off x="1911608" y="1823458"/>
          <a:ext cx="2203191" cy="764744"/>
        </a:xfrm>
        <a:custGeom>
          <a:avLst/>
          <a:gdLst/>
          <a:ahLst/>
          <a:cxnLst/>
          <a:rect l="0" t="0" r="0" b="0"/>
          <a:pathLst>
            <a:path>
              <a:moveTo>
                <a:pt x="2203191" y="0"/>
              </a:moveTo>
              <a:lnTo>
                <a:pt x="2203191" y="382372"/>
              </a:lnTo>
              <a:lnTo>
                <a:pt x="0" y="382372"/>
              </a:lnTo>
              <a:lnTo>
                <a:pt x="0" y="76474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FB617-2F26-42A1-8093-D24BBC20AD87}">
      <dsp:nvSpPr>
        <dsp:cNvPr id="0" name=""/>
        <dsp:cNvSpPr/>
      </dsp:nvSpPr>
      <dsp:spPr>
        <a:xfrm>
          <a:off x="2293980" y="2639"/>
          <a:ext cx="3641638" cy="18208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По массовости: </a:t>
          </a:r>
          <a:endParaRPr lang="ru-RU" sz="4900" kern="1200" dirty="0"/>
        </a:p>
      </dsp:txBody>
      <dsp:txXfrm>
        <a:off x="2293980" y="2639"/>
        <a:ext cx="3641638" cy="1820819"/>
      </dsp:txXfrm>
    </dsp:sp>
    <dsp:sp modelId="{8C8F681B-E2D5-483E-B1E8-76DA2409C0BF}">
      <dsp:nvSpPr>
        <dsp:cNvPr id="0" name=""/>
        <dsp:cNvSpPr/>
      </dsp:nvSpPr>
      <dsp:spPr>
        <a:xfrm>
          <a:off x="90789" y="2588203"/>
          <a:ext cx="3641638" cy="182081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одиночные</a:t>
          </a:r>
          <a:endParaRPr lang="ru-RU" sz="4900" kern="1200" dirty="0"/>
        </a:p>
      </dsp:txBody>
      <dsp:txXfrm>
        <a:off x="90789" y="2588203"/>
        <a:ext cx="3641638" cy="1820819"/>
      </dsp:txXfrm>
    </dsp:sp>
    <dsp:sp modelId="{183037E1-EB97-4AEC-9F4E-EFD92A3EEA84}">
      <dsp:nvSpPr>
        <dsp:cNvPr id="0" name=""/>
        <dsp:cNvSpPr/>
      </dsp:nvSpPr>
      <dsp:spPr>
        <a:xfrm>
          <a:off x="4497172" y="2588203"/>
          <a:ext cx="3641638" cy="182081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групповые</a:t>
          </a:r>
          <a:endParaRPr lang="ru-RU" sz="4900" kern="1200" dirty="0"/>
        </a:p>
      </dsp:txBody>
      <dsp:txXfrm>
        <a:off x="4497172" y="2588203"/>
        <a:ext cx="3641638" cy="18208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3FF470-05AF-4F4D-A95E-8F1D03E80C7B}">
      <dsp:nvSpPr>
        <dsp:cNvPr id="0" name=""/>
        <dsp:cNvSpPr/>
      </dsp:nvSpPr>
      <dsp:spPr>
        <a:xfrm>
          <a:off x="0" y="0"/>
          <a:ext cx="8229600" cy="1323498"/>
        </a:xfrm>
        <a:prstGeom prst="rect">
          <a:avLst/>
        </a:prstGeom>
        <a:solidFill>
          <a:schemeClr val="dk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По тяжести: </a:t>
          </a:r>
          <a:endParaRPr lang="ru-RU" sz="4400" kern="1200" dirty="0"/>
        </a:p>
      </dsp:txBody>
      <dsp:txXfrm>
        <a:off x="0" y="0"/>
        <a:ext cx="8229600" cy="1323498"/>
      </dsp:txXfrm>
    </dsp:sp>
    <dsp:sp modelId="{18EC4FBE-D25E-416E-97F0-59C8CEEF35F1}">
      <dsp:nvSpPr>
        <dsp:cNvPr id="0" name=""/>
        <dsp:cNvSpPr/>
      </dsp:nvSpPr>
      <dsp:spPr>
        <a:xfrm>
          <a:off x="0" y="1323498"/>
          <a:ext cx="2057399" cy="2779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микротравмы</a:t>
          </a:r>
          <a:endParaRPr lang="ru-RU" sz="2300" kern="1200" dirty="0"/>
        </a:p>
      </dsp:txBody>
      <dsp:txXfrm>
        <a:off x="0" y="1323498"/>
        <a:ext cx="2057399" cy="2779347"/>
      </dsp:txXfrm>
    </dsp:sp>
    <dsp:sp modelId="{FB6F945B-3A59-4FF9-BE42-68F265C904B0}">
      <dsp:nvSpPr>
        <dsp:cNvPr id="0" name=""/>
        <dsp:cNvSpPr/>
      </dsp:nvSpPr>
      <dsp:spPr>
        <a:xfrm>
          <a:off x="2057400" y="1323498"/>
          <a:ext cx="2057399" cy="2779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легкие</a:t>
          </a:r>
          <a:endParaRPr lang="ru-RU" sz="2300" kern="1200" dirty="0"/>
        </a:p>
      </dsp:txBody>
      <dsp:txXfrm>
        <a:off x="2057400" y="1323498"/>
        <a:ext cx="2057399" cy="2779347"/>
      </dsp:txXfrm>
    </dsp:sp>
    <dsp:sp modelId="{7170952C-99EC-4F91-BF64-C760705CEA49}">
      <dsp:nvSpPr>
        <dsp:cNvPr id="0" name=""/>
        <dsp:cNvSpPr/>
      </dsp:nvSpPr>
      <dsp:spPr>
        <a:xfrm>
          <a:off x="4114800" y="1323498"/>
          <a:ext cx="2057399" cy="2779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тяжелые</a:t>
          </a:r>
          <a:endParaRPr lang="ru-RU" sz="2300" kern="1200" dirty="0"/>
        </a:p>
      </dsp:txBody>
      <dsp:txXfrm>
        <a:off x="4114800" y="1323498"/>
        <a:ext cx="2057399" cy="2779347"/>
      </dsp:txXfrm>
    </dsp:sp>
    <dsp:sp modelId="{4CB13B2D-833A-49F6-91A9-88F2FF3E789A}">
      <dsp:nvSpPr>
        <dsp:cNvPr id="0" name=""/>
        <dsp:cNvSpPr/>
      </dsp:nvSpPr>
      <dsp:spPr>
        <a:xfrm>
          <a:off x="6172199" y="1323498"/>
          <a:ext cx="2057399" cy="2779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со смертельным исходом</a:t>
          </a:r>
          <a:endParaRPr lang="ru-RU" sz="2300" kern="1200" dirty="0"/>
        </a:p>
      </dsp:txBody>
      <dsp:txXfrm>
        <a:off x="6172199" y="1323498"/>
        <a:ext cx="2057399" cy="2779347"/>
      </dsp:txXfrm>
    </dsp:sp>
    <dsp:sp modelId="{9CA0D905-0EAE-4352-B722-81E99B87FF6E}">
      <dsp:nvSpPr>
        <dsp:cNvPr id="0" name=""/>
        <dsp:cNvSpPr/>
      </dsp:nvSpPr>
      <dsp:spPr>
        <a:xfrm>
          <a:off x="0" y="4102845"/>
          <a:ext cx="8229600" cy="308816"/>
        </a:xfrm>
        <a:prstGeom prst="rect">
          <a:avLst/>
        </a:prstGeom>
        <a:solidFill>
          <a:schemeClr val="dk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FF2D59-3371-448B-BFEB-2AE62FC98874}">
      <dsp:nvSpPr>
        <dsp:cNvPr id="0" name=""/>
        <dsp:cNvSpPr/>
      </dsp:nvSpPr>
      <dsp:spPr>
        <a:xfrm>
          <a:off x="0" y="11642"/>
          <a:ext cx="8229600" cy="1123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По обстоятельствам: </a:t>
          </a:r>
          <a:endParaRPr lang="ru-RU" sz="3900" kern="1200" dirty="0"/>
        </a:p>
      </dsp:txBody>
      <dsp:txXfrm>
        <a:off x="0" y="11642"/>
        <a:ext cx="8229600" cy="1123200"/>
      </dsp:txXfrm>
    </dsp:sp>
    <dsp:sp modelId="{BFA50286-5AD3-428C-9ECF-1D057FBE44B3}">
      <dsp:nvSpPr>
        <dsp:cNvPr id="0" name=""/>
        <dsp:cNvSpPr/>
      </dsp:nvSpPr>
      <dsp:spPr>
        <a:xfrm>
          <a:off x="0" y="1134842"/>
          <a:ext cx="8229600" cy="326517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бытовые</a:t>
          </a:r>
          <a:endParaRPr lang="ru-RU" sz="3900" kern="1200" dirty="0"/>
        </a:p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не связанные с производством</a:t>
          </a:r>
          <a:endParaRPr lang="ru-RU" sz="3900" kern="1200" dirty="0"/>
        </a:p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kern="1200" dirty="0" smtClean="0"/>
            <a:t>связанные с производством (несчастные случаи на производстве) </a:t>
          </a:r>
          <a:endParaRPr lang="ru-RU" sz="3900" kern="1200" dirty="0"/>
        </a:p>
      </dsp:txBody>
      <dsp:txXfrm>
        <a:off x="0" y="1134842"/>
        <a:ext cx="8229600" cy="326517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570C917-50AA-4952-BDC7-882FE5699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4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CEEB567-D050-449A-9315-9019678F0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8DC28-9FCF-4802-911D-CAEB63803377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098A03-79A6-4C80-AA5C-8B67A315C791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DE6E03-C533-4D7C-94FF-B2D243B6AE1C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DFDC63-FE3D-4786-A33C-FC4CC288FF2D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542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3D6B95-2718-42A0-BC33-53829F555053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552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00DF2E-5021-4384-B32D-9964856A69C0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5632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B8D244-78F5-40D7-90D1-8677F692FD17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B9E13C-FD0E-49C1-BDA6-56C74B2BD4B5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A43D74-98CF-45B4-BE12-D591EAE45C0F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E5989-7472-4E2D-BF92-33A43FCB52AB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430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FCCC67-1871-4B70-B1C7-44714ABD00A2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9FD27C-26D1-4BF3-8783-1F3BB6F723FC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20695E-49EA-41E4-A389-884621FA27CC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AB59AB-268F-43D3-A61E-C04800DAD18E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FBC0A3-D4C0-4AF5-8FBB-1C4C875DFF39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CC3F31-B5FF-43E1-9900-F6FEB3122D22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D6E7-FC17-4E8E-A837-12F5A1118ECE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409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E8458-F31A-451F-BCC7-5804D2D230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4E2D3-7A4E-4850-9C98-CC6466A5D5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7DBCF-0F1D-40AB-9E4F-D03ACB0AD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91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91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8DCE4A5-6EE0-4146-8AA6-CBBFB2CF0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2035D-D2E6-441D-84FF-86ACD36676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7DC62-A372-4184-80DD-9CDE32E34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16733-786A-4CE5-8B51-3E2969F1A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6C44D-58CC-4A7F-A4BA-6D6DBDC13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2EAB9-8E5B-4920-AF68-6F0CE0257D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25125-6B49-4CFE-9E19-52E7AD56B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48570-1F2D-4529-B236-A40FED06F1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08725-5A9A-417E-A07E-82165A937C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413B7-7A8B-4B74-A5B8-F89CDC547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8D1E4-5C04-4459-BD8C-5C6049129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1D4FB-7FD4-436D-A894-4B49C33F4A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9D2E8-03A7-444C-8621-F3B9493FD9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8DA2-869A-47B4-842C-563B5F4CA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89FE7-ACBD-4866-A0C2-2F3FA3637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0AE26-E855-4921-9AB4-146AB4491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39182-1E51-4197-B0D6-087D83A51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F6736-7B10-4257-93D9-135287D067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54156-678C-4789-9320-46811F20C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94512-8342-4004-A881-2CD1A02C5E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5F96F-DBAB-45B1-A4D6-FEF1966F8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FFAAC-4529-46F6-A091-385AA3F8C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CBDE9-EB63-46E4-A4CC-9267595F8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AC619-70D0-4E7B-AFE4-1015654C0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BA78F-8635-49CA-8EED-A8421622E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989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989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B9DAF-0992-40C3-8EF0-92F2EBD40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A648D-9C72-41B5-A001-43A09F8AA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D7F9F-3B90-44D2-8A5E-91E069688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EA095-E8A3-4C1E-8F97-746B8B6E6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4099F-4011-4AAE-AD18-68A262B5C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D1002-E7BE-47A2-A7D9-D785D8DFD3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AB84D-AF2B-4615-9533-BB7D83E06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D7737-B124-4072-8619-9C6D9C84D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3C519-65FE-49A6-95F3-C56E6A3F4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5440F-ABF2-4A88-B2BB-313E981537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FC0AF-E49B-4AC7-AE83-2ED9CC2CE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DFEBA-C2FD-4C95-9F91-FCEAAA85B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BB0DE-4A68-4A77-BB72-6B52CA93E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CAC17-6AE4-44AA-91B1-09755333CA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31040-4963-4312-9401-2A9188DB4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47AB6-028C-4988-80B9-C289A55C2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65855-9C60-4426-97D0-7C8CF3E29A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947C6-8402-4461-B49A-86D86B3C9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3AD14-6B3D-4351-A39E-60CF7054D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3E6F3-7025-403A-9438-C4F0C0A180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CFCEE-E2F9-4B67-A08D-C1CBB76FF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1BD00-DAAD-4C13-AFE6-1962043EA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D712B-A6A8-42A5-8238-4AD04775E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53004-592E-409D-BEDF-549C11C0C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 smtClean="0"/>
              <a:t>Образец заголовка</a:t>
            </a:r>
            <a:endParaRPr lang="ru-RU" alt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 smtClean="0"/>
              <a:t>Образец подзаголовка</a:t>
            </a:r>
            <a:endParaRPr lang="ru-RU" altLang="en-US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0E223-C8B1-45D3-B482-6AC51952CBE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AE535-D345-44CA-A127-3413C06CE93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83D4F-D837-47A8-A2A8-04765CDF49C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774F6-1517-4F94-9048-91A6B07942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E89A8-E2C7-4CD8-9C7C-AF3CBFBECBB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6E454-5649-4BC8-8F37-CB336906AE8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D87BA-70BE-4BB2-BCB7-8EA8B7E895A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38B4F-2FCA-4582-BA4C-354EBF08758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6F2CB-2C53-4B34-BE79-11941D203C2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E1E45-739E-4DBC-93BF-DA94FF84E18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3E7F2-EF8A-424C-9410-AC7E44B7245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69066-C54F-4140-8DD8-306452C21E6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761BB-A05E-48FD-AC8E-84B76E4F22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CC03E-FE8B-4A08-9A6B-06206E66A2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FB88F-F6C6-4EB8-BCD1-5E05FCC220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rotWithShape="0">
          <a:gsLst>
            <a:gs pos="0">
              <a:schemeClr val="bg1"/>
            </a:gs>
            <a:gs pos="100000">
              <a:schemeClr val="accent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13E7B2EA-F6D8-4588-893B-4E0C2A8CC2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 sz="2400">
              <a:latin typeface="Tahoma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979B0C1-0585-4792-8A5E-7C67ED7A5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</p:sldLayoutIdLst>
  <p:transition spd="med">
    <p:dissolv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4752511-D28C-4FFF-B792-883F162994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  <p:sldLayoutId id="2147484273" r:id="rId12"/>
  </p:sldLayoutIdLst>
  <p:transition spd="med">
    <p:wipe dir="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F1812451-FC5F-47B1-ACDB-44F735A365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4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05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06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4107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4108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4110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11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4112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410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0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88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transition>
    <p:newsflash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27ECA4DD-BF8F-4915-9D64-E5807597AE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0F8AA22-9EAF-4AA4-BC73-47E01FCE835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15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9" r:id="rId1"/>
    <p:sldLayoutId id="2147484300" r:id="rId2"/>
    <p:sldLayoutId id="2147484301" r:id="rId3"/>
    <p:sldLayoutId id="2147484302" r:id="rId4"/>
    <p:sldLayoutId id="2147484303" r:id="rId5"/>
    <p:sldLayoutId id="2147484304" r:id="rId6"/>
    <p:sldLayoutId id="2147484305" r:id="rId7"/>
    <p:sldLayoutId id="2147484306" r:id="rId8"/>
    <p:sldLayoutId id="2147484307" r:id="rId9"/>
    <p:sldLayoutId id="2147484308" r:id="rId10"/>
    <p:sldLayoutId id="214748430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5" name="Rectangle 29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ru-RU" sz="4000" dirty="0" smtClean="0">
                <a:solidFill>
                  <a:schemeClr val="tx1"/>
                </a:solidFill>
              </a:rPr>
              <a:t/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5400" dirty="0" smtClean="0">
                <a:solidFill>
                  <a:schemeClr val="tx1"/>
                </a:solidFill>
              </a:rPr>
              <a:t/>
            </a:r>
            <a:br>
              <a:rPr lang="ru-RU" sz="5400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prstClr val="white"/>
                </a:solidFill>
              </a:rPr>
              <a:t> </a:t>
            </a:r>
            <a:br>
              <a:rPr lang="ru-RU" sz="4000" dirty="0" smtClean="0">
                <a:solidFill>
                  <a:prstClr val="white"/>
                </a:solidFill>
              </a:rPr>
            </a:br>
            <a:r>
              <a:rPr lang="ru-RU" sz="4000" dirty="0" smtClean="0">
                <a:solidFill>
                  <a:prstClr val="white"/>
                </a:solidFill>
              </a:rPr>
              <a:t/>
            </a:r>
            <a:br>
              <a:rPr lang="ru-RU" sz="4000" dirty="0" smtClean="0">
                <a:solidFill>
                  <a:prstClr val="white"/>
                </a:solidFill>
              </a:rPr>
            </a:br>
            <a:r>
              <a:rPr lang="ru-RU" sz="5400" dirty="0" smtClean="0">
                <a:solidFill>
                  <a:schemeClr val="tx1"/>
                </a:solidFill>
              </a:rPr>
              <a:t/>
            </a:r>
            <a:br>
              <a:rPr lang="ru-RU" sz="5400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rgbClr val="FFFF00"/>
                </a:solidFill>
              </a:rPr>
              <a:t>Тема урока «Порядок расследования несчастных случаев» 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subTitle" idx="1"/>
          </p:nvPr>
        </p:nvSpPr>
        <p:spPr>
          <a:solidFill>
            <a:schemeClr val="bg1">
              <a:lumMod val="65000"/>
              <a:lumOff val="35000"/>
            </a:schemeClr>
          </a:solidFill>
        </p:spPr>
        <p:txBody>
          <a:bodyPr>
            <a:normAutofit/>
          </a:bodyPr>
          <a:lstStyle/>
          <a:p>
            <a:pPr marR="0" eaLnBrk="1" hangingPunct="1">
              <a:lnSpc>
                <a:spcPct val="80000"/>
              </a:lnSpc>
              <a:defRPr/>
            </a:pPr>
            <a:r>
              <a:rPr lang="ru-RU" sz="2400" b="1" dirty="0" smtClean="0"/>
              <a:t>Дисциплина «Охрана труда»</a:t>
            </a:r>
          </a:p>
          <a:p>
            <a:pPr marR="0" eaLnBrk="1" hangingPunct="1">
              <a:lnSpc>
                <a:spcPct val="80000"/>
              </a:lnSpc>
              <a:defRPr/>
            </a:pPr>
            <a:endParaRPr lang="ru-RU" sz="2400" b="1" dirty="0" smtClean="0"/>
          </a:p>
          <a:p>
            <a:r>
              <a:rPr lang="ru-RU" sz="2400" b="1" dirty="0" smtClean="0"/>
              <a:t>Автор Брагина Елена Николаевна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39" r="15734" b="-139"/>
          <a:stretch/>
        </p:blipFill>
        <p:spPr>
          <a:xfrm>
            <a:off x="152400" y="3352800"/>
            <a:ext cx="2177715" cy="3208817"/>
          </a:xfrm>
          <a:prstGeom prst="rect">
            <a:avLst/>
          </a:prstGeom>
          <a:ln>
            <a:noFill/>
          </a:ln>
          <a:effectLst>
            <a:softEdge rad="317500"/>
          </a:effectLst>
          <a:scene3d>
            <a:camera prst="isometricOffAxis1Right"/>
            <a:lightRig rig="threePt" dir="t"/>
          </a:scene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3600" dirty="0" smtClean="0">
                <a:solidFill>
                  <a:srgbClr val="00CC00"/>
                </a:solidFill>
              </a:rPr>
              <a:t>4 Несчастные случаи, подлежащие расследованию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9262"/>
            <a:ext cx="8382000" cy="4757737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ru-RU" sz="2400" b="1" dirty="0" smtClean="0">
                <a:latin typeface="+mj-lt"/>
              </a:rPr>
              <a:t>в течение рабочего времени на территории работодателя либо в ином месте выполнения работы, в том числе во время установленных перерывов, а также в течение времени, необходимого для приведения в порядок орудий производства и одежды, выполнения других предусмотренных правилами внутреннего трудового распорядка действий перед началом и после окончания работы, или при выполнении работы за пределами установленной для работника продолжительности рабочего времени, в выходные и нерабочие праздничные дни;</a:t>
            </a:r>
          </a:p>
          <a:p>
            <a:pPr>
              <a:defRPr/>
            </a:pP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3060D-D5C9-48F1-8707-696D1FA287D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683125"/>
          </a:xfrm>
          <a:effectLst>
            <a:glow rad="635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b="1" dirty="0" smtClean="0"/>
              <a:t>при следовании к месту выполнения работы или с работы на транспортном средстве, предоставленном работодателем (его представителем), либо на личном транспортном средстве в случае использования личного транспортного средства в производственных (служебных) целях по распоряжению работодателя (его представителя) или по соглашению сторон трудового договора;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следовании к месту служебной командировки и обратно, во время служебных поездок на общественном или служебном транспорте, а также при следовании по распоряжению работодателя (его представителя) к месту выполнения работы (поручения) и обратно, в том числе пешком;</a:t>
            </a:r>
          </a:p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следовании на транспортном средстве в качестве сменщика во время междусменного отдыха (водитель-сменщик на транспортном средстве, проводник или механик рефрижераторной секции в поезде, член бригады почтового вагона и другие);</a:t>
            </a:r>
          </a:p>
          <a:p>
            <a:pPr>
              <a:defRPr/>
            </a:pPr>
            <a:endParaRPr lang="ru-RU" sz="32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92725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ru-RU" sz="2400" b="1" dirty="0" smtClean="0"/>
              <a:t>при работе вахтовым методом во время междусменного отдыха, а также при нахождении на судне (воздушном, морском, речном) в свободное от вахты и судовых работ время;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ru-RU" sz="2400" b="1" dirty="0" smtClean="0"/>
              <a:t>при осуществлении иных правомерных действий, обусловленных трудовыми отношениями с работодателем либо совершаемых в его интересах, в том числе действий, направленных на предотвращение катастрофы, аварии или несчастного случая.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ru-RU" sz="3500" dirty="0" smtClean="0">
                <a:solidFill>
                  <a:srgbClr val="00CC00"/>
                </a:solidFill>
              </a:rPr>
              <a:t>4 НС, не связанные с производством</a:t>
            </a:r>
          </a:p>
        </p:txBody>
      </p:sp>
      <p:sp>
        <p:nvSpPr>
          <p:cNvPr id="9219" name="Rectangle 1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latin typeface="+mj-lt"/>
              </a:rPr>
              <a:t>Могут квалифицироваться как </a:t>
            </a:r>
            <a:r>
              <a:rPr lang="ru-RU" sz="2000" b="1" u="sng" dirty="0" smtClean="0">
                <a:latin typeface="+mj-lt"/>
              </a:rPr>
              <a:t>несчастные случаи,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b="1" u="sng" dirty="0" smtClean="0">
                <a:latin typeface="+mj-lt"/>
              </a:rPr>
              <a:t>не связанные с производством</a:t>
            </a:r>
            <a:r>
              <a:rPr lang="ru-RU" sz="2000" dirty="0" smtClean="0">
                <a:latin typeface="+mj-lt"/>
              </a:rPr>
              <a:t> (оформляются актом произвольной формы):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смерть вследствие общего заболевания или самоубийства, подтвержденная в установленном порядке соответственно медицинской организацией, органами следствия или судом;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смерть или повреждение здоровья, единственной причиной которых явилось по заключению медицинской организации алкогольное, наркотическое или иное токсическое опьянение (отравление) пострадавшего, не связанное с нарушениями технологического процесса, в котором используются технические спирты, ароматические, наркотические и иные токсические вещества;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несчастный случай, происшедший при совершении пострадавшим действий (бездействия), квалифицированных правоохранительными органами как уголовно наказуемое деяние.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Char char=""/>
              <a:defRPr/>
            </a:pPr>
            <a:endParaRPr lang="ru-RU" sz="2400" dirty="0" smtClean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027413D-C7A8-4A7E-9CFC-AA0CB7C6AFC4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sz="3500" dirty="0" smtClean="0">
                <a:solidFill>
                  <a:srgbClr val="00CC00"/>
                </a:solidFill>
              </a:rPr>
              <a:t>Обязанности работника при НС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latin typeface="+mj-lt"/>
              </a:rPr>
              <a:t>Сообщить вышестоящему руководству о факте ухудшения здоровья или травме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EFAA74B-8A3D-4BF4-94ED-8739B5C4619D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sz="3500" b="1" dirty="0" smtClean="0">
                <a:solidFill>
                  <a:srgbClr val="FFFF00"/>
                </a:solidFill>
              </a:rPr>
              <a:t>Обязанности работодателя </a:t>
            </a:r>
            <a:br>
              <a:rPr lang="ru-RU" sz="3500" b="1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(его представителя) </a:t>
            </a:r>
            <a:r>
              <a:rPr lang="ru-RU" sz="3500" b="1" dirty="0" smtClean="0">
                <a:solidFill>
                  <a:srgbClr val="FFFF00"/>
                </a:solidFill>
              </a:rPr>
              <a:t>при НС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2000" b="1" dirty="0" smtClean="0">
                <a:latin typeface="+mj-lt"/>
              </a:rPr>
              <a:t>немедленно организовать первую помощь пострадавшему и при необходимости доставку его в медицинскую организацию;</a:t>
            </a: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принять неотложные меры по предотвращению развития аварийной ситуации и воздействия травмирующих факторов на других лиц;</a:t>
            </a: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сохранить до начала расследования несчастного случая обстановку на момент происшествия, а в случае невозможности ее сохранения - зафиксировать сложившуюся обстановку ;</a:t>
            </a: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немедленно проинформировать о несчастном случае органы и организации, указанные в  ТК, а о тяжелом несчастном случае или несчастном случае со смертельным исходом - также родственников пострадавшего;</a:t>
            </a:r>
          </a:p>
          <a:p>
            <a:pPr>
              <a:defRPr/>
            </a:pPr>
            <a:r>
              <a:rPr lang="ru-RU" sz="2000" b="1" dirty="0" smtClean="0">
                <a:latin typeface="+mj-lt"/>
              </a:rPr>
              <a:t>принять меры по организации и обеспечению своевременного расследования несчастного случая и оформлению материалов расследования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z="2000" dirty="0" smtClean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F786BA7-03DF-4154-8948-1CD0B1477ACC}" type="slidenum">
              <a:rPr lang="ru-RU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ru-RU" sz="3500" b="1" dirty="0" smtClean="0">
                <a:solidFill>
                  <a:srgbClr val="00CC00"/>
                </a:solidFill>
              </a:rPr>
              <a:t>5 Порядок извещения о несчастном случае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1600" b="1" dirty="0" smtClean="0">
                <a:solidFill>
                  <a:srgbClr val="FFFF00"/>
                </a:solidFill>
                <a:latin typeface="+mj-lt"/>
              </a:rPr>
              <a:t>Информируются  родственники пострадавшего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z="1000" dirty="0" smtClean="0"/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1000" dirty="0" smtClean="0"/>
              <a:t>  </a:t>
            </a:r>
            <a:r>
              <a:rPr lang="ru-RU" sz="1000" b="1" dirty="0" smtClean="0">
                <a:latin typeface="+mj-lt"/>
              </a:rPr>
              <a:t> </a:t>
            </a:r>
            <a:r>
              <a:rPr lang="ru-RU" sz="1300" b="1" dirty="0" smtClean="0">
                <a:latin typeface="+mj-lt"/>
              </a:rPr>
              <a:t>Согласно статье 228 Трудового кодекса РФ при групповом несчастном случае (два человека и более), тяжелом несчастном случае или несчастном случае со смертельным исходом работодатель (его представитель)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300" b="1" u="sng" dirty="0" smtClean="0">
                <a:latin typeface="+mj-lt"/>
              </a:rPr>
              <a:t>в течение суток </a:t>
            </a:r>
            <a:r>
              <a:rPr lang="ru-RU" sz="1300" b="1" dirty="0" smtClean="0">
                <a:latin typeface="+mj-lt"/>
              </a:rPr>
              <a:t>обязан направить извещение по установленной форме: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300" dirty="0" smtClean="0"/>
          </a:p>
          <a:p>
            <a:pPr>
              <a:defRPr/>
            </a:pPr>
            <a:r>
              <a:rPr lang="ru-RU" sz="1600" b="1" dirty="0" smtClean="0">
                <a:latin typeface="+mj-lt"/>
              </a:rPr>
              <a:t>в государственную инспекцию труда;</a:t>
            </a:r>
          </a:p>
          <a:p>
            <a:pPr>
              <a:defRPr/>
            </a:pPr>
            <a:r>
              <a:rPr lang="ru-RU" sz="1600" b="1" dirty="0" smtClean="0">
                <a:latin typeface="+mj-lt"/>
              </a:rPr>
              <a:t>в прокуратуру по месту происшествия несчастного случая;</a:t>
            </a:r>
          </a:p>
          <a:p>
            <a:pPr>
              <a:defRPr/>
            </a:pPr>
            <a:r>
              <a:rPr lang="ru-RU" sz="1600" b="1" dirty="0" smtClean="0">
                <a:latin typeface="+mj-lt"/>
              </a:rPr>
              <a:t>в орган исполнительной власти субъекта Российской Федерации и (или) орган местного самоуправления по месту государственной регистрации юридического лица или физического лица в качестве индивидуального предпринимателя;</a:t>
            </a:r>
          </a:p>
          <a:p>
            <a:pPr>
              <a:defRPr/>
            </a:pPr>
            <a:r>
              <a:rPr lang="ru-RU" sz="1600" b="1" dirty="0" smtClean="0">
                <a:latin typeface="+mj-lt"/>
              </a:rPr>
              <a:t>работодателю, направившему работника, с которым произошел несчастный случай;</a:t>
            </a:r>
          </a:p>
          <a:p>
            <a:pPr>
              <a:defRPr/>
            </a:pPr>
            <a:r>
              <a:rPr lang="ru-RU" sz="1600" b="1" dirty="0" smtClean="0">
                <a:latin typeface="+mj-lt"/>
              </a:rPr>
              <a:t>в территориальный орган профсоюзов;</a:t>
            </a:r>
          </a:p>
          <a:p>
            <a:pPr>
              <a:defRPr/>
            </a:pPr>
            <a:endParaRPr lang="ru-RU" sz="1600" b="1" dirty="0" smtClean="0">
              <a:latin typeface="+mj-lt"/>
            </a:endParaRPr>
          </a:p>
          <a:p>
            <a:pPr>
              <a:defRPr/>
            </a:pPr>
            <a:endParaRPr lang="ru-RU" sz="1600" b="1" dirty="0">
              <a:latin typeface="+mj-lt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32B9AE0-2015-42BA-A5F9-FB5AAB07BF7E}" type="slidenum">
              <a:rPr lang="ru-RU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 территориальное объединение организаций профсоюзов;</a:t>
            </a:r>
          </a:p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территориальный орган соответствующего федерального органа исполнительной власти, осуществляющего функции по контролю и надзору в установленной сфере деятельности, если несчастный случай произошел в организации или на объекте, подконтрольных этому органу;</a:t>
            </a:r>
          </a:p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исполнительный орган страховщика по вопросам обязательного социального страхования от несчастных случаев на производстве и профессиональных заболеваний (по месту регистрации работодателя в качестве страхователя).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/>
            <a:r>
              <a:rPr lang="ru-RU" sz="4800" dirty="0" smtClean="0">
                <a:solidFill>
                  <a:srgbClr val="FFFF00"/>
                </a:solidFill>
              </a:rPr>
              <a:t>Обеспечение работы комиссии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>
                <a:solidFill>
                  <a:srgbClr val="00B0F0"/>
                </a:solidFill>
                <a:latin typeface="+mj-lt"/>
              </a:rPr>
              <a:t>При расследовании несчастного случая на производстве в организации по требованию комиссии работодатель за счет собственных средств обеспечивает:</a:t>
            </a:r>
            <a:r>
              <a:rPr lang="ru-RU" sz="2000" b="1" dirty="0" smtClean="0">
                <a:latin typeface="+mj-lt"/>
              </a:rPr>
              <a:t/>
            </a:r>
            <a:br>
              <a:rPr lang="ru-RU" sz="2000" b="1" dirty="0" smtClean="0">
                <a:latin typeface="+mj-lt"/>
              </a:rPr>
            </a:br>
            <a:endParaRPr lang="ru-RU" sz="20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- выполнение технических расчетов, проведение лабораторных исследований, испытаний, других экспертных работ и привлечение в этих целях специалистов - экспертов;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- фотографирование места происшествия и поврежденных объектов, составление планов, эскизов, схем;</a:t>
            </a:r>
            <a:br>
              <a:rPr lang="ru-RU" sz="2000" b="1" dirty="0" smtClean="0">
                <a:latin typeface="+mj-lt"/>
              </a:rPr>
            </a:br>
            <a:endParaRPr lang="ru-RU" sz="20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- предоставление транспорта, служебного помещения, средств связи, специальной одежды, специальной обуви и других средств индивидуальной защиты, необходимых для проведения расследования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- другие нужды комиссии при расследовании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5A6DC19-44E3-4F07-ADCA-870B84DED5F1}" type="slidenum">
              <a:rPr lang="ru-RU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500" kern="1200" dirty="0" smtClean="0">
                <a:solidFill>
                  <a:srgbClr val="F0AD00">
                    <a:satMod val="150000"/>
                  </a:srgbClr>
                </a:solidFill>
                <a:latin typeface="Corbel"/>
              </a:rPr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порядок расследования несчастных случаев на производстве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3962400"/>
            <a:ext cx="2811426" cy="2108569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ru-RU" sz="3600" b="1" dirty="0" smtClean="0">
                <a:solidFill>
                  <a:srgbClr val="00CC00"/>
                </a:solidFill>
              </a:rPr>
              <a:t>Состав комиссии </a:t>
            </a:r>
            <a:br>
              <a:rPr lang="ru-RU" sz="3600" b="1" dirty="0" smtClean="0">
                <a:solidFill>
                  <a:srgbClr val="00CC00"/>
                </a:solidFill>
              </a:rPr>
            </a:br>
            <a:r>
              <a:rPr lang="ru-RU" sz="3600" b="1" dirty="0" smtClean="0">
                <a:solidFill>
                  <a:srgbClr val="00CC00"/>
                </a:solidFill>
              </a:rPr>
              <a:t>по расследованию НС</a:t>
            </a:r>
          </a:p>
        </p:txBody>
      </p:sp>
      <p:sp>
        <p:nvSpPr>
          <p:cNvPr id="15363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+mj-lt"/>
              </a:rPr>
              <a:t>Легкие НС (в том числе групповые): 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3200" b="1" u="sng" dirty="0" smtClean="0">
                <a:solidFill>
                  <a:srgbClr val="FFFF00"/>
                </a:solidFill>
                <a:latin typeface="+mj-lt"/>
              </a:rPr>
              <a:t>не менее 3 чел.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z="3200" b="1" u="sng" dirty="0" smtClean="0">
              <a:latin typeface="+mj-lt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Работодатель (представитель работодателя) – </a:t>
            </a:r>
            <a:r>
              <a:rPr lang="ru-RU" sz="2000" b="1" i="1" dirty="0" smtClean="0">
                <a:latin typeface="+mj-lt"/>
              </a:rPr>
              <a:t>председатель комиссии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i="1" dirty="0" smtClean="0">
              <a:latin typeface="+mj-lt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Специалист по охране труда или лицо, назначенное ответственным за организацию работы по охране труда приказом (распоряжением) работодателя;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 smtClean="0">
              <a:latin typeface="+mj-lt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Представители профсоюзного органа или иного уполномоченного работниками представительного органа;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 smtClean="0">
              <a:latin typeface="+mj-lt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Уполномоченный по охране труда.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94967CB-86DB-4041-94E4-3DCFA3B7D77A}" type="slidenum">
              <a:rPr lang="ru-RU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305800" cy="979487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ru-RU" sz="3600" b="1" smtClean="0"/>
              <a:t>Состав комиссии </a:t>
            </a:r>
            <a:br>
              <a:rPr lang="ru-RU" sz="3600" b="1" smtClean="0"/>
            </a:br>
            <a:r>
              <a:rPr lang="ru-RU" sz="3600" b="1" smtClean="0"/>
              <a:t>по расследованию НС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1FAF9FF-A3F1-4858-8FEF-314684101F80}" type="slidenum">
              <a:rPr lang="ru-RU"/>
              <a:pPr>
                <a:defRPr/>
              </a:pPr>
              <a:t>21</a:t>
            </a:fld>
            <a:endParaRPr lang="ru-RU"/>
          </a:p>
        </p:txBody>
      </p:sp>
      <p:sp>
        <p:nvSpPr>
          <p:cNvPr id="16389" name="Rectangle 14"/>
          <p:cNvSpPr>
            <a:spLocks noChangeArrowheads="1"/>
          </p:cNvSpPr>
          <p:nvPr/>
        </p:nvSpPr>
        <p:spPr bwMode="auto">
          <a:xfrm>
            <a:off x="304800" y="14478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  <a:defRPr/>
            </a:pPr>
            <a:r>
              <a:rPr lang="ru-RU" sz="3200" b="1" dirty="0">
                <a:solidFill>
                  <a:srgbClr val="FFFF00"/>
                </a:solidFill>
              </a:rPr>
              <a:t>Тяжелые НС и со смертельным исходом: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000" b="1" dirty="0">
                <a:latin typeface="+mj-lt"/>
              </a:rPr>
              <a:t>Государственный инспектор труда  - </a:t>
            </a:r>
            <a:r>
              <a:rPr lang="ru-RU" sz="2000" b="1" i="1" dirty="0">
                <a:latin typeface="+mj-lt"/>
              </a:rPr>
              <a:t>председатель комиссии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  <a:defRPr/>
            </a:pPr>
            <a:endParaRPr lang="ru-RU" sz="2000" b="1" i="1" dirty="0">
              <a:latin typeface="+mj-lt"/>
            </a:endParaRP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000" b="1" dirty="0">
                <a:latin typeface="+mj-lt"/>
              </a:rPr>
              <a:t>Представитель ФСС (по месту регистрации работодателя в качестве страхователя)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  <a:defRPr/>
            </a:pPr>
            <a:endParaRPr lang="ru-RU" sz="2000" b="1" dirty="0">
              <a:latin typeface="+mj-lt"/>
            </a:endParaRP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000" b="1" dirty="0">
                <a:latin typeface="+mj-lt"/>
              </a:rPr>
              <a:t>Представитель территориального объединения организаций профсоюзов, территориального органа профсоюза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  <a:defRPr/>
            </a:pPr>
            <a:endParaRPr lang="ru-RU" sz="2000" b="1" dirty="0">
              <a:latin typeface="+mj-lt"/>
            </a:endParaRP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000" b="1" dirty="0">
                <a:latin typeface="+mj-lt"/>
              </a:rPr>
              <a:t>Представители органа исполнительной власти или органа местного самоуправления (по согласованию)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  <a:defRPr/>
            </a:pPr>
            <a:endParaRPr lang="ru-RU" sz="2000" b="1" dirty="0">
              <a:latin typeface="+mj-lt"/>
            </a:endParaRP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000" b="1" dirty="0">
                <a:latin typeface="+mj-lt"/>
              </a:rPr>
              <a:t>Представители предприятия, где произошел НС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dirty="0" smtClean="0">
                <a:solidFill>
                  <a:srgbClr val="00CC00"/>
                </a:solidFill>
              </a:rPr>
              <a:t>6 </a:t>
            </a:r>
            <a:r>
              <a:rPr lang="ru-RU" sz="3900" dirty="0" smtClean="0">
                <a:solidFill>
                  <a:srgbClr val="00CC00"/>
                </a:solidFill>
              </a:rPr>
              <a:t>Сроки расследования</a:t>
            </a:r>
            <a:r>
              <a:rPr lang="ru-RU" dirty="0" smtClean="0"/>
              <a:t> </a:t>
            </a:r>
          </a:p>
        </p:txBody>
      </p:sp>
      <p:sp>
        <p:nvSpPr>
          <p:cNvPr id="17411" name="Rectangle 1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      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latin typeface="+mj-lt"/>
              </a:rPr>
              <a:t>НС (в том числе групповой), в результате которого один или несколько пострадавших получили легкие повреждения здоровья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latin typeface="+mj-lt"/>
              </a:rPr>
              <a:t>НС (в том числе групповой), в результате которого один или несколько пострадавших получили тяжелые повреждения здоровья, либо несчастного случая (в том числе группового) со смертельным исходом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latin typeface="+mj-lt"/>
              </a:rPr>
              <a:t>НС, о котором не было своевременно сообщено работодателю расследуется  по заявлению пострадавшего или его доверенного лица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72C0319-154F-4F6F-85FE-D3390EC146C2}" type="slidenum">
              <a:rPr lang="ru-RU"/>
              <a:pPr>
                <a:defRPr/>
              </a:pPr>
              <a:t>22</a:t>
            </a:fld>
            <a:endParaRPr lang="ru-RU"/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6553200" y="1295400"/>
            <a:ext cx="2438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1200"/>
              <a:t>      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r>
              <a:rPr lang="ru-RU" b="1"/>
              <a:t>не более 3 к.д.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r>
              <a:rPr lang="ru-RU" b="1"/>
              <a:t>Не более  15 к.д.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endParaRPr lang="ru-RU" b="1"/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r>
              <a:rPr lang="ru-RU" b="1"/>
              <a:t>1 месяц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3500" dirty="0">
                <a:solidFill>
                  <a:srgbClr val="00CC00"/>
                </a:solidFill>
              </a:rPr>
              <a:t>Цели и задачи работы комиссии по расследованию НС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Установить обстоятельства и причины несчастного случая;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Определить, был ли пострадавший в момент несчастного случая связан с производственной деятельностью работодателя, объяснялось ли его пребывание на месте происшествия исполнением им трудовых обязанностей;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Квалифицировать несчастный случай как несчастный случай на производстве или как несчастный случай, не связанный с производством;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Определить круг лиц, допустивших нарушения требований охраны труда;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Разработать мероприятия по предупреждению подобных несчастных случаев;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Составить акт расследования, оформить материалы расследования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3969C85-1D94-4B37-B2CF-B91F861BD68A}" type="slidenum">
              <a:rPr lang="ru-RU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458200" cy="914400"/>
          </a:xfrm>
        </p:spPr>
        <p:txBody>
          <a:bodyPr/>
          <a:lstStyle/>
          <a:p>
            <a:pPr algn="r" eaLnBrk="1" hangingPunct="1"/>
            <a:r>
              <a:rPr lang="ru-RU" sz="4800" dirty="0" smtClean="0">
                <a:solidFill>
                  <a:srgbClr val="00CC00"/>
                </a:solidFill>
              </a:rPr>
              <a:t>Порядок работы комиссии</a:t>
            </a:r>
          </a:p>
        </p:txBody>
      </p:sp>
      <p:sp>
        <p:nvSpPr>
          <p:cNvPr id="19459" name="Rectangle 1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10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Осмотр место происшествия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Опрос пострадавшего, очевидцев несчастного случая, а также лиц, допустивших нарушения требований охраны труда ( если таковые могут быть к данному моменту установлены 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Работа с документами по обеспечению охраны труда на данном предприятии ( с уставом предприятия, трудовым договором, должностными инструкциями, локальными актами предприятия и </a:t>
            </a:r>
            <a:r>
              <a:rPr lang="ru-RU" sz="2000" b="1" dirty="0" err="1" smtClean="0">
                <a:latin typeface="+mj-lt"/>
              </a:rPr>
              <a:t>т.д</a:t>
            </a:r>
            <a:r>
              <a:rPr lang="ru-RU" sz="2000" b="1" dirty="0" smtClean="0">
                <a:latin typeface="+mj-lt"/>
              </a:rPr>
              <a:t>).Оценка состояния документации по охране труда на предприятии, соблюдения правил проведения обучения и проведения инструктажей по охране труда, а также состояния технических средств и СИЗ работников на предмет их соответствия требованиям безопасности и охраны труда работников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Установление связи несчастного случая с производством, установление факта грубой неосторожности пострадавшего, разработка предложений по устранению нарушений, причин несчастного случая и предупреждению аналогичных несчастных случаев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>
                <a:latin typeface="+mj-lt"/>
              </a:rPr>
              <a:t>Оформление материалов расследования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dirty="0" smtClean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FBF9C6-8CA3-45E9-841B-BB4BFE9C9408}" type="slidenum">
              <a:rPr lang="ru-RU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endParaRPr lang="ru-RU" sz="3600" b="1" dirty="0">
              <a:solidFill>
                <a:srgbClr val="00CC0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28600" y="533400"/>
          <a:ext cx="84582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B03054F1-D8DB-4FAE-BE17-30EB6CA91041}" type="slidenum">
              <a:rPr lang="ru-RU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66"/>
                </a:solidFill>
              </a:rPr>
              <a:t>8 Причины производственного травматизма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+mj-lt"/>
              </a:rPr>
              <a:t>конструктивные недостатки, несовершенство, недостаточная надежность машин, механизмов, оборудования;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+mj-lt"/>
              </a:rPr>
              <a:t>эксплуатация неисправных машин, механизмов, оборудования;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+mj-lt"/>
              </a:rPr>
              <a:t>несовершенство технологического процесса;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+mj-lt"/>
              </a:rPr>
              <a:t>нарушение требований безопасности при эксплуатации транспортных средств;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+mj-lt"/>
              </a:rPr>
              <a:t>нарушение правил дорожного движения;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+mj-lt"/>
              </a:rPr>
              <a:t>неудовлетворительная организация производства работ</a:t>
            </a:r>
            <a:r>
              <a:rPr lang="ru-RU" sz="1800" b="1" dirty="0" smtClean="0">
                <a:latin typeface="+mj-lt"/>
              </a:rPr>
              <a:t>;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C8E34-69E7-4D5F-BF00-BF82AB6293CF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609600"/>
          <a:ext cx="8305800" cy="552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500" kern="1200" dirty="0" smtClean="0">
                <a:solidFill>
                  <a:srgbClr val="F0AD00">
                    <a:satMod val="150000"/>
                  </a:srgbClr>
                </a:solidFill>
                <a:latin typeface="Corbel"/>
              </a:rPr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Девисилов</a:t>
            </a:r>
            <a:r>
              <a:rPr lang="ru-RU" dirty="0" smtClean="0"/>
              <a:t> В.А. Охрана труда: учебник. – 3-е изд., исп. и </a:t>
            </a:r>
            <a:r>
              <a:rPr lang="ru-RU" dirty="0" err="1" smtClean="0"/>
              <a:t>доп</a:t>
            </a:r>
            <a:r>
              <a:rPr lang="ru-RU" dirty="0" smtClean="0"/>
              <a:t>, —М.: Форум: ИНФРА - М, 2019. – 448с.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Туревский</a:t>
            </a:r>
            <a:r>
              <a:rPr lang="ru-RU" dirty="0" smtClean="0"/>
              <a:t> И.С. «Охрана труда на автомобильном транспорте» - М. «ИНФРА-М», 2020. – 386с.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Кланица</a:t>
            </a:r>
            <a:r>
              <a:rPr lang="ru-RU" dirty="0" smtClean="0"/>
              <a:t> В.С. Охрана труда на автомобильном транспорте М.: «Академия»; 2020 г. – 354с.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500" kern="1200" dirty="0" smtClean="0">
                <a:solidFill>
                  <a:srgbClr val="F0AD00">
                    <a:satMod val="150000"/>
                  </a:srgbClr>
                </a:solidFill>
                <a:latin typeface="Corbel"/>
              </a:rPr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Научиться  работать с основными законодательными и нормативными документами при расследовании несчастных случаев на производстве.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500" kern="1200" dirty="0" smtClean="0">
                <a:solidFill>
                  <a:srgbClr val="F0AD00">
                    <a:satMod val="150000"/>
                  </a:srgbClr>
                </a:solidFill>
                <a:latin typeface="Corbel"/>
              </a:rPr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1 Основные нормативные правовые документы</a:t>
            </a:r>
          </a:p>
          <a:p>
            <a:r>
              <a:rPr lang="ru-RU" sz="2400" dirty="0" smtClean="0"/>
              <a:t>2 Понятие </a:t>
            </a:r>
            <a:br>
              <a:rPr lang="ru-RU" sz="2400" dirty="0" smtClean="0"/>
            </a:br>
            <a:r>
              <a:rPr lang="ru-RU" sz="2400" dirty="0" smtClean="0"/>
              <a:t>несчастного случая на производстве</a:t>
            </a:r>
          </a:p>
          <a:p>
            <a:r>
              <a:rPr lang="ru-RU" sz="2400" dirty="0" smtClean="0"/>
              <a:t>3 Классификация </a:t>
            </a:r>
            <a:br>
              <a:rPr lang="ru-RU" sz="2400" dirty="0" smtClean="0"/>
            </a:br>
            <a:r>
              <a:rPr lang="ru-RU" sz="2400" dirty="0" smtClean="0"/>
              <a:t>несчастных случаев</a:t>
            </a:r>
          </a:p>
          <a:p>
            <a:r>
              <a:rPr lang="ru-RU" sz="2400" dirty="0" smtClean="0"/>
              <a:t>4 НС, не связанные с производством</a:t>
            </a:r>
          </a:p>
          <a:p>
            <a:r>
              <a:rPr lang="ru-RU" sz="2400" dirty="0" smtClean="0"/>
              <a:t>5 Порядок извещения о несчастном случае </a:t>
            </a:r>
          </a:p>
          <a:p>
            <a:r>
              <a:rPr lang="ru-RU" sz="2400" dirty="0" smtClean="0"/>
              <a:t>6 Сроки расследования </a:t>
            </a:r>
          </a:p>
          <a:p>
            <a:r>
              <a:rPr lang="ru-RU" sz="2400" dirty="0" smtClean="0">
                <a:latin typeface="+mn-lt"/>
                <a:ea typeface="+mn-ea"/>
                <a:cs typeface="+mn-cs"/>
              </a:rPr>
              <a:t>7Основные группы причин производственного травматизма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794625" y="4811713"/>
            <a:ext cx="1192213" cy="1905000"/>
            <a:chOff x="4910" y="3031"/>
            <a:chExt cx="751" cy="1200"/>
          </a:xfrm>
        </p:grpSpPr>
        <p:sp>
          <p:nvSpPr>
            <p:cNvPr id="4103" name="AutoShape 4"/>
            <p:cNvSpPr>
              <a:spLocks noChangeArrowheads="1"/>
            </p:cNvSpPr>
            <p:nvPr/>
          </p:nvSpPr>
          <p:spPr bwMode="auto">
            <a:xfrm rot="-2700000">
              <a:off x="4971" y="3080"/>
              <a:ext cx="204" cy="202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4" name="AutoShape 5"/>
            <p:cNvSpPr>
              <a:spLocks noChangeArrowheads="1"/>
            </p:cNvSpPr>
            <p:nvPr/>
          </p:nvSpPr>
          <p:spPr bwMode="auto">
            <a:xfrm rot="8100000">
              <a:off x="4923" y="3031"/>
              <a:ext cx="312" cy="310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" name="AutoShape 6"/>
            <p:cNvSpPr>
              <a:spLocks noChangeArrowheads="1"/>
            </p:cNvSpPr>
            <p:nvPr/>
          </p:nvSpPr>
          <p:spPr bwMode="auto">
            <a:xfrm>
              <a:off x="5086" y="3812"/>
              <a:ext cx="288" cy="288"/>
            </a:xfrm>
            <a:prstGeom prst="diamond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" name="AutoShape 7"/>
            <p:cNvSpPr>
              <a:spLocks noChangeArrowheads="1"/>
            </p:cNvSpPr>
            <p:nvPr/>
          </p:nvSpPr>
          <p:spPr bwMode="auto">
            <a:xfrm rot="16200000" flipH="1">
              <a:off x="5001" y="3577"/>
              <a:ext cx="450" cy="45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AutoShape 8"/>
            <p:cNvSpPr>
              <a:spLocks noChangeArrowheads="1"/>
            </p:cNvSpPr>
            <p:nvPr/>
          </p:nvSpPr>
          <p:spPr bwMode="auto">
            <a:xfrm flipH="1">
              <a:off x="5110" y="4029"/>
              <a:ext cx="197" cy="200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AutoShape 9"/>
            <p:cNvSpPr>
              <a:spLocks noChangeArrowheads="1"/>
            </p:cNvSpPr>
            <p:nvPr/>
          </p:nvSpPr>
          <p:spPr bwMode="auto">
            <a:xfrm rot="8100000">
              <a:off x="4910" y="3360"/>
              <a:ext cx="451" cy="450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Freeform 10"/>
            <p:cNvSpPr>
              <a:spLocks/>
            </p:cNvSpPr>
            <p:nvPr/>
          </p:nvSpPr>
          <p:spPr bwMode="auto">
            <a:xfrm>
              <a:off x="5460" y="3833"/>
              <a:ext cx="201" cy="398"/>
            </a:xfrm>
            <a:custGeom>
              <a:avLst/>
              <a:gdLst>
                <a:gd name="T0" fmla="*/ 0 w 201"/>
                <a:gd name="T1" fmla="*/ 0 h 398"/>
                <a:gd name="T2" fmla="*/ 0 w 201"/>
                <a:gd name="T3" fmla="*/ 199 h 398"/>
                <a:gd name="T4" fmla="*/ 200 w 201"/>
                <a:gd name="T5" fmla="*/ 397 h 398"/>
                <a:gd name="T6" fmla="*/ 200 w 201"/>
                <a:gd name="T7" fmla="*/ 196 h 398"/>
                <a:gd name="T8" fmla="*/ 0 w 201"/>
                <a:gd name="T9" fmla="*/ 0 h 3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1"/>
                <a:gd name="T16" fmla="*/ 0 h 398"/>
                <a:gd name="T17" fmla="*/ 201 w 201"/>
                <a:gd name="T18" fmla="*/ 398 h 3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1" h="398">
                  <a:moveTo>
                    <a:pt x="0" y="0"/>
                  </a:moveTo>
                  <a:lnTo>
                    <a:pt x="0" y="199"/>
                  </a:lnTo>
                  <a:lnTo>
                    <a:pt x="200" y="397"/>
                  </a:lnTo>
                  <a:lnTo>
                    <a:pt x="200" y="196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43800" cy="12954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3500" b="1" dirty="0" smtClean="0"/>
              <a:t/>
            </a:r>
            <a:br>
              <a:rPr lang="ru-RU" sz="3500" b="1" dirty="0" smtClean="0"/>
            </a:br>
            <a:r>
              <a:rPr lang="ru-RU" sz="3500" b="1" dirty="0" smtClean="0">
                <a:solidFill>
                  <a:srgbClr val="00CC00"/>
                </a:solidFill>
              </a:rPr>
              <a:t>1</a:t>
            </a:r>
            <a:r>
              <a:rPr lang="ru-RU" sz="3500" b="1" dirty="0" smtClean="0"/>
              <a:t> </a:t>
            </a:r>
            <a:r>
              <a:rPr lang="ru-RU" sz="3500" b="1" dirty="0" smtClean="0">
                <a:solidFill>
                  <a:srgbClr val="00CC00"/>
                </a:solidFill>
              </a:rPr>
              <a:t>Основные </a:t>
            </a:r>
            <a:r>
              <a:rPr lang="ru-RU" sz="3500" b="1" dirty="0">
                <a:solidFill>
                  <a:srgbClr val="00CC00"/>
                </a:solidFill>
              </a:rPr>
              <a:t>нормативные правовые документы</a:t>
            </a:r>
            <a:r>
              <a:rPr lang="ru-RU" sz="4600" dirty="0"/>
              <a:t/>
            </a:r>
            <a:br>
              <a:rPr lang="ru-RU" sz="4600" dirty="0"/>
            </a:br>
            <a:r>
              <a:rPr lang="ru-RU" sz="4800" dirty="0"/>
              <a:t> 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800" b="1" u="sng" dirty="0">
              <a:latin typeface="+mj-lt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dirty="0" smtClean="0">
                <a:latin typeface="+mj-lt"/>
              </a:rPr>
              <a:t>Трудовой </a:t>
            </a:r>
            <a:r>
              <a:rPr lang="ru-RU" sz="2800" dirty="0">
                <a:latin typeface="+mj-lt"/>
              </a:rPr>
              <a:t>кодекс Российской Федерации </a:t>
            </a:r>
            <a:endParaRPr lang="ru-RU" sz="2800" dirty="0" smtClean="0">
              <a:latin typeface="+mj-lt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 smtClean="0">
                <a:latin typeface="+mj-lt"/>
              </a:rPr>
              <a:t>    (</a:t>
            </a:r>
            <a:r>
              <a:rPr lang="ru-RU" sz="2800" dirty="0">
                <a:latin typeface="+mj-lt"/>
              </a:rPr>
              <a:t>статьи 227-231</a:t>
            </a:r>
            <a:r>
              <a:rPr lang="ru-RU" sz="2800" dirty="0" smtClean="0">
                <a:latin typeface="+mj-lt"/>
              </a:rPr>
              <a:t>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800" dirty="0">
              <a:latin typeface="+mj-lt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dirty="0" smtClean="0">
                <a:latin typeface="+mj-lt"/>
              </a:rPr>
              <a:t>"</a:t>
            </a:r>
            <a:r>
              <a:rPr lang="ru-RU" sz="2800" dirty="0">
                <a:latin typeface="+mj-lt"/>
              </a:rPr>
              <a:t>Положение об особенностях расследования несчастных случаев на производстве в отдельных отраслях и организациях", Утв. постановлением Министерства труда и социального развития РФ от 24 октября 2002г № 73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1800" b="1" u="sng" dirty="0" smtClean="0">
              <a:latin typeface="+mj-lt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249E78C-4D47-4582-AAA4-0612612ECE63}" type="slidenum">
              <a:rPr lang="ru-RU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7772400" cy="11430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ru-RU" sz="3600" b="1" dirty="0" smtClean="0">
                <a:solidFill>
                  <a:srgbClr val="00CC00"/>
                </a:solidFill>
              </a:rPr>
              <a:t>2 Понятие </a:t>
            </a:r>
            <a:br>
              <a:rPr lang="ru-RU" sz="3600" b="1" dirty="0" smtClean="0">
                <a:solidFill>
                  <a:srgbClr val="00CC00"/>
                </a:solidFill>
              </a:rPr>
            </a:br>
            <a:r>
              <a:rPr lang="ru-RU" sz="3600" b="1" dirty="0" smtClean="0">
                <a:solidFill>
                  <a:srgbClr val="00CC00"/>
                </a:solidFill>
              </a:rPr>
              <a:t>несчастного случая на производстве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86800" cy="5105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FF0000"/>
                </a:solidFill>
                <a:latin typeface="+mj-lt"/>
              </a:rPr>
              <a:t>Ст.3 ФЗ №125-ФЗ</a:t>
            </a:r>
            <a:r>
              <a:rPr lang="ru-RU" sz="2000" dirty="0" smtClean="0">
                <a:latin typeface="+mj-lt"/>
              </a:rPr>
              <a:t> «Об обязательном социальном страховании от несчастных случаев на производстве и профессиональных заболеваниях» 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300" b="1" dirty="0" smtClean="0">
                <a:solidFill>
                  <a:srgbClr val="FF0000"/>
                </a:solidFill>
                <a:latin typeface="+mj-lt"/>
              </a:rPr>
              <a:t>Несчастный случай на производстве</a:t>
            </a:r>
            <a:r>
              <a:rPr lang="ru-RU" sz="23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300" dirty="0" smtClean="0">
                <a:latin typeface="+mj-lt"/>
              </a:rPr>
              <a:t>- событие, в результате которого застрахованный получил увечье или иное повреждение здоровья при исполнении им обязанностей по трудовому договору (контракту) и в иных установленных законом случаях как на территории страхователя, так и за ее пределами либо во время следования к месту работы или возвращения с места работы на транспорте, предоставленном страхователем, и которое повлекло необходимость перевода застрахованного на другую работу, временную или стойкую утрату им профессиональной трудоспособности либо его смерть. 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330A8A5-55C8-4449-82A5-D8D71A7B2682}" type="slidenum">
              <a:rPr lang="ru-RU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CC00"/>
                </a:solidFill>
              </a:rPr>
              <a:t>3 Классификация </a:t>
            </a:r>
            <a:r>
              <a:rPr lang="ru-RU" sz="4000" dirty="0">
                <a:solidFill>
                  <a:srgbClr val="00CC00"/>
                </a:solidFill>
              </a:rPr>
              <a:t/>
            </a:r>
            <a:br>
              <a:rPr lang="ru-RU" sz="4000" dirty="0">
                <a:solidFill>
                  <a:srgbClr val="00CC00"/>
                </a:solidFill>
              </a:rPr>
            </a:br>
            <a:r>
              <a:rPr lang="ru-RU" sz="4000" dirty="0">
                <a:solidFill>
                  <a:srgbClr val="00CC00"/>
                </a:solidFill>
              </a:rPr>
              <a:t>несчастных случаев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19263"/>
          <a:ext cx="8229600" cy="4411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11E2853-3429-43D0-B3D9-0A29C2C9E986}" type="slidenum">
              <a:rPr lang="ru-RU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rgbClr val="00CC00"/>
                </a:solidFill>
              </a:rPr>
              <a:t>Классификация </a:t>
            </a:r>
            <a:br>
              <a:rPr lang="ru-RU" sz="4000" dirty="0">
                <a:solidFill>
                  <a:srgbClr val="00CC00"/>
                </a:solidFill>
              </a:rPr>
            </a:br>
            <a:r>
              <a:rPr lang="ru-RU" sz="4000" dirty="0">
                <a:solidFill>
                  <a:srgbClr val="00CC00"/>
                </a:solidFill>
              </a:rPr>
              <a:t>несчастных случаев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19263"/>
          <a:ext cx="8229600" cy="4411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76AE8B6-5465-4658-99EB-75A9CEAB14CC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rgbClr val="00CC00"/>
                </a:solidFill>
              </a:rPr>
              <a:t>Классификация </a:t>
            </a:r>
            <a:br>
              <a:rPr lang="ru-RU" sz="4000" dirty="0">
                <a:solidFill>
                  <a:srgbClr val="00CC00"/>
                </a:solidFill>
              </a:rPr>
            </a:br>
            <a:r>
              <a:rPr lang="ru-RU" sz="4000" dirty="0">
                <a:solidFill>
                  <a:srgbClr val="00CC00"/>
                </a:solidFill>
              </a:rPr>
              <a:t>несчастных случаев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19263"/>
          <a:ext cx="8229600" cy="4411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CEFEF16-49FE-4B94-86B6-CC96B476EB85}" type="slidenum">
              <a:rPr lang="ru-RU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Эхо">
  <a:themeElements>
    <a:clrScheme name="Эхо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Эх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Сеть">
  <a:themeElements>
    <a:clrScheme name="Сеть 1">
      <a:dk1>
        <a:srgbClr val="4F747B"/>
      </a:dk1>
      <a:lt1>
        <a:srgbClr val="FFFFFF"/>
      </a:lt1>
      <a:dk2>
        <a:srgbClr val="000000"/>
      </a:dk2>
      <a:lt2>
        <a:srgbClr val="C0C0C0"/>
      </a:lt2>
      <a:accent1>
        <a:srgbClr val="859868"/>
      </a:accent1>
      <a:accent2>
        <a:srgbClr val="5F5F5F"/>
      </a:accent2>
      <a:accent3>
        <a:srgbClr val="AAAAAA"/>
      </a:accent3>
      <a:accent4>
        <a:srgbClr val="DADADA"/>
      </a:accent4>
      <a:accent5>
        <a:srgbClr val="C2CAB9"/>
      </a:accent5>
      <a:accent6>
        <a:srgbClr val="555555"/>
      </a:accent6>
      <a:hlink>
        <a:srgbClr val="5F5F5F"/>
      </a:hlink>
      <a:folHlink>
        <a:srgbClr val="BA1212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208178</Template>
  <TotalTime>1442</TotalTime>
  <Words>1436</Words>
  <Application>Microsoft Office PowerPoint</Application>
  <PresentationFormat>Экран (4:3)</PresentationFormat>
  <Paragraphs>202</Paragraphs>
  <Slides>28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Водяные знаки</vt:lpstr>
      <vt:lpstr>Палитра</vt:lpstr>
      <vt:lpstr>Пастель</vt:lpstr>
      <vt:lpstr>Пиксел</vt:lpstr>
      <vt:lpstr>Эхо</vt:lpstr>
      <vt:lpstr>Сеть</vt:lpstr>
      <vt:lpstr>      Тема урока «Порядок расследования несчастных случаев» </vt:lpstr>
      <vt:lpstr>Цель урока</vt:lpstr>
      <vt:lpstr>Задачи</vt:lpstr>
      <vt:lpstr>Содержание</vt:lpstr>
      <vt:lpstr> 1 Основные нормативные правовые документы  </vt:lpstr>
      <vt:lpstr>2 Понятие  несчастного случая на производстве</vt:lpstr>
      <vt:lpstr>3 Классификация  несчастных случаев</vt:lpstr>
      <vt:lpstr>Классификация  несчастных случаев</vt:lpstr>
      <vt:lpstr>Классификация  несчастных случаев</vt:lpstr>
      <vt:lpstr>4 Несчастные случаи, подлежащие расследованию</vt:lpstr>
      <vt:lpstr>Слайд 11</vt:lpstr>
      <vt:lpstr>Слайд 12</vt:lpstr>
      <vt:lpstr>Слайд 13</vt:lpstr>
      <vt:lpstr>4 НС, не связанные с производством</vt:lpstr>
      <vt:lpstr>Обязанности работника при НС</vt:lpstr>
      <vt:lpstr>Обязанности работодателя  (его представителя) при НС</vt:lpstr>
      <vt:lpstr>5 Порядок извещения о несчастном случае</vt:lpstr>
      <vt:lpstr>Слайд 18</vt:lpstr>
      <vt:lpstr>Обеспечение работы комиссии</vt:lpstr>
      <vt:lpstr>Состав комиссии  по расследованию НС</vt:lpstr>
      <vt:lpstr>Состав комиссии  по расследованию НС</vt:lpstr>
      <vt:lpstr>6 Сроки расследования </vt:lpstr>
      <vt:lpstr>Цели и задачи работы комиссии по расследованию НС</vt:lpstr>
      <vt:lpstr>Порядок работы комиссии</vt:lpstr>
      <vt:lpstr>     </vt:lpstr>
      <vt:lpstr>8 Причины производственного травматизма</vt:lpstr>
      <vt:lpstr>Слайд 27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Alexandrova</dc:creator>
  <cp:lastModifiedBy>bragina</cp:lastModifiedBy>
  <cp:revision>65</cp:revision>
  <cp:lastPrinted>1601-01-01T00:00:00Z</cp:lastPrinted>
  <dcterms:created xsi:type="dcterms:W3CDTF">1601-01-01T00:00:00Z</dcterms:created>
  <dcterms:modified xsi:type="dcterms:W3CDTF">2023-02-07T08:09:00Z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1032</vt:i4>
  </property>
</Properties>
</file>