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93" r:id="rId7"/>
    <p:sldId id="29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84" r:id="rId21"/>
    <p:sldId id="285" r:id="rId22"/>
    <p:sldId id="286" r:id="rId23"/>
    <p:sldId id="287" r:id="rId24"/>
    <p:sldId id="288" r:id="rId25"/>
    <p:sldId id="289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90" r:id="rId34"/>
    <p:sldId id="291" r:id="rId35"/>
    <p:sldId id="292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Место ввода цитаты».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71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4" name="— Иван Арсентьев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— Иван Арсентьев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Крупный план гусеницы данаиды-монарха на частично съеденном листке"/>
          <p:cNvSpPr>
            <a:spLocks noGrp="1"/>
          </p:cNvSpPr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рупный план гусеницы данаиды-монарха на частично съеденном листке"/>
          <p:cNvSpPr>
            <a:spLocks noGrp="1"/>
          </p:cNvSpPr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Крупный план гусеницы данаиды-монарха на частично съеденном листке"/>
          <p:cNvSpPr>
            <a:spLocks noGrp="1"/>
          </p:cNvSpPr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Крупный план гусеницы данаиды-монарха на частично съеденном листке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38030" y="13144499"/>
            <a:ext cx="461773" cy="43180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Вертикальное фото бабочки на зелёном листке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Крупный план оранжевой бабочки, сидящей на руке человека в траве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Крупный план гусеницы данаиды-монарха на частично съеденном листке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60233" y="13144499"/>
            <a:ext cx="461773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«Своя Игра»"/>
          <p:cNvSpPr txBox="1">
            <a:spLocks noGrp="1"/>
          </p:cNvSpPr>
          <p:nvPr>
            <p:ph type="ctrTitle"/>
          </p:nvPr>
        </p:nvSpPr>
        <p:spPr>
          <a:xfrm>
            <a:off x="2157148" y="3663950"/>
            <a:ext cx="20828001" cy="3568701"/>
          </a:xfrm>
          <a:prstGeom prst="rect">
            <a:avLst/>
          </a:prstGeom>
        </p:spPr>
        <p:txBody>
          <a:bodyPr/>
          <a:lstStyle>
            <a:lvl1pPr>
              <a:defRPr sz="15900"/>
            </a:lvl1pPr>
          </a:lstStyle>
          <a:p>
            <a:r>
              <a:t>«Своя Игра»</a:t>
            </a:r>
          </a:p>
        </p:txBody>
      </p:sp>
      <p:sp>
        <p:nvSpPr>
          <p:cNvPr id="120" name="Сотникова Е.В. 2022"/>
          <p:cNvSpPr txBox="1">
            <a:spLocks noGrp="1"/>
          </p:cNvSpPr>
          <p:nvPr>
            <p:ph type="subTitle" sz="quarter" idx="1"/>
          </p:nvPr>
        </p:nvSpPr>
        <p:spPr>
          <a:xfrm>
            <a:off x="2157148" y="11976235"/>
            <a:ext cx="20828001" cy="15394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Сотникова Е.В.</a:t>
            </a:r>
            <a:br/>
            <a:r>
              <a:t>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Это определенное количество информации  (программа или данные), имеющее имя и хранящееся в долговременной (внешней) памяти"/>
          <p:cNvSpPr txBox="1"/>
          <p:nvPr/>
        </p:nvSpPr>
        <p:spPr>
          <a:xfrm>
            <a:off x="1565693" y="4344491"/>
            <a:ext cx="21252613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определенное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 </a:t>
            </a:r>
            <a:br>
              <a:rPr dirty="0"/>
            </a:br>
            <a:r>
              <a:rPr dirty="0"/>
              <a:t>(</a:t>
            </a: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),</a:t>
            </a:r>
            <a:endParaRPr lang="ru-RU" dirty="0"/>
          </a:p>
          <a:p>
            <a:pPr>
              <a:defRPr sz="8000"/>
            </a:pPr>
            <a:r>
              <a:rPr dirty="0"/>
              <a:t> </a:t>
            </a:r>
            <a:r>
              <a:rPr dirty="0" err="1"/>
              <a:t>имеющее</a:t>
            </a:r>
            <a:r>
              <a:rPr dirty="0"/>
              <a:t> </a:t>
            </a:r>
            <a:r>
              <a:rPr dirty="0" err="1"/>
              <a:t>имя</a:t>
            </a:r>
            <a:r>
              <a:rPr dirty="0"/>
              <a:t> и </a:t>
            </a:r>
            <a:r>
              <a:rPr dirty="0" err="1"/>
              <a:t>хранящееся</a:t>
            </a:r>
            <a:r>
              <a:rPr dirty="0"/>
              <a:t> в </a:t>
            </a:r>
            <a:r>
              <a:rPr dirty="0" err="1"/>
              <a:t>долговременной</a:t>
            </a:r>
            <a:endParaRPr lang="ru-RU" dirty="0"/>
          </a:p>
          <a:p>
            <a:pPr>
              <a:defRPr sz="8000"/>
            </a:pPr>
            <a:r>
              <a:rPr dirty="0"/>
              <a:t> (</a:t>
            </a:r>
            <a:r>
              <a:rPr dirty="0" err="1"/>
              <a:t>внешней</a:t>
            </a:r>
            <a:r>
              <a:rPr dirty="0"/>
              <a:t>) </a:t>
            </a:r>
            <a:r>
              <a:rPr dirty="0" err="1"/>
              <a:t>памяти</a:t>
            </a:r>
            <a:endParaRPr dirty="0"/>
          </a:p>
        </p:txBody>
      </p:sp>
      <p:sp>
        <p:nvSpPr>
          <p:cNvPr id="148" name="Вопрос 5"/>
          <p:cNvSpPr txBox="1"/>
          <p:nvPr/>
        </p:nvSpPr>
        <p:spPr>
          <a:xfrm>
            <a:off x="10825175" y="2553088"/>
            <a:ext cx="273365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5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Ответ"/>
          <p:cNvSpPr txBox="1"/>
          <p:nvPr/>
        </p:nvSpPr>
        <p:spPr>
          <a:xfrm>
            <a:off x="11075987" y="1264945"/>
            <a:ext cx="223202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</a:t>
            </a:r>
          </a:p>
        </p:txBody>
      </p:sp>
      <p:sp>
        <p:nvSpPr>
          <p:cNvPr id="151" name="Файл"/>
          <p:cNvSpPr txBox="1"/>
          <p:nvPr/>
        </p:nvSpPr>
        <p:spPr>
          <a:xfrm>
            <a:off x="14142178" y="6261099"/>
            <a:ext cx="235559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Файл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9935" y="4664444"/>
            <a:ext cx="5862867" cy="521143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Вопрос 6"/>
          <p:cNvSpPr txBox="1"/>
          <p:nvPr/>
        </p:nvSpPr>
        <p:spPr>
          <a:xfrm>
            <a:off x="10825175" y="1501913"/>
            <a:ext cx="273365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6</a:t>
            </a:r>
          </a:p>
        </p:txBody>
      </p:sp>
      <p:sp>
        <p:nvSpPr>
          <p:cNvPr id="155" name="В какой пакет программ входит программа Word? И какие расширения есть на данный момент?"/>
          <p:cNvSpPr txBox="1"/>
          <p:nvPr/>
        </p:nvSpPr>
        <p:spPr>
          <a:xfrm>
            <a:off x="2554746" y="4186566"/>
            <a:ext cx="192745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rPr dirty="0"/>
              <a:t>В </a:t>
            </a:r>
            <a:r>
              <a:rPr dirty="0" err="1"/>
              <a:t>какой</a:t>
            </a:r>
            <a:r>
              <a:rPr dirty="0"/>
              <a:t> </a:t>
            </a:r>
            <a:r>
              <a:rPr dirty="0" err="1"/>
              <a:t>пакет</a:t>
            </a:r>
            <a:r>
              <a:rPr dirty="0"/>
              <a:t> </a:t>
            </a:r>
            <a:r>
              <a:rPr dirty="0" err="1"/>
              <a:t>программ</a:t>
            </a:r>
            <a:r>
              <a:rPr dirty="0"/>
              <a:t> </a:t>
            </a:r>
            <a:r>
              <a:rPr dirty="0" err="1"/>
              <a:t>входит</a:t>
            </a:r>
            <a:r>
              <a:rPr dirty="0"/>
              <a:t> </a:t>
            </a:r>
            <a:r>
              <a:rPr dirty="0" err="1"/>
              <a:t>программа</a:t>
            </a:r>
            <a:r>
              <a:rPr dirty="0"/>
              <a:t> </a:t>
            </a:r>
            <a:endParaRPr lang="ru-RU" dirty="0"/>
          </a:p>
          <a:p>
            <a:r>
              <a:rPr dirty="0"/>
              <a:t>Word? И </a:t>
            </a: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расширения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данный</a:t>
            </a:r>
            <a:r>
              <a:rPr dirty="0"/>
              <a:t> </a:t>
            </a:r>
            <a:r>
              <a:rPr dirty="0" err="1"/>
              <a:t>момент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icrosoft Office,…"/>
          <p:cNvSpPr txBox="1"/>
          <p:nvPr/>
        </p:nvSpPr>
        <p:spPr>
          <a:xfrm>
            <a:off x="8669781" y="5715000"/>
            <a:ext cx="7044437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Microsoft Office,</a:t>
            </a:r>
          </a:p>
          <a:p>
            <a:pPr>
              <a:defRPr sz="8000"/>
            </a:pPr>
            <a:r>
              <a:t>*. doc, *.docx</a:t>
            </a:r>
          </a:p>
        </p:txBody>
      </p:sp>
      <p:sp>
        <p:nvSpPr>
          <p:cNvPr id="158" name="Ответ"/>
          <p:cNvSpPr txBox="1"/>
          <p:nvPr/>
        </p:nvSpPr>
        <p:spPr>
          <a:xfrm>
            <a:off x="11075987" y="2624179"/>
            <a:ext cx="223202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Что нужно сделать, чтобы открыть документ?"/>
          <p:cNvSpPr txBox="1"/>
          <p:nvPr/>
        </p:nvSpPr>
        <p:spPr>
          <a:xfrm>
            <a:off x="1638553" y="6261100"/>
            <a:ext cx="2110689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Что нужно сделать, чтобы открыть документ?</a:t>
            </a:r>
          </a:p>
        </p:txBody>
      </p:sp>
      <p:sp>
        <p:nvSpPr>
          <p:cNvPr id="161" name="Вопрос 7"/>
          <p:cNvSpPr txBox="1"/>
          <p:nvPr/>
        </p:nvSpPr>
        <p:spPr>
          <a:xfrm>
            <a:off x="10825175" y="2908540"/>
            <a:ext cx="273365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7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Ответ"/>
          <p:cNvSpPr txBox="1"/>
          <p:nvPr/>
        </p:nvSpPr>
        <p:spPr>
          <a:xfrm>
            <a:off x="11075987" y="1620397"/>
            <a:ext cx="223202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</a:t>
            </a:r>
          </a:p>
        </p:txBody>
      </p:sp>
      <p:sp>
        <p:nvSpPr>
          <p:cNvPr id="164" name="Чтобы открыть документ Word, нужно выполнить команду Файл-Открыть или кнопку Открыть на Стандартной панели (или комбинация клавиш…"/>
          <p:cNvSpPr txBox="1"/>
          <p:nvPr/>
        </p:nvSpPr>
        <p:spPr>
          <a:xfrm>
            <a:off x="1186583" y="3728939"/>
            <a:ext cx="22010834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открыть</a:t>
            </a:r>
            <a:r>
              <a:rPr dirty="0"/>
              <a:t> </a:t>
            </a:r>
            <a:r>
              <a:rPr dirty="0" err="1"/>
              <a:t>документ</a:t>
            </a:r>
            <a:r>
              <a:rPr dirty="0"/>
              <a:t> Word, </a:t>
            </a:r>
            <a:endParaRPr lang="ru-RU" dirty="0"/>
          </a:p>
          <a:p>
            <a:pPr>
              <a:defRPr sz="8000"/>
            </a:pP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выполнить</a:t>
            </a:r>
            <a:r>
              <a:rPr dirty="0"/>
              <a:t> </a:t>
            </a:r>
            <a:r>
              <a:rPr dirty="0" err="1"/>
              <a:t>команду</a:t>
            </a:r>
            <a:endParaRPr lang="ru-RU" dirty="0"/>
          </a:p>
          <a:p>
            <a:pPr>
              <a:defRPr sz="8000"/>
            </a:pPr>
            <a:r>
              <a:rPr dirty="0"/>
              <a:t> </a:t>
            </a:r>
            <a:r>
              <a:rPr dirty="0" err="1"/>
              <a:t>Файл-Открыть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кнопку</a:t>
            </a:r>
            <a:r>
              <a:rPr dirty="0"/>
              <a:t> </a:t>
            </a:r>
            <a:r>
              <a:rPr dirty="0" err="1"/>
              <a:t>Открыть</a:t>
            </a:r>
            <a:r>
              <a:rPr dirty="0"/>
              <a:t> </a:t>
            </a:r>
            <a:endParaRPr lang="ru-RU" dirty="0"/>
          </a:p>
          <a:p>
            <a:pPr>
              <a:defRPr sz="8000"/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Стандартной</a:t>
            </a:r>
            <a:r>
              <a:rPr dirty="0"/>
              <a:t> </a:t>
            </a:r>
            <a:r>
              <a:rPr dirty="0" err="1"/>
              <a:t>панели</a:t>
            </a:r>
            <a:r>
              <a:rPr dirty="0"/>
              <a:t> (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комбинация</a:t>
            </a:r>
            <a:r>
              <a:rPr dirty="0"/>
              <a:t> </a:t>
            </a:r>
            <a:r>
              <a:rPr dirty="0" err="1"/>
              <a:t>клавиш</a:t>
            </a:r>
            <a:r>
              <a:rPr dirty="0"/>
              <a:t> </a:t>
            </a:r>
          </a:p>
          <a:p>
            <a:pPr>
              <a:defRPr sz="8000"/>
            </a:pPr>
            <a:r>
              <a:rPr dirty="0"/>
              <a:t>[Ctrl]+[O])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Назовите основные параметры форматирования  текста в официальных документах : - шрифт  - размер"/>
          <p:cNvSpPr txBox="1"/>
          <p:nvPr/>
        </p:nvSpPr>
        <p:spPr>
          <a:xfrm>
            <a:off x="1673097" y="4622800"/>
            <a:ext cx="21037805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Назовите основные параметры форматирования</a:t>
            </a:r>
            <a:br/>
            <a:r>
              <a:t> текста в официальных документах :</a:t>
            </a:r>
            <a:br/>
            <a:r>
              <a:t>- шрифт </a:t>
            </a:r>
            <a:br/>
            <a:r>
              <a:t>- размер</a:t>
            </a:r>
          </a:p>
        </p:txBody>
      </p:sp>
      <p:sp>
        <p:nvSpPr>
          <p:cNvPr id="167" name="Вопрос 8"/>
          <p:cNvSpPr txBox="1"/>
          <p:nvPr/>
        </p:nvSpPr>
        <p:spPr>
          <a:xfrm>
            <a:off x="10825175" y="3358779"/>
            <a:ext cx="273365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8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Шрифт: Times New Roman, Размер шрифта: 14 кегль"/>
          <p:cNvSpPr txBox="1"/>
          <p:nvPr/>
        </p:nvSpPr>
        <p:spPr>
          <a:xfrm>
            <a:off x="824229" y="6261100"/>
            <a:ext cx="2273554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Шрифт: Times New Roman, Размер шрифта: 14 кегль</a:t>
            </a:r>
          </a:p>
        </p:txBody>
      </p:sp>
      <p:sp>
        <p:nvSpPr>
          <p:cNvPr id="170" name="Ответ"/>
          <p:cNvSpPr txBox="1"/>
          <p:nvPr/>
        </p:nvSpPr>
        <p:spPr>
          <a:xfrm>
            <a:off x="11075987" y="1700004"/>
            <a:ext cx="223202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Вопрос 9"/>
          <p:cNvSpPr txBox="1"/>
          <p:nvPr/>
        </p:nvSpPr>
        <p:spPr>
          <a:xfrm>
            <a:off x="10825175" y="1596701"/>
            <a:ext cx="273365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9</a:t>
            </a: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229" y="6005688"/>
            <a:ext cx="14641619" cy="2701184"/>
          </a:xfrm>
          <a:prstGeom prst="rect">
            <a:avLst/>
          </a:prstGeom>
          <a:ln w="88900">
            <a:miter lim="400000"/>
          </a:ln>
        </p:spPr>
      </p:pic>
      <p:sp>
        <p:nvSpPr>
          <p:cNvPr id="174" name="Что изображено на рисунке? расшифруйте все значки"/>
          <p:cNvSpPr txBox="1"/>
          <p:nvPr/>
        </p:nvSpPr>
        <p:spPr>
          <a:xfrm>
            <a:off x="7739557" y="3116091"/>
            <a:ext cx="890488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изображено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рисунке</a:t>
            </a:r>
            <a:r>
              <a:rPr dirty="0"/>
              <a:t>?</a:t>
            </a:r>
            <a:br>
              <a:rPr dirty="0"/>
            </a:br>
            <a:r>
              <a:rPr dirty="0" err="1"/>
              <a:t>расшифруйте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значки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ABAD5-A7EC-42EB-A680-0FBBCFEFE359}"/>
              </a:ext>
            </a:extLst>
          </p:cNvPr>
          <p:cNvSpPr txBox="1"/>
          <p:nvPr/>
        </p:nvSpPr>
        <p:spPr>
          <a:xfrm>
            <a:off x="5021522" y="5148995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ED499-435A-43CB-B199-4A3824FB9024}"/>
              </a:ext>
            </a:extLst>
          </p:cNvPr>
          <p:cNvSpPr txBox="1"/>
          <p:nvPr/>
        </p:nvSpPr>
        <p:spPr>
          <a:xfrm>
            <a:off x="10203199" y="5148995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5A214-2151-454A-BA5A-90A6B923B9EE}"/>
              </a:ext>
            </a:extLst>
          </p:cNvPr>
          <p:cNvSpPr txBox="1"/>
          <p:nvPr/>
        </p:nvSpPr>
        <p:spPr>
          <a:xfrm>
            <a:off x="8555297" y="5177013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044BB-0C53-425D-AD88-A0CF16F92442}"/>
              </a:ext>
            </a:extLst>
          </p:cNvPr>
          <p:cNvSpPr txBox="1"/>
          <p:nvPr/>
        </p:nvSpPr>
        <p:spPr>
          <a:xfrm>
            <a:off x="11339665" y="5148995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4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CCC1A-E172-42CA-8DD1-48443DD2B3EC}"/>
              </a:ext>
            </a:extLst>
          </p:cNvPr>
          <p:cNvSpPr txBox="1"/>
          <p:nvPr/>
        </p:nvSpPr>
        <p:spPr>
          <a:xfrm>
            <a:off x="5099724" y="7768365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59B07-3EFB-422F-A581-49C581A27A5A}"/>
              </a:ext>
            </a:extLst>
          </p:cNvPr>
          <p:cNvSpPr txBox="1"/>
          <p:nvPr/>
        </p:nvSpPr>
        <p:spPr>
          <a:xfrm>
            <a:off x="6821575" y="7768365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58293-BF23-4D8C-A238-16346B432151}"/>
              </a:ext>
            </a:extLst>
          </p:cNvPr>
          <p:cNvSpPr txBox="1"/>
          <p:nvPr/>
        </p:nvSpPr>
        <p:spPr>
          <a:xfrm>
            <a:off x="8043861" y="7804658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7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FillTx/>
              <a:sym typeface="Marker Fe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19D87-8968-4D22-B449-7370C32DB6F7}"/>
              </a:ext>
            </a:extLst>
          </p:cNvPr>
          <p:cNvSpPr txBox="1"/>
          <p:nvPr/>
        </p:nvSpPr>
        <p:spPr>
          <a:xfrm>
            <a:off x="9201472" y="7833746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8</a:t>
            </a:r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88D4A1B3-49E7-4D57-BE24-A9E6CF3CBB86}"/>
              </a:ext>
            </a:extLst>
          </p:cNvPr>
          <p:cNvSpPr/>
          <p:nvPr/>
        </p:nvSpPr>
        <p:spPr>
          <a:xfrm>
            <a:off x="5021522" y="10401300"/>
            <a:ext cx="2718035" cy="1285875"/>
          </a:xfrm>
          <a:prstGeom prst="leftBrace">
            <a:avLst/>
          </a:pr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B2151F8C-A2D2-4BF9-81C2-2BF8EDCDCBE3}"/>
              </a:ext>
            </a:extLst>
          </p:cNvPr>
          <p:cNvSpPr/>
          <p:nvPr/>
        </p:nvSpPr>
        <p:spPr>
          <a:xfrm>
            <a:off x="1615579" y="2062063"/>
            <a:ext cx="2733650" cy="2396222"/>
          </a:xfrm>
          <a:prstGeom prst="leftBrace">
            <a:avLst>
              <a:gd name="adj1" fmla="val 8333"/>
              <a:gd name="adj2" fmla="val 14225"/>
            </a:avLst>
          </a:pr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E7FCE-CE2D-47FD-B402-E75F091B97C2}"/>
              </a:ext>
            </a:extLst>
          </p:cNvPr>
          <p:cNvSpPr txBox="1"/>
          <p:nvPr/>
        </p:nvSpPr>
        <p:spPr>
          <a:xfrm>
            <a:off x="11350124" y="7804658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10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9486A-CFDF-4EC2-A5C8-15A76885DEFF}"/>
              </a:ext>
            </a:extLst>
          </p:cNvPr>
          <p:cNvSpPr txBox="1"/>
          <p:nvPr/>
        </p:nvSpPr>
        <p:spPr>
          <a:xfrm>
            <a:off x="10161489" y="7792905"/>
            <a:ext cx="102287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9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FillTx/>
              <a:sym typeface="Marker Fe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98375-4087-4FA2-912A-1797889E1BE8}"/>
              </a:ext>
            </a:extLst>
          </p:cNvPr>
          <p:cNvSpPr txBox="1"/>
          <p:nvPr/>
        </p:nvSpPr>
        <p:spPr>
          <a:xfrm>
            <a:off x="5219700" y="2343943"/>
            <a:ext cx="16459200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1) Шрифт.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2) Размер </a:t>
            </a:r>
            <a:r>
              <a:rPr kumimoji="0" lang="ru-RU" sz="5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шифта</a:t>
            </a: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.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3) Увеличить</a:t>
            </a: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/</a:t>
            </a: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 уменьшить размер шрифта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4) Очистить все форматирование 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5) Жирный</a:t>
            </a: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/</a:t>
            </a: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курсив</a:t>
            </a: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/</a:t>
            </a: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подчеркнутый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6) Зачеркнутый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7) Надстрочный</a:t>
            </a: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/</a:t>
            </a: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 подстрочный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8) Текстовые эффекты </a:t>
            </a:r>
          </a:p>
          <a:p>
            <a:pPr marR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9) Цвет выделения текста</a:t>
            </a:r>
          </a:p>
          <a:p>
            <a:pPr marR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10) Цвет шрифта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9986193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 вопрос"/>
          <p:cNvSpPr txBox="1"/>
          <p:nvPr/>
        </p:nvSpPr>
        <p:spPr>
          <a:xfrm>
            <a:off x="10852429" y="933190"/>
            <a:ext cx="267914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 вопрос</a:t>
            </a:r>
          </a:p>
        </p:txBody>
      </p:sp>
      <p:sp>
        <p:nvSpPr>
          <p:cNvPr id="123" name="Главное устройство персонального компьютера, мозг компьютера?"/>
          <p:cNvSpPr txBox="1"/>
          <p:nvPr/>
        </p:nvSpPr>
        <p:spPr>
          <a:xfrm>
            <a:off x="1710766" y="5575598"/>
            <a:ext cx="20962469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rPr dirty="0" err="1"/>
              <a:t>Главное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 </a:t>
            </a:r>
            <a:endParaRPr lang="ru-RU" dirty="0"/>
          </a:p>
          <a:p>
            <a:r>
              <a:rPr dirty="0" err="1"/>
              <a:t>персонального</a:t>
            </a:r>
            <a:r>
              <a:rPr dirty="0"/>
              <a:t> </a:t>
            </a:r>
            <a:r>
              <a:rPr dirty="0" err="1"/>
              <a:t>компьютера</a:t>
            </a:r>
            <a:r>
              <a:rPr dirty="0"/>
              <a:t>, </a:t>
            </a:r>
            <a:r>
              <a:rPr dirty="0" err="1"/>
              <a:t>мозг</a:t>
            </a:r>
            <a:r>
              <a:rPr dirty="0"/>
              <a:t> </a:t>
            </a:r>
            <a:r>
              <a:rPr dirty="0" err="1"/>
              <a:t>компьютера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Вопрос 14"/>
          <p:cNvSpPr txBox="1"/>
          <p:nvPr/>
        </p:nvSpPr>
        <p:spPr>
          <a:xfrm>
            <a:off x="10615244" y="1264945"/>
            <a:ext cx="315351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14</a:t>
            </a:r>
          </a:p>
        </p:txBody>
      </p:sp>
      <p:sp>
        <p:nvSpPr>
          <p:cNvPr id="208" name="Вставьте пропущенные слова:…"/>
          <p:cNvSpPr txBox="1"/>
          <p:nvPr/>
        </p:nvSpPr>
        <p:spPr>
          <a:xfrm>
            <a:off x="2763937" y="2876417"/>
            <a:ext cx="18856124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rPr dirty="0" err="1"/>
              <a:t>Вставьте</a:t>
            </a:r>
            <a:r>
              <a:rPr dirty="0"/>
              <a:t> </a:t>
            </a:r>
            <a:r>
              <a:rPr dirty="0" err="1"/>
              <a:t>пропущенные</a:t>
            </a:r>
            <a:r>
              <a:rPr dirty="0"/>
              <a:t> </a:t>
            </a:r>
            <a:r>
              <a:rPr dirty="0" err="1"/>
              <a:t>слова</a:t>
            </a:r>
            <a:r>
              <a:rPr dirty="0"/>
              <a:t>:</a:t>
            </a:r>
          </a:p>
          <a:p>
            <a:pPr>
              <a:defRPr sz="8000"/>
            </a:pPr>
            <a:r>
              <a:rPr dirty="0" err="1"/>
              <a:t>Компьютер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1) ________________ </a:t>
            </a:r>
            <a:endParaRPr lang="ru-RU" dirty="0"/>
          </a:p>
          <a:p>
            <a:pPr>
              <a:defRPr sz="8000"/>
            </a:pPr>
            <a:r>
              <a:rPr dirty="0" err="1"/>
              <a:t>электронным</a:t>
            </a:r>
            <a:endParaRPr lang="ru-RU" dirty="0"/>
          </a:p>
          <a:p>
            <a:pPr>
              <a:defRPr sz="8000"/>
            </a:pPr>
            <a:r>
              <a:rPr dirty="0"/>
              <a:t> </a:t>
            </a:r>
            <a:r>
              <a:rPr dirty="0" err="1"/>
              <a:t>устройством</a:t>
            </a:r>
            <a:r>
              <a:rPr dirty="0"/>
              <a:t>, </a:t>
            </a:r>
            <a:r>
              <a:rPr dirty="0" err="1"/>
              <a:t>включающим</a:t>
            </a:r>
            <a:r>
              <a:rPr dirty="0"/>
              <a:t> в</a:t>
            </a:r>
            <a:endParaRPr lang="ru-RU" dirty="0"/>
          </a:p>
          <a:p>
            <a:pPr>
              <a:defRPr sz="8000"/>
            </a:pP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комплекс</a:t>
            </a:r>
            <a:r>
              <a:rPr dirty="0"/>
              <a:t> 2) ______________ </a:t>
            </a:r>
            <a:endParaRPr lang="ru-RU" dirty="0"/>
          </a:p>
          <a:p>
            <a:pPr>
              <a:defRPr sz="8000"/>
            </a:pPr>
            <a:r>
              <a:rPr dirty="0"/>
              <a:t> и 3) ______________  </a:t>
            </a:r>
            <a:r>
              <a:rPr dirty="0" err="1"/>
              <a:t>средств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Компьютер является универсальным электронным устройством, включающим в себя комплекс аппаратных и программных средств"/>
          <p:cNvSpPr txBox="1"/>
          <p:nvPr/>
        </p:nvSpPr>
        <p:spPr>
          <a:xfrm>
            <a:off x="310402" y="5008002"/>
            <a:ext cx="23307663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rPr dirty="0" err="1"/>
              <a:t>Компьютер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универсальным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электронным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устройством</a:t>
            </a:r>
            <a:r>
              <a:rPr dirty="0"/>
              <a:t>, </a:t>
            </a:r>
            <a:r>
              <a:rPr dirty="0" err="1"/>
              <a:t>включающим</a:t>
            </a:r>
            <a:r>
              <a:rPr dirty="0"/>
              <a:t> </a:t>
            </a:r>
            <a:endParaRPr lang="ru-RU" dirty="0"/>
          </a:p>
          <a:p>
            <a:r>
              <a:rPr dirty="0"/>
              <a:t>в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комплекс</a:t>
            </a:r>
            <a:r>
              <a:rPr dirty="0"/>
              <a:t> </a:t>
            </a:r>
            <a:r>
              <a:rPr dirty="0" err="1"/>
              <a:t>аппаратных</a:t>
            </a:r>
            <a:r>
              <a:rPr dirty="0"/>
              <a:t> и </a:t>
            </a:r>
            <a:r>
              <a:rPr dirty="0" err="1"/>
              <a:t>программных</a:t>
            </a:r>
            <a:r>
              <a:rPr dirty="0"/>
              <a:t> </a:t>
            </a:r>
            <a:r>
              <a:rPr dirty="0" err="1"/>
              <a:t>средств</a:t>
            </a:r>
            <a:endParaRPr dirty="0"/>
          </a:p>
        </p:txBody>
      </p:sp>
      <p:sp>
        <p:nvSpPr>
          <p:cNvPr id="211" name="Ответ"/>
          <p:cNvSpPr txBox="1"/>
          <p:nvPr/>
        </p:nvSpPr>
        <p:spPr>
          <a:xfrm>
            <a:off x="10848221" y="2497179"/>
            <a:ext cx="223202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ОС Windows  представляет собой операционную систему с 1) __________________ интерфейсом, обеспечивающую 2) __________________  и многопоточную обработку 3) ________________  (программ)."/>
          <p:cNvSpPr txBox="1"/>
          <p:nvPr/>
        </p:nvSpPr>
        <p:spPr>
          <a:xfrm>
            <a:off x="1849350" y="3113385"/>
            <a:ext cx="20092039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rPr dirty="0"/>
              <a:t>ОС Windows 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представляет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</a:t>
            </a:r>
            <a:r>
              <a:rPr dirty="0" err="1"/>
              <a:t>операционную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систему</a:t>
            </a:r>
            <a:r>
              <a:rPr dirty="0"/>
              <a:t> с 1) __________________ </a:t>
            </a:r>
            <a:endParaRPr lang="ru-RU" dirty="0"/>
          </a:p>
          <a:p>
            <a:r>
              <a:rPr dirty="0" err="1"/>
              <a:t>интерфейсом</a:t>
            </a:r>
            <a:r>
              <a:rPr dirty="0"/>
              <a:t>, </a:t>
            </a:r>
            <a:r>
              <a:rPr dirty="0" err="1"/>
              <a:t>обеспечивающую</a:t>
            </a:r>
            <a:endParaRPr lang="ru-RU" dirty="0"/>
          </a:p>
          <a:p>
            <a:r>
              <a:rPr dirty="0"/>
              <a:t> 2) __________________  и </a:t>
            </a:r>
            <a:r>
              <a:rPr dirty="0" err="1"/>
              <a:t>многопоточную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обработку</a:t>
            </a:r>
            <a:r>
              <a:rPr dirty="0"/>
              <a:t> 3) ________________  (</a:t>
            </a:r>
            <a:r>
              <a:rPr dirty="0" err="1"/>
              <a:t>программ</a:t>
            </a:r>
            <a:r>
              <a:rPr dirty="0"/>
              <a:t>).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ОС Windows  представляет собой операционную систему с графическим интерфейсом,  обеспечивающую многозадачную и многопоточную обработку приложений (программ))."/>
          <p:cNvSpPr txBox="1"/>
          <p:nvPr/>
        </p:nvSpPr>
        <p:spPr>
          <a:xfrm>
            <a:off x="575840" y="4131220"/>
            <a:ext cx="2323232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rPr dirty="0"/>
              <a:t>ОС Windows  </a:t>
            </a:r>
            <a:r>
              <a:rPr dirty="0" err="1"/>
              <a:t>представляет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</a:t>
            </a:r>
            <a:r>
              <a:rPr dirty="0" err="1"/>
              <a:t>операционную</a:t>
            </a:r>
            <a:endParaRPr lang="ru-RU" dirty="0"/>
          </a:p>
          <a:p>
            <a:pPr>
              <a:defRPr sz="8000"/>
            </a:pPr>
            <a:r>
              <a:rPr dirty="0"/>
              <a:t> </a:t>
            </a:r>
            <a:r>
              <a:rPr dirty="0" err="1"/>
              <a:t>систему</a:t>
            </a:r>
            <a:r>
              <a:rPr dirty="0"/>
              <a:t> с </a:t>
            </a:r>
            <a:r>
              <a:rPr dirty="0" err="1"/>
              <a:t>графическим</a:t>
            </a:r>
            <a:r>
              <a:rPr dirty="0"/>
              <a:t> </a:t>
            </a:r>
            <a:r>
              <a:rPr dirty="0" err="1"/>
              <a:t>интерфейсом</a:t>
            </a:r>
            <a:r>
              <a:rPr dirty="0"/>
              <a:t>, </a:t>
            </a:r>
            <a:br>
              <a:rPr dirty="0"/>
            </a:br>
            <a:r>
              <a:rPr dirty="0" err="1"/>
              <a:t>обеспечивающую</a:t>
            </a:r>
            <a:r>
              <a:rPr dirty="0"/>
              <a:t> </a:t>
            </a:r>
            <a:r>
              <a:rPr dirty="0" err="1"/>
              <a:t>многозадачную</a:t>
            </a:r>
            <a:r>
              <a:rPr dirty="0"/>
              <a:t> и </a:t>
            </a:r>
            <a:r>
              <a:rPr dirty="0" err="1"/>
              <a:t>многопоточную</a:t>
            </a:r>
            <a:r>
              <a:rPr dirty="0"/>
              <a:t> </a:t>
            </a:r>
            <a:endParaRPr lang="ru-RU" dirty="0"/>
          </a:p>
          <a:p>
            <a:pPr>
              <a:defRPr sz="8000"/>
            </a:pPr>
            <a:r>
              <a:rPr dirty="0" err="1"/>
              <a:t>обработку</a:t>
            </a:r>
            <a:r>
              <a:rPr dirty="0"/>
              <a:t> </a:t>
            </a:r>
            <a:r>
              <a:rPr dirty="0" err="1"/>
              <a:t>приложений</a:t>
            </a:r>
            <a:r>
              <a:rPr dirty="0"/>
              <a:t> (</a:t>
            </a:r>
            <a:r>
              <a:rPr dirty="0" err="1"/>
              <a:t>программ</a:t>
            </a:r>
            <a:r>
              <a:rPr dirty="0"/>
              <a:t>)).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Вопрос 15"/>
          <p:cNvSpPr txBox="1"/>
          <p:nvPr/>
        </p:nvSpPr>
        <p:spPr>
          <a:xfrm>
            <a:off x="10615244" y="2686753"/>
            <a:ext cx="315351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15</a:t>
            </a:r>
          </a:p>
        </p:txBody>
      </p:sp>
      <p:sp>
        <p:nvSpPr>
          <p:cNvPr id="218" name="1.     Кто является разработчиком первой компьютерной мыши?"/>
          <p:cNvSpPr txBox="1"/>
          <p:nvPr/>
        </p:nvSpPr>
        <p:spPr>
          <a:xfrm>
            <a:off x="12140671" y="4322504"/>
            <a:ext cx="10265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sp>
        <p:nvSpPr>
          <p:cNvPr id="219" name="2.     Из какого материала был изготовлен ее корпус?"/>
          <p:cNvSpPr txBox="1"/>
          <p:nvPr/>
        </p:nvSpPr>
        <p:spPr>
          <a:xfrm>
            <a:off x="3926381" y="5317770"/>
            <a:ext cx="1687481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/>
              <a:t>1</a:t>
            </a:r>
            <a:r>
              <a:rPr dirty="0"/>
              <a:t>.    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какого</a:t>
            </a:r>
            <a:r>
              <a:rPr dirty="0"/>
              <a:t> </a:t>
            </a:r>
            <a:r>
              <a:rPr dirty="0" err="1"/>
              <a:t>материала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изготовлен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корпус</a:t>
            </a:r>
            <a:r>
              <a:rPr dirty="0"/>
              <a:t>?</a:t>
            </a:r>
          </a:p>
        </p:txBody>
      </p:sp>
      <p:sp>
        <p:nvSpPr>
          <p:cNvPr id="220" name="3.     Как называется устройство, заменяющее мышь на ноутбуке?"/>
          <p:cNvSpPr txBox="1"/>
          <p:nvPr/>
        </p:nvSpPr>
        <p:spPr>
          <a:xfrm>
            <a:off x="1758856" y="6360429"/>
            <a:ext cx="20866290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/>
              <a:t>2</a:t>
            </a:r>
            <a:r>
              <a:rPr dirty="0"/>
              <a:t>.    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называется</a:t>
            </a:r>
            <a:r>
              <a:rPr dirty="0"/>
              <a:t> </a:t>
            </a:r>
            <a:r>
              <a:rPr dirty="0" err="1"/>
              <a:t>устройство</a:t>
            </a:r>
            <a:r>
              <a:rPr dirty="0"/>
              <a:t>, </a:t>
            </a:r>
            <a:r>
              <a:rPr dirty="0" err="1"/>
              <a:t>заменяющее</a:t>
            </a:r>
            <a:r>
              <a:rPr dirty="0"/>
              <a:t> </a:t>
            </a:r>
            <a:r>
              <a:rPr dirty="0" err="1"/>
              <a:t>мышь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ноутбуке</a:t>
            </a:r>
            <a:r>
              <a:rPr dirty="0"/>
              <a:t>?</a:t>
            </a:r>
          </a:p>
        </p:txBody>
      </p:sp>
      <p:sp>
        <p:nvSpPr>
          <p:cNvPr id="221" name="4.   Значок, который перемещается по экрану, следуя за перемещением мыши"/>
          <p:cNvSpPr txBox="1"/>
          <p:nvPr/>
        </p:nvSpPr>
        <p:spPr>
          <a:xfrm>
            <a:off x="657056" y="7408464"/>
            <a:ext cx="2341346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r>
              <a:rPr lang="ru-RU" dirty="0"/>
              <a:t>3</a:t>
            </a:r>
            <a:r>
              <a:rPr dirty="0"/>
              <a:t>.   </a:t>
            </a:r>
            <a:r>
              <a:rPr dirty="0" err="1"/>
              <a:t>Значок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перемещается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экрану</a:t>
            </a:r>
            <a:r>
              <a:rPr dirty="0"/>
              <a:t>, </a:t>
            </a:r>
            <a:r>
              <a:rPr dirty="0" err="1"/>
              <a:t>следуя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перемещением</a:t>
            </a:r>
            <a:r>
              <a:rPr dirty="0"/>
              <a:t> </a:t>
            </a:r>
            <a:r>
              <a:rPr dirty="0" err="1"/>
              <a:t>мыши</a:t>
            </a:r>
            <a:endParaRPr dirty="0"/>
          </a:p>
        </p:txBody>
      </p:sp>
      <p:sp>
        <p:nvSpPr>
          <p:cNvPr id="222" name="5. Какого из этих драйверов не существует:…"/>
          <p:cNvSpPr txBox="1"/>
          <p:nvPr/>
        </p:nvSpPr>
        <p:spPr>
          <a:xfrm>
            <a:off x="4749753" y="8454229"/>
            <a:ext cx="13811474" cy="367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/>
              <a:t>4</a:t>
            </a:r>
            <a:r>
              <a:rPr dirty="0"/>
              <a:t>. </a:t>
            </a:r>
            <a:r>
              <a:rPr dirty="0" err="1"/>
              <a:t>Какого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драйверов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существует</a:t>
            </a:r>
            <a:r>
              <a:rPr dirty="0"/>
              <a:t>:</a:t>
            </a:r>
          </a:p>
          <a:p>
            <a:r>
              <a:rPr dirty="0"/>
              <a:t> а) </a:t>
            </a:r>
            <a:r>
              <a:rPr dirty="0" err="1"/>
              <a:t>драйвер</a:t>
            </a:r>
            <a:r>
              <a:rPr dirty="0"/>
              <a:t> </a:t>
            </a:r>
            <a:r>
              <a:rPr dirty="0" err="1"/>
              <a:t>мыши</a:t>
            </a:r>
            <a:r>
              <a:rPr dirty="0"/>
              <a:t>,</a:t>
            </a:r>
          </a:p>
          <a:p>
            <a:r>
              <a:rPr dirty="0"/>
              <a:t> б) </a:t>
            </a:r>
            <a:r>
              <a:rPr dirty="0" err="1"/>
              <a:t>драйвер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коврика</a:t>
            </a:r>
            <a:r>
              <a:rPr dirty="0"/>
              <a:t> </a:t>
            </a:r>
            <a:r>
              <a:rPr dirty="0" err="1"/>
              <a:t>мыши</a:t>
            </a:r>
            <a:r>
              <a:rPr dirty="0"/>
              <a:t>,</a:t>
            </a:r>
          </a:p>
          <a:p>
            <a:r>
              <a:rPr dirty="0"/>
              <a:t> в) </a:t>
            </a:r>
            <a:r>
              <a:rPr dirty="0" err="1"/>
              <a:t>драйвер</a:t>
            </a:r>
            <a:r>
              <a:rPr dirty="0"/>
              <a:t> </a:t>
            </a:r>
            <a:r>
              <a:rPr dirty="0" err="1"/>
              <a:t>клавиатуры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Ответ"/>
          <p:cNvSpPr txBox="1"/>
          <p:nvPr/>
        </p:nvSpPr>
        <p:spPr>
          <a:xfrm>
            <a:off x="11075987" y="1620397"/>
            <a:ext cx="223202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</a:t>
            </a:r>
          </a:p>
        </p:txBody>
      </p:sp>
      <p:sp>
        <p:nvSpPr>
          <p:cNvPr id="225" name="1. Разработчик манипулятора «мышь» - Дуглас Энгельбарт 2.     Из какого материала был изготовлен ее корпус? 3. Тачпад"/>
          <p:cNvSpPr txBox="1"/>
          <p:nvPr/>
        </p:nvSpPr>
        <p:spPr>
          <a:xfrm>
            <a:off x="3944168" y="2956016"/>
            <a:ext cx="16874812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br>
              <a:rPr dirty="0"/>
            </a:br>
            <a:r>
              <a:rPr lang="ru-RU" dirty="0"/>
              <a:t>1</a:t>
            </a:r>
            <a:r>
              <a:rPr dirty="0"/>
              <a:t>.    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какого</a:t>
            </a:r>
            <a:r>
              <a:rPr dirty="0"/>
              <a:t> </a:t>
            </a:r>
            <a:r>
              <a:rPr dirty="0" err="1"/>
              <a:t>материала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изготовлен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корпус</a:t>
            </a:r>
            <a:r>
              <a:rPr dirty="0"/>
              <a:t>?</a:t>
            </a:r>
            <a:br>
              <a:rPr dirty="0"/>
            </a:br>
            <a:r>
              <a:rPr lang="ru-RU" dirty="0"/>
              <a:t>2</a:t>
            </a:r>
            <a:r>
              <a:rPr dirty="0"/>
              <a:t>. </a:t>
            </a:r>
            <a:r>
              <a:rPr dirty="0" err="1"/>
              <a:t>Тачпад</a:t>
            </a:r>
            <a:endParaRPr dirty="0"/>
          </a:p>
        </p:txBody>
      </p:sp>
      <p:sp>
        <p:nvSpPr>
          <p:cNvPr id="226" name="4. Курсор"/>
          <p:cNvSpPr txBox="1"/>
          <p:nvPr/>
        </p:nvSpPr>
        <p:spPr>
          <a:xfrm>
            <a:off x="10849102" y="5625828"/>
            <a:ext cx="3064943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/>
              <a:t>3</a:t>
            </a:r>
            <a:r>
              <a:rPr dirty="0"/>
              <a:t>. </a:t>
            </a:r>
            <a:r>
              <a:rPr dirty="0" err="1"/>
              <a:t>Курсор</a:t>
            </a:r>
            <a:endParaRPr dirty="0"/>
          </a:p>
        </p:txBody>
      </p:sp>
      <p:sp>
        <p:nvSpPr>
          <p:cNvPr id="227" name="5. Не существует варианта  б)"/>
          <p:cNvSpPr txBox="1"/>
          <p:nvPr/>
        </p:nvSpPr>
        <p:spPr>
          <a:xfrm>
            <a:off x="7491996" y="6360429"/>
            <a:ext cx="9400009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dirty="0"/>
              <a:t>4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существует</a:t>
            </a:r>
            <a:r>
              <a:rPr dirty="0"/>
              <a:t> </a:t>
            </a:r>
            <a:r>
              <a:rPr dirty="0" err="1"/>
              <a:t>варианта</a:t>
            </a:r>
            <a:r>
              <a:rPr lang="ru-RU" dirty="0"/>
              <a:t>  б)</a:t>
            </a: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CF9A6-B6DA-4EF9-A49B-F0DBC7DD1BFB}"/>
              </a:ext>
            </a:extLst>
          </p:cNvPr>
          <p:cNvSpPr txBox="1"/>
          <p:nvPr/>
        </p:nvSpPr>
        <p:spPr>
          <a:xfrm>
            <a:off x="6415453" y="1563825"/>
            <a:ext cx="11553093" cy="6350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Вопрос 16</a:t>
            </a:r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lang="ru-RU" dirty="0"/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Как называется первый персональный компьютер?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Чем он отличался?</a:t>
            </a:r>
          </a:p>
        </p:txBody>
      </p:sp>
    </p:spTree>
    <p:extLst>
      <p:ext uri="{BB962C8B-B14F-4D97-AF65-F5344CB8AC3E}">
        <p14:creationId xmlns:p14="http://schemas.microsoft.com/office/powerpoint/2010/main" val="134247282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62750D-DFEF-4FCA-88C4-C0827EC3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10" y="2101167"/>
            <a:ext cx="14349779" cy="95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028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3CA33E-55C2-46AC-846A-1E54A9100677}"/>
              </a:ext>
            </a:extLst>
          </p:cNvPr>
          <p:cNvSpPr txBox="1"/>
          <p:nvPr/>
        </p:nvSpPr>
        <p:spPr>
          <a:xfrm>
            <a:off x="6397869" y="1090247"/>
            <a:ext cx="11588262" cy="2780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Вопрос 17.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Назовите марку и производителя 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DEE0C-ED7E-4680-AA1C-64EFC3473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69" y="4183468"/>
            <a:ext cx="11852198" cy="8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64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1EC0B-F0B5-487F-9B09-555D00DC91DE}"/>
              </a:ext>
            </a:extLst>
          </p:cNvPr>
          <p:cNvSpPr txBox="1"/>
          <p:nvPr/>
        </p:nvSpPr>
        <p:spPr>
          <a:xfrm>
            <a:off x="6222023" y="3264415"/>
            <a:ext cx="11939954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3800" b="1" dirty="0"/>
              <a:t>iMac</a:t>
            </a:r>
          </a:p>
          <a:p>
            <a:r>
              <a:rPr lang="en-US" sz="13800" b="1" dirty="0"/>
              <a:t>Apple</a:t>
            </a:r>
            <a:endParaRPr kumimoji="0" lang="ru-RU" sz="1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7859044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твет"/>
          <p:cNvSpPr txBox="1"/>
          <p:nvPr/>
        </p:nvSpPr>
        <p:spPr>
          <a:xfrm>
            <a:off x="10510043" y="1481938"/>
            <a:ext cx="336391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/>
            </a:lvl1pPr>
          </a:lstStyle>
          <a:p>
            <a:r>
              <a:t>Ответ</a:t>
            </a:r>
          </a:p>
        </p:txBody>
      </p:sp>
      <p:sp>
        <p:nvSpPr>
          <p:cNvPr id="126" name="ПРОЦЕССОР"/>
          <p:cNvSpPr txBox="1"/>
          <p:nvPr/>
        </p:nvSpPr>
        <p:spPr>
          <a:xfrm>
            <a:off x="3105544" y="6261099"/>
            <a:ext cx="490270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ПРОЦЕССОР</a:t>
            </a:r>
          </a:p>
        </p:txBody>
      </p:sp>
      <p:pic>
        <p:nvPicPr>
          <p:cNvPr id="127" name="Снимок экрана 2022-02-19 в 00.16.40.png" descr="Снимок экрана 2022-02-19 в 00.16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3758" y="3348206"/>
            <a:ext cx="10491882" cy="88035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F728F-C4E3-4D93-A06F-35232FB2D40D}"/>
              </a:ext>
            </a:extLst>
          </p:cNvPr>
          <p:cNvSpPr txBox="1"/>
          <p:nvPr/>
        </p:nvSpPr>
        <p:spPr>
          <a:xfrm>
            <a:off x="6836384" y="999662"/>
            <a:ext cx="10146323" cy="3672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Вопрос 18</a:t>
            </a:r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lang="ru-RU" dirty="0"/>
              <a:t>Н</a:t>
            </a: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а каком фото Стив Джобс</a:t>
            </a:r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37FFED-F1F3-4AF5-A4EE-93D17C42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32" y="4962222"/>
            <a:ext cx="5565684" cy="44154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CF460-C590-42A9-BBAB-6A91BCD2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5" y="4962223"/>
            <a:ext cx="4383331" cy="44154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2377D-BA78-4FC3-84ED-DF3A81796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5954" y="4962222"/>
            <a:ext cx="5318615" cy="4434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9E1EB9-BB02-445C-8817-515136B44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0978" y="4962222"/>
            <a:ext cx="3940886" cy="4415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BCCC4-952B-4FE3-9917-C83DEC0E99C5}"/>
              </a:ext>
            </a:extLst>
          </p:cNvPr>
          <p:cNvSpPr txBox="1"/>
          <p:nvPr/>
        </p:nvSpPr>
        <p:spPr>
          <a:xfrm>
            <a:off x="2883877" y="10782959"/>
            <a:ext cx="126609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2B664-3281-4A43-8CFF-E163D32098AB}"/>
              </a:ext>
            </a:extLst>
          </p:cNvPr>
          <p:cNvSpPr txBox="1"/>
          <p:nvPr/>
        </p:nvSpPr>
        <p:spPr>
          <a:xfrm>
            <a:off x="15028985" y="10868610"/>
            <a:ext cx="126609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3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3D7E3-281D-4A6D-8D85-A54E26370D46}"/>
              </a:ext>
            </a:extLst>
          </p:cNvPr>
          <p:cNvSpPr txBox="1"/>
          <p:nvPr/>
        </p:nvSpPr>
        <p:spPr>
          <a:xfrm>
            <a:off x="9084834" y="10868610"/>
            <a:ext cx="126609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2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20B476-36D9-41D7-A1CF-B5EAFC534143}"/>
              </a:ext>
            </a:extLst>
          </p:cNvPr>
          <p:cNvSpPr txBox="1"/>
          <p:nvPr/>
        </p:nvSpPr>
        <p:spPr>
          <a:xfrm>
            <a:off x="20714677" y="10868610"/>
            <a:ext cx="126609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4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7758121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C2CD3D-30C2-4F07-A1D0-FD22EA9A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911" y="3529096"/>
            <a:ext cx="10032177" cy="7958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2D69D-3958-4FEB-98C5-C907B00C3C23}"/>
              </a:ext>
            </a:extLst>
          </p:cNvPr>
          <p:cNvSpPr txBox="1"/>
          <p:nvPr/>
        </p:nvSpPr>
        <p:spPr>
          <a:xfrm>
            <a:off x="9799662" y="2228043"/>
            <a:ext cx="402545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Ответ: 1</a:t>
            </a:r>
          </a:p>
        </p:txBody>
      </p:sp>
    </p:spTree>
    <p:extLst>
      <p:ext uri="{BB962C8B-B14F-4D97-AF65-F5344CB8AC3E}">
        <p14:creationId xmlns:p14="http://schemas.microsoft.com/office/powerpoint/2010/main" val="374328026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6018A-DE55-4AEE-8B7D-8AE3C272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13" y="4078353"/>
            <a:ext cx="10546373" cy="7821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14B41-9381-402D-B1E8-2408C66C8EAF}"/>
              </a:ext>
            </a:extLst>
          </p:cNvPr>
          <p:cNvSpPr txBox="1"/>
          <p:nvPr/>
        </p:nvSpPr>
        <p:spPr>
          <a:xfrm>
            <a:off x="7666892" y="440807"/>
            <a:ext cx="8546123" cy="3672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Вопрос 19.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Кто на фото со Стивом ? Какой вклад он внес?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01223765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Конкурс Капитанов"/>
          <p:cNvSpPr txBox="1"/>
          <p:nvPr/>
        </p:nvSpPr>
        <p:spPr>
          <a:xfrm>
            <a:off x="9014612" y="5672549"/>
            <a:ext cx="635477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Конкурс Капитанов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1. Единица информации, о которой абсолютно достоверно известно,  что она состоит из 8-ми более мелких единиц (байт).…"/>
          <p:cNvSpPr txBox="1"/>
          <p:nvPr/>
        </p:nvSpPr>
        <p:spPr>
          <a:xfrm>
            <a:off x="-3243865" y="2251330"/>
            <a:ext cx="31513417" cy="8597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600"/>
            </a:pPr>
            <a:r>
              <a:rPr dirty="0"/>
              <a:t>1. </a:t>
            </a:r>
            <a:r>
              <a:rPr dirty="0" err="1"/>
              <a:t>Единица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, о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абсолютно</a:t>
            </a:r>
            <a:r>
              <a:rPr dirty="0"/>
              <a:t> </a:t>
            </a:r>
            <a:r>
              <a:rPr dirty="0" err="1"/>
              <a:t>достоверно</a:t>
            </a:r>
            <a:r>
              <a:rPr dirty="0"/>
              <a:t> </a:t>
            </a:r>
            <a:r>
              <a:rPr dirty="0" err="1"/>
              <a:t>известно</a:t>
            </a:r>
            <a:r>
              <a:rPr dirty="0"/>
              <a:t>, </a:t>
            </a:r>
            <a:br>
              <a:rPr dirty="0"/>
            </a:b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состоит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8-ми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мелких</a:t>
            </a:r>
            <a:r>
              <a:rPr dirty="0"/>
              <a:t> </a:t>
            </a:r>
            <a:r>
              <a:rPr dirty="0" err="1"/>
              <a:t>единиц</a:t>
            </a:r>
            <a:r>
              <a:rPr dirty="0"/>
              <a:t> </a:t>
            </a:r>
          </a:p>
          <a:p>
            <a:pPr>
              <a:defRPr sz="4600"/>
            </a:pPr>
            <a:r>
              <a:rPr dirty="0"/>
              <a:t>2. </a:t>
            </a:r>
            <a:r>
              <a:rPr dirty="0" err="1"/>
              <a:t>Рабочее</a:t>
            </a:r>
            <a:r>
              <a:rPr dirty="0"/>
              <a:t> </a:t>
            </a:r>
            <a:r>
              <a:rPr dirty="0" err="1"/>
              <a:t>пространство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компьютере</a:t>
            </a:r>
            <a:r>
              <a:rPr dirty="0"/>
              <a:t>, </a:t>
            </a:r>
            <a:r>
              <a:rPr dirty="0" err="1"/>
              <a:t>которое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множественном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дало</a:t>
            </a:r>
            <a:br>
              <a:rPr dirty="0"/>
            </a:br>
            <a:r>
              <a:rPr dirty="0"/>
              <a:t> </a:t>
            </a:r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одной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всемирно</a:t>
            </a:r>
            <a:r>
              <a:rPr dirty="0"/>
              <a:t> </a:t>
            </a:r>
            <a:r>
              <a:rPr dirty="0" err="1"/>
              <a:t>популярных</a:t>
            </a:r>
            <a:r>
              <a:rPr dirty="0"/>
              <a:t> ОС </a:t>
            </a:r>
            <a:br>
              <a:rPr lang="ru-RU" dirty="0"/>
            </a:br>
            <a:r>
              <a:rPr dirty="0"/>
              <a:t>3. </a:t>
            </a:r>
            <a:r>
              <a:rPr dirty="0" err="1"/>
              <a:t>Совокупность</a:t>
            </a:r>
            <a:r>
              <a:rPr dirty="0"/>
              <a:t> </a:t>
            </a:r>
            <a:r>
              <a:rPr dirty="0" err="1"/>
              <a:t>байтов</a:t>
            </a:r>
            <a:r>
              <a:rPr dirty="0"/>
              <a:t>, </a:t>
            </a:r>
            <a:r>
              <a:rPr dirty="0" err="1"/>
              <a:t>носящая</a:t>
            </a:r>
            <a:r>
              <a:rPr dirty="0"/>
              <a:t> </a:t>
            </a:r>
            <a:r>
              <a:rPr dirty="0" err="1"/>
              <a:t>какое-либо</a:t>
            </a:r>
            <a:r>
              <a:rPr dirty="0"/>
              <a:t> </a:t>
            </a:r>
            <a:r>
              <a:rPr dirty="0" err="1"/>
              <a:t>гордое</a:t>
            </a:r>
            <a:r>
              <a:rPr dirty="0"/>
              <a:t> </a:t>
            </a:r>
            <a:r>
              <a:rPr dirty="0" err="1"/>
              <a:t>имя</a:t>
            </a:r>
            <a:r>
              <a:rPr dirty="0"/>
              <a:t>, </a:t>
            </a:r>
            <a:r>
              <a:rPr dirty="0" err="1"/>
              <a:t>имеющая</a:t>
            </a:r>
            <a:r>
              <a:rPr dirty="0"/>
              <a:t> </a:t>
            </a:r>
            <a:r>
              <a:rPr dirty="0" err="1"/>
              <a:t>расширение</a:t>
            </a:r>
            <a:r>
              <a:rPr dirty="0"/>
              <a:t> и </a:t>
            </a:r>
            <a:br>
              <a:rPr dirty="0"/>
            </a:br>
            <a:r>
              <a:rPr dirty="0" err="1"/>
              <a:t>содержащая</a:t>
            </a:r>
            <a:r>
              <a:rPr dirty="0"/>
              <a:t> </a:t>
            </a:r>
            <a:r>
              <a:rPr dirty="0" err="1"/>
              <a:t>бесценную</a:t>
            </a:r>
            <a:r>
              <a:rPr dirty="0"/>
              <a:t> </a:t>
            </a:r>
            <a:r>
              <a:rPr dirty="0" err="1"/>
              <a:t>информацию</a:t>
            </a:r>
            <a:r>
              <a:rPr dirty="0"/>
              <a:t> .</a:t>
            </a:r>
          </a:p>
          <a:p>
            <a:pPr>
              <a:defRPr sz="4600"/>
            </a:pPr>
            <a:r>
              <a:rPr dirty="0"/>
              <a:t>4.  </a:t>
            </a:r>
            <a:r>
              <a:rPr dirty="0" err="1"/>
              <a:t>Остальные</a:t>
            </a:r>
            <a:r>
              <a:rPr dirty="0"/>
              <a:t> </a:t>
            </a:r>
            <a:r>
              <a:rPr dirty="0" err="1"/>
              <a:t>символы</a:t>
            </a:r>
            <a:r>
              <a:rPr dirty="0"/>
              <a:t> </a:t>
            </a:r>
            <a:r>
              <a:rPr dirty="0" err="1"/>
              <a:t>называют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«</a:t>
            </a:r>
            <a:r>
              <a:rPr dirty="0" err="1"/>
              <a:t>невидимкой</a:t>
            </a:r>
            <a:r>
              <a:rPr dirty="0"/>
              <a:t>» </a:t>
            </a:r>
          </a:p>
          <a:p>
            <a:pPr>
              <a:defRPr sz="4600"/>
            </a:pPr>
            <a:r>
              <a:rPr dirty="0"/>
              <a:t>5.  </a:t>
            </a:r>
            <a:r>
              <a:rPr dirty="0" err="1"/>
              <a:t>Видео</a:t>
            </a:r>
            <a:r>
              <a:rPr dirty="0"/>
              <a:t>, </a:t>
            </a:r>
            <a:r>
              <a:rPr dirty="0" err="1"/>
              <a:t>материнская</a:t>
            </a:r>
            <a:r>
              <a:rPr dirty="0"/>
              <a:t> и </a:t>
            </a:r>
            <a:r>
              <a:rPr dirty="0" err="1"/>
              <a:t>звуковая</a:t>
            </a:r>
            <a:r>
              <a:rPr dirty="0"/>
              <a:t>…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? .</a:t>
            </a:r>
          </a:p>
          <a:p>
            <a:pPr>
              <a:defRPr sz="4600"/>
            </a:pPr>
            <a:r>
              <a:rPr dirty="0"/>
              <a:t>6. В </a:t>
            </a:r>
            <a:r>
              <a:rPr dirty="0" err="1"/>
              <a:t>Интернете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дом</a:t>
            </a:r>
            <a:r>
              <a:rPr dirty="0"/>
              <a:t>, и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улица</a:t>
            </a:r>
            <a:r>
              <a:rPr dirty="0"/>
              <a:t>, и </a:t>
            </a: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Советский</a:t>
            </a:r>
            <a:r>
              <a:rPr dirty="0"/>
              <a:t> </a:t>
            </a:r>
            <a:r>
              <a:rPr dirty="0" err="1"/>
              <a:t>Союз</a:t>
            </a:r>
            <a:r>
              <a:rPr dirty="0"/>
              <a:t>. </a:t>
            </a:r>
            <a:r>
              <a:rPr dirty="0" err="1"/>
              <a:t>Обычно</a:t>
            </a:r>
            <a:r>
              <a:rPr dirty="0"/>
              <a:t> </a:t>
            </a:r>
            <a:r>
              <a:rPr dirty="0" err="1"/>
              <a:t>содержит</a:t>
            </a:r>
            <a:br>
              <a:rPr dirty="0"/>
            </a:br>
            <a:r>
              <a:rPr dirty="0"/>
              <a:t> </a:t>
            </a:r>
            <a:r>
              <a:rPr dirty="0" err="1"/>
              <a:t>особое</a:t>
            </a:r>
            <a:r>
              <a:rPr dirty="0"/>
              <a:t> </a:t>
            </a:r>
            <a:r>
              <a:rPr dirty="0" err="1"/>
              <a:t>животное</a:t>
            </a:r>
            <a:r>
              <a:rPr dirty="0"/>
              <a:t> – </a:t>
            </a:r>
            <a:r>
              <a:rPr dirty="0" err="1"/>
              <a:t>собаку</a:t>
            </a:r>
            <a:r>
              <a:rPr dirty="0"/>
              <a:t> .</a:t>
            </a:r>
          </a:p>
          <a:p>
            <a:pPr>
              <a:defRPr sz="4600"/>
            </a:pPr>
            <a:r>
              <a:rPr dirty="0"/>
              <a:t>7.  </a:t>
            </a:r>
            <a:r>
              <a:rPr dirty="0" err="1"/>
              <a:t>Раньше</a:t>
            </a:r>
            <a:r>
              <a:rPr dirty="0"/>
              <a:t>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называли</a:t>
            </a:r>
            <a:r>
              <a:rPr dirty="0"/>
              <a:t> </a:t>
            </a:r>
            <a:r>
              <a:rPr dirty="0" err="1"/>
              <a:t>склад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хранились</a:t>
            </a:r>
            <a:r>
              <a:rPr dirty="0"/>
              <a:t> </a:t>
            </a:r>
            <a:r>
              <a:rPr dirty="0" err="1"/>
              <a:t>овощи</a:t>
            </a:r>
            <a:r>
              <a:rPr dirty="0"/>
              <a:t>, а </a:t>
            </a:r>
            <a:r>
              <a:rPr dirty="0" err="1"/>
              <a:t>теперь</a:t>
            </a:r>
            <a:r>
              <a:rPr dirty="0"/>
              <a:t> </a:t>
            </a:r>
            <a:r>
              <a:rPr dirty="0" err="1"/>
              <a:t>здесь</a:t>
            </a:r>
            <a:r>
              <a:rPr dirty="0"/>
              <a:t> </a:t>
            </a:r>
            <a:br>
              <a:rPr dirty="0"/>
            </a:br>
            <a:r>
              <a:rPr dirty="0" err="1"/>
              <a:t>хранятся</a:t>
            </a:r>
            <a:r>
              <a:rPr dirty="0"/>
              <a:t> </a:t>
            </a:r>
            <a:r>
              <a:rPr dirty="0" err="1"/>
              <a:t>упорядоченные</a:t>
            </a:r>
            <a:r>
              <a:rPr dirty="0"/>
              <a:t> </a:t>
            </a:r>
            <a:r>
              <a:rPr dirty="0" err="1"/>
              <a:t>данные</a:t>
            </a:r>
            <a:r>
              <a:t> .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1. Единица информации, о которой абсолютно достоверно известно,  что она состоит из 8-ми более мелких единиц (байт).…"/>
          <p:cNvSpPr txBox="1"/>
          <p:nvPr/>
        </p:nvSpPr>
        <p:spPr>
          <a:xfrm>
            <a:off x="1626260" y="2997200"/>
            <a:ext cx="21131480" cy="772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1. Единица информации, о которой абсолютно достоверно известно, </a:t>
            </a:r>
            <a:br/>
            <a:r>
              <a:t>что она состоит из 8-ми более мелких единиц </a:t>
            </a:r>
            <a:r>
              <a:rPr>
                <a:solidFill>
                  <a:srgbClr val="65D737"/>
                </a:solidFill>
              </a:rPr>
              <a:t>(байт).</a:t>
            </a:r>
          </a:p>
          <a:p>
            <a:pPr>
              <a:defRPr sz="4600"/>
            </a:pPr>
            <a:r>
              <a:t>2. Рабочее пространство на компьютере, которое во множественном числе дало</a:t>
            </a:r>
            <a:br/>
            <a:r>
              <a:t> название одной из всемирно популярных ОС (</a:t>
            </a:r>
            <a:r>
              <a:rPr>
                <a:solidFill>
                  <a:srgbClr val="65D737"/>
                </a:solidFill>
              </a:rPr>
              <a:t>окно – и операционная система Windiws</a:t>
            </a:r>
            <a:r>
              <a:t>)</a:t>
            </a:r>
          </a:p>
          <a:p>
            <a:pPr>
              <a:defRPr sz="4600"/>
            </a:pPr>
            <a:r>
              <a:t>3. Совокупность байтов, носящая какое-либо гордое имя, имеющая расширение и </a:t>
            </a:r>
            <a:br/>
            <a:r>
              <a:t>содержащая бесценную информацию (</a:t>
            </a:r>
            <a:r>
              <a:rPr>
                <a:solidFill>
                  <a:srgbClr val="65D737"/>
                </a:solidFill>
              </a:rPr>
              <a:t>файл).</a:t>
            </a:r>
          </a:p>
          <a:p>
            <a:pPr>
              <a:defRPr sz="4600"/>
            </a:pPr>
            <a:r>
              <a:t>4.  Остальные символы называют его «невидимкой» </a:t>
            </a:r>
            <a:r>
              <a:rPr>
                <a:solidFill>
                  <a:srgbClr val="65D737"/>
                </a:solidFill>
              </a:rPr>
              <a:t>(пробел).</a:t>
            </a:r>
          </a:p>
          <a:p>
            <a:pPr>
              <a:defRPr sz="4600"/>
            </a:pPr>
            <a:r>
              <a:t>5.  Видео, материнская и звуковая… Что это? </a:t>
            </a:r>
            <a:r>
              <a:rPr>
                <a:solidFill>
                  <a:srgbClr val="65D737"/>
                </a:solidFill>
              </a:rPr>
              <a:t>(плата).</a:t>
            </a:r>
          </a:p>
          <a:p>
            <a:pPr>
              <a:defRPr sz="4600"/>
            </a:pPr>
            <a:r>
              <a:t>6. В Интернете это не дом, и не улица, и даже не Советский Союз. Обычно содержит</a:t>
            </a:r>
            <a:br/>
            <a:r>
              <a:t> особое животное – собаку (</a:t>
            </a:r>
            <a:r>
              <a:rPr>
                <a:solidFill>
                  <a:srgbClr val="65D737"/>
                </a:solidFill>
              </a:rPr>
              <a:t>адрес)</a:t>
            </a:r>
            <a:r>
              <a:t>.</a:t>
            </a:r>
          </a:p>
          <a:p>
            <a:pPr>
              <a:defRPr sz="4600"/>
            </a:pPr>
            <a:r>
              <a:t>7.  Раньше так называли склад, где хранились овощи, а теперь здесь </a:t>
            </a:r>
            <a:br/>
            <a:r>
              <a:t>хранятся упорядоченные данные </a:t>
            </a:r>
            <a:r>
              <a:rPr>
                <a:solidFill>
                  <a:srgbClr val="65D737"/>
                </a:solidFill>
              </a:rPr>
              <a:t>(база данных).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Из чего состоит базовая аппаратная конфигурация?"/>
          <p:cNvSpPr txBox="1"/>
          <p:nvPr/>
        </p:nvSpPr>
        <p:spPr>
          <a:xfrm>
            <a:off x="951230" y="6261099"/>
            <a:ext cx="2248154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Из чего состоит базовая аппаратная конфигурация?</a:t>
            </a:r>
          </a:p>
        </p:txBody>
      </p:sp>
      <p:sp>
        <p:nvSpPr>
          <p:cNvPr id="130" name="Вопрос 2"/>
          <p:cNvSpPr txBox="1"/>
          <p:nvPr/>
        </p:nvSpPr>
        <p:spPr>
          <a:xfrm>
            <a:off x="10825175" y="1486733"/>
            <a:ext cx="273365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истемный блок монитор клавиатура мышь"/>
          <p:cNvSpPr txBox="1"/>
          <p:nvPr/>
        </p:nvSpPr>
        <p:spPr>
          <a:xfrm>
            <a:off x="8365638" y="5878730"/>
            <a:ext cx="7195821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/>
            </a:pPr>
            <a:r>
              <a:t>Системный блок</a:t>
            </a:r>
            <a:br/>
            <a:r>
              <a:t>монитор</a:t>
            </a:r>
            <a:br/>
            <a:r>
              <a:t>клавиатура</a:t>
            </a:r>
            <a:br/>
            <a:r>
              <a:t>мышь</a:t>
            </a:r>
          </a:p>
        </p:txBody>
      </p:sp>
      <p:sp>
        <p:nvSpPr>
          <p:cNvPr id="133" name="Ответ"/>
          <p:cNvSpPr txBox="1"/>
          <p:nvPr/>
        </p:nvSpPr>
        <p:spPr>
          <a:xfrm>
            <a:off x="10190310" y="1689322"/>
            <a:ext cx="354647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400"/>
            </a:lvl1pPr>
          </a:lstStyle>
          <a:p>
            <a:r>
              <a:t>Ответ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CCC532-5E06-4589-BF4F-C82CC578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9" y="2944971"/>
            <a:ext cx="17176722" cy="10064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DAC6C-11A2-4000-837B-1C3F9B370E4B}"/>
              </a:ext>
            </a:extLst>
          </p:cNvPr>
          <p:cNvSpPr txBox="1"/>
          <p:nvPr/>
        </p:nvSpPr>
        <p:spPr>
          <a:xfrm>
            <a:off x="3603639" y="706217"/>
            <a:ext cx="17176722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Вопрос 3.</a:t>
            </a:r>
            <a:b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</a:br>
            <a:r>
              <a:rPr kumimoji="0" lang="ru-RU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Кто изображен на фото? Жив ли этот человек?</a:t>
            </a:r>
          </a:p>
        </p:txBody>
      </p:sp>
    </p:spTree>
    <p:extLst>
      <p:ext uri="{BB962C8B-B14F-4D97-AF65-F5344CB8AC3E}">
        <p14:creationId xmlns:p14="http://schemas.microsoft.com/office/powerpoint/2010/main" val="21315250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ABE85-B98E-49D7-8379-1204F80F64D0}"/>
              </a:ext>
            </a:extLst>
          </p:cNvPr>
          <p:cNvSpPr txBox="1"/>
          <p:nvPr/>
        </p:nvSpPr>
        <p:spPr>
          <a:xfrm>
            <a:off x="6491287" y="4671139"/>
            <a:ext cx="11401425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/>
              <a:t>1)Билл Гейтс</a:t>
            </a:r>
          </a:p>
          <a:p>
            <a:r>
              <a:rPr lang="ru-RU" dirty="0"/>
              <a:t>2) да, жив</a:t>
            </a:r>
          </a:p>
        </p:txBody>
      </p:sp>
    </p:spTree>
    <p:extLst>
      <p:ext uri="{BB962C8B-B14F-4D97-AF65-F5344CB8AC3E}">
        <p14:creationId xmlns:p14="http://schemas.microsoft.com/office/powerpoint/2010/main" val="36470078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Какая операционная система с английского языка переводится как «окна»? И какая компания ее разрабатывает?"/>
          <p:cNvSpPr txBox="1"/>
          <p:nvPr/>
        </p:nvSpPr>
        <p:spPr>
          <a:xfrm>
            <a:off x="2588409" y="4960044"/>
            <a:ext cx="1920718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rPr dirty="0" err="1"/>
              <a:t>Какая</a:t>
            </a:r>
            <a:r>
              <a:rPr dirty="0"/>
              <a:t> </a:t>
            </a:r>
            <a:r>
              <a:rPr dirty="0" err="1"/>
              <a:t>операционная</a:t>
            </a:r>
            <a:r>
              <a:rPr dirty="0"/>
              <a:t> </a:t>
            </a:r>
            <a:r>
              <a:rPr dirty="0" err="1"/>
              <a:t>система</a:t>
            </a:r>
            <a:r>
              <a:rPr dirty="0"/>
              <a:t> с </a:t>
            </a:r>
            <a:r>
              <a:rPr dirty="0" err="1"/>
              <a:t>английского</a:t>
            </a:r>
            <a:endParaRPr lang="ru-RU" dirty="0"/>
          </a:p>
          <a:p>
            <a:r>
              <a:rPr dirty="0"/>
              <a:t> </a:t>
            </a:r>
            <a:r>
              <a:rPr dirty="0" err="1"/>
              <a:t>языка</a:t>
            </a:r>
            <a:r>
              <a:rPr dirty="0"/>
              <a:t> </a:t>
            </a:r>
            <a:r>
              <a:rPr dirty="0" err="1"/>
              <a:t>переводится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«</a:t>
            </a:r>
            <a:r>
              <a:rPr dirty="0" err="1"/>
              <a:t>окна</a:t>
            </a:r>
            <a:r>
              <a:rPr dirty="0"/>
              <a:t>»?</a:t>
            </a:r>
            <a:endParaRPr lang="ru-RU" dirty="0"/>
          </a:p>
          <a:p>
            <a:r>
              <a:rPr dirty="0"/>
              <a:t> И </a:t>
            </a:r>
            <a:r>
              <a:rPr dirty="0" err="1"/>
              <a:t>какая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разрабатывает</a:t>
            </a:r>
            <a:r>
              <a:rPr dirty="0"/>
              <a:t>? </a:t>
            </a:r>
          </a:p>
        </p:txBody>
      </p:sp>
      <p:sp>
        <p:nvSpPr>
          <p:cNvPr id="141" name="Вопрос 4"/>
          <p:cNvSpPr txBox="1"/>
          <p:nvPr/>
        </p:nvSpPr>
        <p:spPr>
          <a:xfrm>
            <a:off x="10122787" y="1794791"/>
            <a:ext cx="273365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Вопрос 4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Ответ"/>
          <p:cNvSpPr txBox="1"/>
          <p:nvPr/>
        </p:nvSpPr>
        <p:spPr>
          <a:xfrm>
            <a:off x="10983912" y="1596701"/>
            <a:ext cx="2416176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Ответ </a:t>
            </a:r>
          </a:p>
        </p:txBody>
      </p:sp>
      <p:sp>
        <p:nvSpPr>
          <p:cNvPr id="144" name="Windows, Microsoft"/>
          <p:cNvSpPr txBox="1"/>
          <p:nvPr/>
        </p:nvSpPr>
        <p:spPr>
          <a:xfrm>
            <a:off x="11928108" y="6071525"/>
            <a:ext cx="858469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r>
              <a:t>Windows, Microsoft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5690" y="4300931"/>
            <a:ext cx="5603656" cy="511413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852</Words>
  <Application>Microsoft Office PowerPoint</Application>
  <PresentationFormat>Произвольный</PresentationFormat>
  <Paragraphs>124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Helvetica Neue</vt:lpstr>
      <vt:lpstr>Marker Felt</vt:lpstr>
      <vt:lpstr>Chalkboard</vt:lpstr>
      <vt:lpstr>«Своя Игра»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«Своя Игра»</dc:title>
  <cp:lastModifiedBy>Сотникова Екатерина Владимировна</cp:lastModifiedBy>
  <cp:revision>12</cp:revision>
  <dcterms:modified xsi:type="dcterms:W3CDTF">2023-02-06T11:22:36Z</dcterms:modified>
</cp:coreProperties>
</file>