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90" r:id="rId29"/>
    <p:sldId id="287" r:id="rId30"/>
    <p:sldId id="288" r:id="rId31"/>
    <p:sldId id="284" r:id="rId32"/>
    <p:sldId id="285" r:id="rId33"/>
    <p:sldId id="286" r:id="rId34"/>
    <p:sldId id="289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57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42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32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46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8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245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82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33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5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53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42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C15AC3-29C3-42A1-9E1E-7DD2B2CD1AB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590A98-6422-48E2-A5D9-69B720D5D80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57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Indefinite (SIMPLE)</a:t>
            </a:r>
            <a:br>
              <a:rPr lang="en-US" b="1" dirty="0"/>
            </a:br>
            <a:r>
              <a:rPr lang="en-US" sz="4000" dirty="0"/>
              <a:t>(Present, Past, future)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ACTIVE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885067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For example (</a:t>
            </a:r>
            <a:r>
              <a:rPr lang="ru-RU" sz="5400" dirty="0"/>
              <a:t>например):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I </a:t>
            </a:r>
            <a:r>
              <a:rPr lang="en-US" sz="3600" dirty="0">
                <a:solidFill>
                  <a:srgbClr val="00B0F0"/>
                </a:solidFill>
              </a:rPr>
              <a:t>go</a:t>
            </a:r>
            <a:r>
              <a:rPr lang="en-US" sz="3600" dirty="0"/>
              <a:t> to the college </a:t>
            </a:r>
          </a:p>
          <a:p>
            <a:r>
              <a:rPr lang="en-US" sz="3600" dirty="0"/>
              <a:t>You </a:t>
            </a:r>
            <a:r>
              <a:rPr lang="en-US" sz="3600" dirty="0">
                <a:solidFill>
                  <a:srgbClr val="00B0F0"/>
                </a:solidFill>
              </a:rPr>
              <a:t>go</a:t>
            </a:r>
            <a:r>
              <a:rPr lang="en-US" sz="3600" dirty="0"/>
              <a:t> to the college </a:t>
            </a:r>
          </a:p>
          <a:p>
            <a:r>
              <a:rPr lang="en-US" sz="3600" dirty="0"/>
              <a:t>We </a:t>
            </a:r>
            <a:r>
              <a:rPr lang="en-US" sz="3600" dirty="0">
                <a:solidFill>
                  <a:srgbClr val="00B0F0"/>
                </a:solidFill>
              </a:rPr>
              <a:t>go</a:t>
            </a:r>
            <a:r>
              <a:rPr lang="en-US" sz="3600" dirty="0"/>
              <a:t> to the college </a:t>
            </a:r>
          </a:p>
          <a:p>
            <a:r>
              <a:rPr lang="en-US" sz="3600" dirty="0"/>
              <a:t>They </a:t>
            </a:r>
            <a:r>
              <a:rPr lang="en-US" sz="3600" dirty="0">
                <a:solidFill>
                  <a:schemeClr val="accent1"/>
                </a:solidFill>
              </a:rPr>
              <a:t>go</a:t>
            </a:r>
            <a:r>
              <a:rPr lang="en-US" sz="3600" dirty="0"/>
              <a:t> to the college </a:t>
            </a:r>
          </a:p>
          <a:p>
            <a:r>
              <a:rPr lang="en-US" sz="3600" u="sng" dirty="0"/>
              <a:t>She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00B0F0"/>
                </a:solidFill>
              </a:rPr>
              <a:t>go</a:t>
            </a:r>
            <a:r>
              <a:rPr lang="en-US" sz="3600" u="sng" dirty="0">
                <a:solidFill>
                  <a:srgbClr val="FF0000"/>
                </a:solidFill>
              </a:rPr>
              <a:t>es</a:t>
            </a:r>
            <a:r>
              <a:rPr lang="en-US" sz="3600" dirty="0"/>
              <a:t> to the college </a:t>
            </a:r>
          </a:p>
          <a:p>
            <a:r>
              <a:rPr lang="en-US" sz="3600" u="sng" dirty="0"/>
              <a:t>He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00B0F0"/>
                </a:solidFill>
              </a:rPr>
              <a:t>go</a:t>
            </a:r>
            <a:r>
              <a:rPr lang="en-US" sz="3600" u="sng" dirty="0">
                <a:solidFill>
                  <a:srgbClr val="FF0000"/>
                </a:solidFill>
              </a:rPr>
              <a:t>es</a:t>
            </a:r>
            <a:r>
              <a:rPr lang="en-US" sz="3600" dirty="0"/>
              <a:t> to the college </a:t>
            </a:r>
          </a:p>
          <a:p>
            <a:r>
              <a:rPr lang="en-US" sz="3600" u="sng" dirty="0"/>
              <a:t>It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00B0F0"/>
                </a:solidFill>
              </a:rPr>
              <a:t>go</a:t>
            </a:r>
            <a:r>
              <a:rPr lang="en-US" sz="3600" u="sng" dirty="0">
                <a:solidFill>
                  <a:srgbClr val="FF0000"/>
                </a:solidFill>
              </a:rPr>
              <a:t>es</a:t>
            </a:r>
            <a:r>
              <a:rPr lang="en-US" sz="3600" dirty="0"/>
              <a:t> to …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245428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I </a:t>
            </a:r>
            <a:r>
              <a:rPr lang="en-US" sz="3600" dirty="0">
                <a:solidFill>
                  <a:schemeClr val="accent1"/>
                </a:solidFill>
              </a:rPr>
              <a:t>swim</a:t>
            </a:r>
            <a:r>
              <a:rPr lang="en-US" sz="3600" dirty="0"/>
              <a:t> in the pool</a:t>
            </a:r>
          </a:p>
          <a:p>
            <a:r>
              <a:rPr lang="en-US" sz="3600" dirty="0"/>
              <a:t>You </a:t>
            </a:r>
            <a:r>
              <a:rPr lang="en-US" sz="3600" dirty="0">
                <a:solidFill>
                  <a:schemeClr val="accent1"/>
                </a:solidFill>
              </a:rPr>
              <a:t>swim</a:t>
            </a:r>
            <a:r>
              <a:rPr lang="en-US" sz="3600" dirty="0"/>
              <a:t> in the pool</a:t>
            </a:r>
          </a:p>
          <a:p>
            <a:r>
              <a:rPr lang="en-US" sz="3600" dirty="0"/>
              <a:t>We </a:t>
            </a:r>
            <a:r>
              <a:rPr lang="en-US" sz="3600" dirty="0">
                <a:solidFill>
                  <a:schemeClr val="accent1"/>
                </a:solidFill>
              </a:rPr>
              <a:t>swim</a:t>
            </a:r>
            <a:r>
              <a:rPr lang="en-US" sz="3600" dirty="0"/>
              <a:t> in the pool</a:t>
            </a:r>
          </a:p>
          <a:p>
            <a:r>
              <a:rPr lang="en-US" sz="3600" dirty="0"/>
              <a:t>They </a:t>
            </a:r>
            <a:r>
              <a:rPr lang="en-US" sz="3600" dirty="0">
                <a:solidFill>
                  <a:schemeClr val="accent1"/>
                </a:solidFill>
              </a:rPr>
              <a:t>swim</a:t>
            </a:r>
            <a:r>
              <a:rPr lang="en-US" sz="3600" dirty="0"/>
              <a:t> in the pool</a:t>
            </a:r>
          </a:p>
          <a:p>
            <a:r>
              <a:rPr lang="en-US" sz="3600" u="sng" dirty="0"/>
              <a:t>She</a:t>
            </a:r>
            <a:r>
              <a:rPr lang="en-US" sz="3600" dirty="0"/>
              <a:t> </a:t>
            </a:r>
            <a:r>
              <a:rPr lang="en-US" sz="3600" dirty="0">
                <a:solidFill>
                  <a:schemeClr val="accent1"/>
                </a:solidFill>
              </a:rPr>
              <a:t>swim</a:t>
            </a:r>
            <a:r>
              <a:rPr lang="en-US" sz="3600" u="sng" dirty="0">
                <a:solidFill>
                  <a:srgbClr val="FF0000"/>
                </a:solidFill>
              </a:rPr>
              <a:t>s</a:t>
            </a:r>
            <a:r>
              <a:rPr lang="en-US" sz="3600" dirty="0"/>
              <a:t> in the pool</a:t>
            </a:r>
          </a:p>
          <a:p>
            <a:r>
              <a:rPr lang="en-US" sz="3600" u="sng" dirty="0"/>
              <a:t>He</a:t>
            </a:r>
            <a:r>
              <a:rPr lang="en-US" sz="3600" dirty="0"/>
              <a:t> </a:t>
            </a:r>
            <a:r>
              <a:rPr lang="en-US" sz="3600" dirty="0">
                <a:solidFill>
                  <a:schemeClr val="accent1"/>
                </a:solidFill>
              </a:rPr>
              <a:t>swim</a:t>
            </a:r>
            <a:r>
              <a:rPr lang="en-US" sz="3600" u="sng" dirty="0">
                <a:solidFill>
                  <a:srgbClr val="FF0000"/>
                </a:solidFill>
              </a:rPr>
              <a:t>s</a:t>
            </a:r>
            <a:r>
              <a:rPr lang="en-US" sz="3600" dirty="0"/>
              <a:t> in the pool</a:t>
            </a:r>
          </a:p>
          <a:p>
            <a:r>
              <a:rPr lang="en-US" sz="3600" u="sng" dirty="0"/>
              <a:t>It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00B0F0"/>
                </a:solidFill>
              </a:rPr>
              <a:t>swim</a:t>
            </a:r>
            <a:r>
              <a:rPr lang="en-US" sz="3600" u="sng" dirty="0">
                <a:solidFill>
                  <a:srgbClr val="FF0000"/>
                </a:solidFill>
              </a:rPr>
              <a:t>s</a:t>
            </a:r>
            <a:r>
              <a:rPr lang="en-US" sz="3600" dirty="0"/>
              <a:t> in the pool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12906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Отрицательные Предложения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24128" y="1814286"/>
            <a:ext cx="9720073" cy="4495074"/>
          </a:xfrm>
        </p:spPr>
        <p:txBody>
          <a:bodyPr>
            <a:normAutofit/>
          </a:bodyPr>
          <a:lstStyle/>
          <a:p>
            <a:r>
              <a:rPr lang="ru-RU" sz="4800" b="1" dirty="0"/>
              <a:t>Подлежащее + </a:t>
            </a:r>
            <a:r>
              <a:rPr lang="en-US" sz="4800" b="1" dirty="0">
                <a:solidFill>
                  <a:srgbClr val="00B050"/>
                </a:solidFill>
              </a:rPr>
              <a:t>do/does</a:t>
            </a:r>
            <a:r>
              <a:rPr lang="en-US" sz="4800" b="1" dirty="0"/>
              <a:t> + </a:t>
            </a:r>
            <a:r>
              <a:rPr lang="en-US" sz="4800" b="1" dirty="0">
                <a:solidFill>
                  <a:srgbClr val="C00000"/>
                </a:solidFill>
              </a:rPr>
              <a:t>not</a:t>
            </a:r>
            <a:r>
              <a:rPr lang="en-US" sz="4800" b="1" dirty="0"/>
              <a:t> + </a:t>
            </a:r>
            <a:r>
              <a:rPr lang="en-US" sz="4800" b="1" dirty="0">
                <a:solidFill>
                  <a:schemeClr val="accent1"/>
                </a:solidFill>
              </a:rPr>
              <a:t>V1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Do</a:t>
            </a:r>
            <a:r>
              <a:rPr lang="en-US" sz="4000" dirty="0"/>
              <a:t> </a:t>
            </a:r>
            <a:r>
              <a:rPr lang="ru-RU" sz="4000" dirty="0"/>
              <a:t>используем для </a:t>
            </a:r>
            <a:r>
              <a:rPr lang="en-US" sz="4000" dirty="0"/>
              <a:t>I, you, we, they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Do</a:t>
            </a:r>
            <a:r>
              <a:rPr lang="en-US" sz="4000" b="1" u="sng" dirty="0">
                <a:solidFill>
                  <a:srgbClr val="00B050"/>
                </a:solidFill>
              </a:rPr>
              <a:t>es</a:t>
            </a:r>
            <a:r>
              <a:rPr lang="en-US" sz="4000" dirty="0">
                <a:solidFill>
                  <a:schemeClr val="accent5"/>
                </a:solidFill>
              </a:rPr>
              <a:t> </a:t>
            </a:r>
            <a:r>
              <a:rPr lang="ru-RU" sz="4000" dirty="0"/>
              <a:t>используем для</a:t>
            </a:r>
            <a:r>
              <a:rPr lang="en-US" sz="4000" dirty="0"/>
              <a:t> he, she, it</a:t>
            </a:r>
            <a:endParaRPr lang="ru-RU" sz="4000" dirty="0"/>
          </a:p>
          <a:p>
            <a:r>
              <a:rPr lang="en-US" sz="4000" dirty="0">
                <a:solidFill>
                  <a:srgbClr val="C00000"/>
                </a:solidFill>
              </a:rPr>
              <a:t>Not</a:t>
            </a:r>
            <a:r>
              <a:rPr lang="en-US" sz="4000" dirty="0"/>
              <a:t> – </a:t>
            </a:r>
            <a:r>
              <a:rPr lang="ru-RU" sz="4000" dirty="0"/>
              <a:t>отрицательная частица</a:t>
            </a:r>
          </a:p>
          <a:p>
            <a:r>
              <a:rPr lang="en-US" sz="4000" dirty="0">
                <a:solidFill>
                  <a:srgbClr val="00B0F0"/>
                </a:solidFill>
              </a:rPr>
              <a:t>V1</a:t>
            </a:r>
            <a:r>
              <a:rPr lang="ru-RU" sz="4000" dirty="0"/>
              <a:t>- смысловой </a:t>
            </a:r>
            <a:r>
              <a:rPr lang="ru-RU" sz="4000" u="sng" dirty="0">
                <a:solidFill>
                  <a:srgbClr val="00B0F0"/>
                </a:solidFill>
              </a:rPr>
              <a:t>глагол</a:t>
            </a:r>
            <a:r>
              <a:rPr lang="ru-RU" sz="4000" u="sng" dirty="0">
                <a:solidFill>
                  <a:srgbClr val="C00000"/>
                </a:solidFill>
              </a:rPr>
              <a:t> в 1й форме!</a:t>
            </a:r>
          </a:p>
          <a:p>
            <a:r>
              <a:rPr lang="en-US" sz="4000" dirty="0"/>
              <a:t>* do + not = don’t / does + not = doesn’t</a:t>
            </a:r>
          </a:p>
          <a:p>
            <a:endParaRPr lang="ru-RU" sz="4800" dirty="0"/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950333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For example (</a:t>
            </a:r>
            <a:r>
              <a:rPr lang="ru-RU" sz="4800" dirty="0"/>
              <a:t>например):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rgbClr val="00B050"/>
                </a:solidFill>
              </a:rPr>
              <a:t>don’t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You </a:t>
            </a:r>
            <a:r>
              <a:rPr lang="en-US" sz="2800" dirty="0">
                <a:solidFill>
                  <a:srgbClr val="00B050"/>
                </a:solidFill>
              </a:rPr>
              <a:t>don’t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We </a:t>
            </a:r>
            <a:r>
              <a:rPr lang="en-US" sz="2800" dirty="0">
                <a:solidFill>
                  <a:srgbClr val="00B050"/>
                </a:solidFill>
              </a:rPr>
              <a:t>don’t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rgbClr val="00B050"/>
                </a:solidFill>
              </a:rPr>
              <a:t>don’t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u="sng" dirty="0"/>
              <a:t>She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doesn’t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u="sng" dirty="0"/>
              <a:t>He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doesn’t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u="sng" dirty="0"/>
              <a:t>It </a:t>
            </a:r>
            <a:r>
              <a:rPr lang="en-US" sz="2800" dirty="0">
                <a:solidFill>
                  <a:srgbClr val="00B050"/>
                </a:solidFill>
              </a:rPr>
              <a:t>doesn’t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…</a:t>
            </a:r>
            <a:endParaRPr lang="ru-RU" sz="2800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rgbClr val="00B050"/>
                </a:solidFill>
              </a:rPr>
              <a:t>don’t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swim</a:t>
            </a:r>
            <a:r>
              <a:rPr lang="en-US" sz="2800" dirty="0"/>
              <a:t> in the pool</a:t>
            </a:r>
          </a:p>
          <a:p>
            <a:r>
              <a:rPr lang="en-US" sz="2800" dirty="0"/>
              <a:t>You </a:t>
            </a:r>
            <a:r>
              <a:rPr lang="en-US" sz="2800" dirty="0">
                <a:solidFill>
                  <a:srgbClr val="00B050"/>
                </a:solidFill>
              </a:rPr>
              <a:t>don’t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swim</a:t>
            </a:r>
            <a:r>
              <a:rPr lang="en-US" sz="2800" dirty="0"/>
              <a:t> in the pool</a:t>
            </a:r>
          </a:p>
          <a:p>
            <a:r>
              <a:rPr lang="en-US" sz="2800" dirty="0"/>
              <a:t>We</a:t>
            </a:r>
            <a:r>
              <a:rPr lang="en-US" sz="2800" dirty="0">
                <a:solidFill>
                  <a:srgbClr val="00B050"/>
                </a:solidFill>
              </a:rPr>
              <a:t> don’t</a:t>
            </a:r>
            <a:r>
              <a:rPr lang="en-US" sz="2800" dirty="0"/>
              <a:t>  </a:t>
            </a:r>
            <a:r>
              <a:rPr lang="en-US" sz="2800" dirty="0">
                <a:solidFill>
                  <a:schemeClr val="accent1"/>
                </a:solidFill>
              </a:rPr>
              <a:t>swim</a:t>
            </a:r>
            <a:r>
              <a:rPr lang="en-US" sz="2800" dirty="0"/>
              <a:t> in the pool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rgbClr val="00B050"/>
                </a:solidFill>
              </a:rPr>
              <a:t>don’t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swim</a:t>
            </a:r>
            <a:r>
              <a:rPr lang="en-US" sz="2800" dirty="0"/>
              <a:t> in the pool</a:t>
            </a:r>
          </a:p>
          <a:p>
            <a:r>
              <a:rPr lang="en-US" sz="2800" u="sng" dirty="0"/>
              <a:t>She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doesn’t </a:t>
            </a:r>
            <a:r>
              <a:rPr lang="en-US" sz="2800" dirty="0">
                <a:solidFill>
                  <a:schemeClr val="accent1"/>
                </a:solidFill>
              </a:rPr>
              <a:t>swim</a:t>
            </a:r>
            <a:r>
              <a:rPr lang="en-US" sz="2800" dirty="0"/>
              <a:t> in the pool</a:t>
            </a:r>
          </a:p>
          <a:p>
            <a:r>
              <a:rPr lang="en-US" sz="2800" u="sng" dirty="0"/>
              <a:t>He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doesn’t </a:t>
            </a:r>
            <a:r>
              <a:rPr lang="en-US" sz="2800" dirty="0">
                <a:solidFill>
                  <a:schemeClr val="accent1"/>
                </a:solidFill>
              </a:rPr>
              <a:t>swim</a:t>
            </a:r>
            <a:r>
              <a:rPr lang="en-US" sz="2800" dirty="0"/>
              <a:t> in the pool</a:t>
            </a:r>
          </a:p>
          <a:p>
            <a:r>
              <a:rPr lang="en-US" sz="2800" u="sng" dirty="0"/>
              <a:t>It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B050"/>
                </a:solidFill>
              </a:rPr>
              <a:t>doesn’t </a:t>
            </a:r>
            <a:r>
              <a:rPr lang="en-US" sz="2800" dirty="0">
                <a:solidFill>
                  <a:srgbClr val="00B0F0"/>
                </a:solidFill>
              </a:rPr>
              <a:t>swim</a:t>
            </a:r>
            <a:r>
              <a:rPr lang="en-US" sz="2800" dirty="0"/>
              <a:t> in the pool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42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ВОПРОСИТЕЛЬНЫЕ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915886"/>
            <a:ext cx="9720073" cy="4393474"/>
          </a:xfrm>
        </p:spPr>
        <p:txBody>
          <a:bodyPr>
            <a:normAutofit/>
          </a:bodyPr>
          <a:lstStyle/>
          <a:p>
            <a:r>
              <a:rPr lang="en-US" b="1" dirty="0"/>
              <a:t>General questions </a:t>
            </a:r>
            <a:r>
              <a:rPr lang="en-US" dirty="0"/>
              <a:t>- </a:t>
            </a:r>
            <a:r>
              <a:rPr lang="ru-RU" u="sng" dirty="0"/>
              <a:t>общие вопросы</a:t>
            </a:r>
            <a:r>
              <a:rPr lang="en-US" u="sng" dirty="0"/>
              <a:t>:</a:t>
            </a:r>
            <a:endParaRPr lang="ru-RU" u="sng" dirty="0"/>
          </a:p>
          <a:p>
            <a:r>
              <a:rPr lang="en-US" dirty="0"/>
              <a:t>Do/Does </a:t>
            </a:r>
            <a:r>
              <a:rPr lang="ru-RU" dirty="0"/>
              <a:t>выносим на 1е место в предложении</a:t>
            </a:r>
            <a:endParaRPr lang="en-US" dirty="0"/>
          </a:p>
          <a:p>
            <a:pPr algn="ctr"/>
            <a:r>
              <a:rPr lang="en-US" b="1" dirty="0">
                <a:solidFill>
                  <a:schemeClr val="accent5"/>
                </a:solidFill>
              </a:rPr>
              <a:t>Do/Does</a:t>
            </a:r>
            <a:r>
              <a:rPr lang="en-US" b="1" dirty="0"/>
              <a:t> </a:t>
            </a:r>
            <a:r>
              <a:rPr lang="ru-RU" b="1" dirty="0"/>
              <a:t>+ подлежащее + </a:t>
            </a:r>
            <a:r>
              <a:rPr lang="en-US" b="1" dirty="0">
                <a:solidFill>
                  <a:schemeClr val="accent1"/>
                </a:solidFill>
              </a:rPr>
              <a:t>V1</a:t>
            </a:r>
          </a:p>
          <a:p>
            <a:r>
              <a:rPr lang="en-US" b="1" dirty="0"/>
              <a:t>Special questions – </a:t>
            </a:r>
            <a:r>
              <a:rPr lang="ru-RU" u="sng" dirty="0"/>
              <a:t>специальные вопросы</a:t>
            </a:r>
            <a:r>
              <a:rPr lang="ru-RU" dirty="0"/>
              <a:t>, требующие полного ответа и имеют в структуре уточняющие вопросы такие как (</a:t>
            </a:r>
            <a:r>
              <a:rPr lang="en-US" dirty="0">
                <a:solidFill>
                  <a:srgbClr val="C00000"/>
                </a:solidFill>
              </a:rPr>
              <a:t>What</a:t>
            </a:r>
            <a:r>
              <a:rPr lang="en-US" dirty="0"/>
              <a:t>/</a:t>
            </a:r>
            <a:r>
              <a:rPr lang="ru-RU" dirty="0"/>
              <a:t>что?</a:t>
            </a:r>
            <a:r>
              <a:rPr lang="en-US" dirty="0"/>
              <a:t>  </a:t>
            </a:r>
            <a:r>
              <a:rPr lang="en-US" dirty="0">
                <a:solidFill>
                  <a:srgbClr val="C00000"/>
                </a:solidFill>
              </a:rPr>
              <a:t>Who</a:t>
            </a:r>
            <a:r>
              <a:rPr lang="ru-RU" dirty="0"/>
              <a:t>/Кто? </a:t>
            </a:r>
            <a:r>
              <a:rPr lang="en-US" dirty="0">
                <a:solidFill>
                  <a:srgbClr val="C00000"/>
                </a:solidFill>
              </a:rPr>
              <a:t>Where</a:t>
            </a:r>
            <a:r>
              <a:rPr lang="ru-RU" dirty="0"/>
              <a:t>/Где, Куда?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When</a:t>
            </a:r>
            <a:r>
              <a:rPr lang="ru-RU" dirty="0"/>
              <a:t>/Когда?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Why</a:t>
            </a:r>
            <a:r>
              <a:rPr lang="ru-RU" dirty="0"/>
              <a:t>/ Зачем, Почему?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How</a:t>
            </a:r>
            <a:r>
              <a:rPr lang="ru-RU" dirty="0"/>
              <a:t>/ Как?) в таких вопросах уточняющее слово мы ставим </a:t>
            </a:r>
            <a:r>
              <a:rPr lang="ru-RU" u="sng" dirty="0"/>
              <a:t>ПЕРЕД </a:t>
            </a:r>
            <a:r>
              <a:rPr lang="en-US" b="1" dirty="0"/>
              <a:t>Do/Does</a:t>
            </a:r>
          </a:p>
          <a:p>
            <a:pPr algn="ctr"/>
            <a:r>
              <a:rPr lang="ru-RU" b="1" u="sng" dirty="0">
                <a:solidFill>
                  <a:srgbClr val="C00000"/>
                </a:solidFill>
              </a:rPr>
              <a:t>Спец вопрос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+ </a:t>
            </a:r>
            <a:r>
              <a:rPr lang="en-US" b="1" dirty="0">
                <a:solidFill>
                  <a:schemeClr val="accent5"/>
                </a:solidFill>
              </a:rPr>
              <a:t>Do/Does </a:t>
            </a:r>
            <a:r>
              <a:rPr lang="ru-RU" b="1" dirty="0"/>
              <a:t>+ подлежащее +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1"/>
                </a:solidFill>
              </a:rPr>
              <a:t>V1</a:t>
            </a:r>
            <a:endParaRPr lang="ru-RU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Do</a:t>
            </a:r>
            <a:r>
              <a:rPr lang="en-US" b="1" dirty="0"/>
              <a:t> you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/>
              <a:t> to the college? – I </a:t>
            </a:r>
            <a:r>
              <a:rPr lang="en-US" b="1" dirty="0">
                <a:solidFill>
                  <a:srgbClr val="00B050"/>
                </a:solidFill>
              </a:rPr>
              <a:t>do</a:t>
            </a:r>
            <a:r>
              <a:rPr lang="en-US" b="1" dirty="0"/>
              <a:t> / </a:t>
            </a:r>
            <a:r>
              <a:rPr lang="en-US" b="1" dirty="0">
                <a:solidFill>
                  <a:srgbClr val="00B050"/>
                </a:solidFill>
              </a:rPr>
              <a:t>Does</a:t>
            </a:r>
            <a:r>
              <a:rPr lang="en-US" b="1" dirty="0"/>
              <a:t> he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/>
              <a:t> to the college? – he </a:t>
            </a:r>
            <a:r>
              <a:rPr lang="en-US" b="1" dirty="0">
                <a:solidFill>
                  <a:srgbClr val="00B050"/>
                </a:solidFill>
              </a:rPr>
              <a:t>doesn’t</a:t>
            </a:r>
          </a:p>
          <a:p>
            <a:r>
              <a:rPr lang="en-US" b="1" dirty="0">
                <a:solidFill>
                  <a:srgbClr val="C00000"/>
                </a:solidFill>
              </a:rPr>
              <a:t>Why</a:t>
            </a:r>
            <a:r>
              <a:rPr lang="en-US" b="1" dirty="0">
                <a:solidFill>
                  <a:srgbClr val="00B050"/>
                </a:solidFill>
              </a:rPr>
              <a:t> do </a:t>
            </a:r>
            <a:r>
              <a:rPr lang="en-US" b="1" dirty="0"/>
              <a:t>you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/>
              <a:t> to the college? </a:t>
            </a:r>
            <a:r>
              <a:rPr lang="en-US" b="1" dirty="0">
                <a:solidFill>
                  <a:srgbClr val="C00000"/>
                </a:solidFill>
              </a:rPr>
              <a:t>What</a:t>
            </a:r>
            <a:r>
              <a:rPr lang="en-US" b="1" dirty="0"/>
              <a:t> </a:t>
            </a:r>
            <a:r>
              <a:rPr lang="en-US" b="1" dirty="0">
                <a:solidFill>
                  <a:srgbClr val="00B050"/>
                </a:solidFill>
              </a:rPr>
              <a:t>do</a:t>
            </a:r>
            <a:r>
              <a:rPr lang="en-US" b="1" dirty="0"/>
              <a:t> you </a:t>
            </a:r>
            <a:r>
              <a:rPr lang="en-US" b="1" dirty="0">
                <a:solidFill>
                  <a:schemeClr val="accent1"/>
                </a:solidFill>
              </a:rPr>
              <a:t>study</a:t>
            </a:r>
            <a:r>
              <a:rPr lang="en-US" b="1" dirty="0"/>
              <a:t> at college?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b="1" dirty="0"/>
          </a:p>
          <a:p>
            <a:pPr algn="ctr"/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541729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u="sng" dirty="0">
                <a:solidFill>
                  <a:srgbClr val="7030A0"/>
                </a:solidFill>
              </a:rPr>
              <a:t>СЛОВА МАРКЕРЫ </a:t>
            </a:r>
            <a:r>
              <a:rPr lang="en-US" sz="4000" b="1" dirty="0"/>
              <a:t>Present simple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b="1" dirty="0"/>
              <a:t>Always</a:t>
            </a:r>
            <a:r>
              <a:rPr lang="en-US" sz="3200" dirty="0"/>
              <a:t> – </a:t>
            </a:r>
            <a:r>
              <a:rPr lang="ru-RU" sz="3200" dirty="0"/>
              <a:t>Всегда</a:t>
            </a:r>
            <a:endParaRPr lang="en-US" sz="3200" dirty="0"/>
          </a:p>
          <a:p>
            <a:r>
              <a:rPr lang="en-US" sz="3200" b="1" dirty="0"/>
              <a:t>Never</a:t>
            </a:r>
            <a:r>
              <a:rPr lang="en-US" sz="3200" dirty="0"/>
              <a:t> – </a:t>
            </a:r>
            <a:r>
              <a:rPr lang="ru-RU" sz="3200" dirty="0"/>
              <a:t>Никогда</a:t>
            </a:r>
            <a:endParaRPr lang="en-US" sz="3200" dirty="0"/>
          </a:p>
          <a:p>
            <a:r>
              <a:rPr lang="en-US" sz="3200" b="1" dirty="0"/>
              <a:t>Usually</a:t>
            </a:r>
            <a:r>
              <a:rPr lang="en-US" sz="3200" dirty="0"/>
              <a:t> – </a:t>
            </a:r>
            <a:r>
              <a:rPr lang="ru-RU" sz="3200" dirty="0"/>
              <a:t>Обычно</a:t>
            </a:r>
            <a:endParaRPr lang="en-US" sz="3200" dirty="0"/>
          </a:p>
          <a:p>
            <a:r>
              <a:rPr lang="en-US" sz="3200" b="1" dirty="0"/>
              <a:t>Generally</a:t>
            </a:r>
            <a:r>
              <a:rPr lang="en-US" sz="3200" dirty="0"/>
              <a:t> – </a:t>
            </a:r>
            <a:r>
              <a:rPr lang="ru-RU" sz="3200" dirty="0"/>
              <a:t>в целом</a:t>
            </a:r>
            <a:endParaRPr lang="en-US" sz="3200" dirty="0"/>
          </a:p>
          <a:p>
            <a:r>
              <a:rPr lang="en-US" sz="3200" b="1" dirty="0"/>
              <a:t>As a rule </a:t>
            </a:r>
            <a:r>
              <a:rPr lang="en-US" sz="3200" dirty="0"/>
              <a:t>– </a:t>
            </a:r>
            <a:r>
              <a:rPr lang="ru-RU" sz="3200" dirty="0"/>
              <a:t>как правило</a:t>
            </a:r>
            <a:endParaRPr lang="en-US" sz="3200" dirty="0"/>
          </a:p>
          <a:p>
            <a:r>
              <a:rPr lang="en-US" sz="3200" b="1" dirty="0"/>
              <a:t>Constantly</a:t>
            </a:r>
            <a:r>
              <a:rPr lang="en-US" sz="3200" dirty="0"/>
              <a:t> – </a:t>
            </a:r>
            <a:r>
              <a:rPr lang="ru-RU" sz="3200" dirty="0"/>
              <a:t>постоянно </a:t>
            </a:r>
            <a:endParaRPr lang="en-US" sz="3200" dirty="0"/>
          </a:p>
          <a:p>
            <a:endParaRPr lang="en-US" dirty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572000"/>
          </a:xfrm>
        </p:spPr>
        <p:txBody>
          <a:bodyPr>
            <a:noAutofit/>
          </a:bodyPr>
          <a:lstStyle/>
          <a:p>
            <a:r>
              <a:rPr lang="en-US" sz="3200" b="1" dirty="0"/>
              <a:t>Often</a:t>
            </a:r>
            <a:r>
              <a:rPr lang="en-US" sz="3200" dirty="0"/>
              <a:t> – </a:t>
            </a:r>
            <a:r>
              <a:rPr lang="ru-RU" sz="3200" dirty="0"/>
              <a:t>часто</a:t>
            </a:r>
            <a:endParaRPr lang="en-US" sz="3200" dirty="0"/>
          </a:p>
          <a:p>
            <a:r>
              <a:rPr lang="en-US" sz="3200" b="1" dirty="0"/>
              <a:t>Seldom</a:t>
            </a:r>
            <a:r>
              <a:rPr lang="en-US" sz="3200" dirty="0"/>
              <a:t> – </a:t>
            </a:r>
            <a:r>
              <a:rPr lang="ru-RU" sz="3200" dirty="0"/>
              <a:t>редко</a:t>
            </a:r>
            <a:endParaRPr lang="en-US" sz="3200" dirty="0"/>
          </a:p>
          <a:p>
            <a:r>
              <a:rPr lang="en-US" sz="3200" b="1" dirty="0"/>
              <a:t>Rarely</a:t>
            </a:r>
            <a:r>
              <a:rPr lang="en-US" sz="3200" dirty="0"/>
              <a:t> – </a:t>
            </a:r>
            <a:r>
              <a:rPr lang="ru-RU" sz="3200" dirty="0"/>
              <a:t>изредка</a:t>
            </a:r>
            <a:endParaRPr lang="en-US" sz="3200" dirty="0"/>
          </a:p>
          <a:p>
            <a:r>
              <a:rPr lang="en-US" sz="3200" b="1" dirty="0"/>
              <a:t>Sometimes</a:t>
            </a:r>
            <a:r>
              <a:rPr lang="en-US" sz="3200" dirty="0"/>
              <a:t> –</a:t>
            </a:r>
            <a:r>
              <a:rPr lang="ru-RU" sz="3200" dirty="0"/>
              <a:t> иногда</a:t>
            </a:r>
            <a:endParaRPr lang="en-US" sz="3200" dirty="0"/>
          </a:p>
          <a:p>
            <a:r>
              <a:rPr lang="en-US" sz="3200" b="1" dirty="0"/>
              <a:t>Every</a:t>
            </a:r>
            <a:r>
              <a:rPr lang="en-US" sz="3200" dirty="0"/>
              <a:t> day – </a:t>
            </a:r>
            <a:r>
              <a:rPr lang="ru-RU" sz="3200" dirty="0"/>
              <a:t>каждый день</a:t>
            </a:r>
            <a:r>
              <a:rPr lang="en-US" sz="3200" dirty="0"/>
              <a:t>, </a:t>
            </a:r>
          </a:p>
          <a:p>
            <a:r>
              <a:rPr lang="en-US" sz="3200" dirty="0"/>
              <a:t>…times a week, a day, a year…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20862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722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PRACTICE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01091"/>
            <a:ext cx="9720073" cy="4508269"/>
          </a:xfrm>
        </p:spPr>
        <p:txBody>
          <a:bodyPr>
            <a:normAutofit/>
          </a:bodyPr>
          <a:lstStyle/>
          <a:p>
            <a:r>
              <a:rPr lang="en-US" sz="3200" dirty="0"/>
              <a:t>1. He (</a:t>
            </a:r>
            <a:r>
              <a:rPr lang="en-US" sz="3200" dirty="0">
                <a:solidFill>
                  <a:srgbClr val="00B0F0"/>
                </a:solidFill>
              </a:rPr>
              <a:t>go</a:t>
            </a:r>
            <a:r>
              <a:rPr lang="en-US" sz="3200" dirty="0"/>
              <a:t>) to the gym </a:t>
            </a:r>
            <a:r>
              <a:rPr lang="en-US" sz="3200" dirty="0">
                <a:solidFill>
                  <a:srgbClr val="7030A0"/>
                </a:solidFill>
              </a:rPr>
              <a:t>twice a week</a:t>
            </a:r>
            <a:r>
              <a:rPr lang="en-US" sz="3200" dirty="0"/>
              <a:t>. </a:t>
            </a:r>
          </a:p>
          <a:p>
            <a:r>
              <a:rPr lang="en-US" sz="3200" dirty="0"/>
              <a:t>2. She (</a:t>
            </a:r>
            <a:r>
              <a:rPr lang="en-US" sz="3200" dirty="0">
                <a:solidFill>
                  <a:srgbClr val="C00000"/>
                </a:solidFill>
              </a:rPr>
              <a:t>not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F0"/>
                </a:solidFill>
              </a:rPr>
              <a:t>buy</a:t>
            </a:r>
            <a:r>
              <a:rPr lang="en-US" sz="3200" dirty="0"/>
              <a:t>) fast food at the street.</a:t>
            </a:r>
          </a:p>
          <a:p>
            <a:r>
              <a:rPr lang="en-US" sz="3200" dirty="0"/>
              <a:t>3. We (</a:t>
            </a:r>
            <a:r>
              <a:rPr lang="en-US" sz="3200" dirty="0">
                <a:solidFill>
                  <a:srgbClr val="C00000"/>
                </a:solidFill>
              </a:rPr>
              <a:t>not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/>
              <a:t>) in the New York City.</a:t>
            </a:r>
          </a:p>
          <a:p>
            <a:r>
              <a:rPr lang="en-US" sz="3200" dirty="0"/>
              <a:t>4. I (</a:t>
            </a:r>
            <a:r>
              <a:rPr lang="en-US" sz="3200" dirty="0">
                <a:solidFill>
                  <a:srgbClr val="00B0F0"/>
                </a:solidFill>
              </a:rPr>
              <a:t>visit</a:t>
            </a:r>
            <a:r>
              <a:rPr lang="en-US" sz="3200" dirty="0"/>
              <a:t>) my grandmother </a:t>
            </a:r>
            <a:r>
              <a:rPr lang="en-US" sz="3200" dirty="0">
                <a:solidFill>
                  <a:srgbClr val="7030A0"/>
                </a:solidFill>
              </a:rPr>
              <a:t>every month</a:t>
            </a:r>
            <a:r>
              <a:rPr lang="en-US" sz="3200" dirty="0"/>
              <a:t>.</a:t>
            </a:r>
          </a:p>
          <a:p>
            <a:r>
              <a:rPr lang="en-US" sz="3200" dirty="0"/>
              <a:t>5. He (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/>
              <a:t>) to their grandparents. </a:t>
            </a:r>
          </a:p>
          <a:p>
            <a:r>
              <a:rPr lang="en-US" sz="3200" dirty="0"/>
              <a:t>6. you (</a:t>
            </a:r>
            <a:r>
              <a:rPr lang="en-US" sz="3200" dirty="0">
                <a:solidFill>
                  <a:srgbClr val="00B0F0"/>
                </a:solidFill>
              </a:rPr>
              <a:t>like</a:t>
            </a:r>
            <a:r>
              <a:rPr lang="en-US" sz="3200" dirty="0"/>
              <a:t>) video games?</a:t>
            </a:r>
          </a:p>
          <a:p>
            <a:r>
              <a:rPr lang="en-US" sz="3200" dirty="0"/>
              <a:t>7. she (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/>
              <a:t>) to you with your homework?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28017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63475"/>
          </a:xfrm>
        </p:spPr>
        <p:txBody>
          <a:bodyPr/>
          <a:lstStyle/>
          <a:p>
            <a:pPr algn="ctr"/>
            <a:r>
              <a:rPr lang="en-US" b="1" dirty="0"/>
              <a:t>ANSWERS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01091"/>
            <a:ext cx="9720073" cy="4508269"/>
          </a:xfrm>
        </p:spPr>
        <p:txBody>
          <a:bodyPr/>
          <a:lstStyle/>
          <a:p>
            <a:r>
              <a:rPr lang="en-US" sz="3200" dirty="0"/>
              <a:t>1. </a:t>
            </a:r>
            <a:r>
              <a:rPr lang="en-US" sz="3200" u="sng" dirty="0"/>
              <a:t>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F0"/>
                </a:solidFill>
              </a:rPr>
              <a:t>go</a:t>
            </a:r>
            <a:r>
              <a:rPr lang="en-US" sz="3200" u="sng" dirty="0">
                <a:solidFill>
                  <a:srgbClr val="FF0000"/>
                </a:solidFill>
              </a:rPr>
              <a:t>es</a:t>
            </a:r>
            <a:r>
              <a:rPr lang="en-US" sz="3200" dirty="0"/>
              <a:t> to the gym </a:t>
            </a:r>
            <a:r>
              <a:rPr lang="en-US" sz="3200" dirty="0">
                <a:solidFill>
                  <a:srgbClr val="7030A0"/>
                </a:solidFill>
              </a:rPr>
              <a:t>twice a week</a:t>
            </a:r>
            <a:r>
              <a:rPr lang="en-US" sz="3200" dirty="0"/>
              <a:t>. </a:t>
            </a:r>
          </a:p>
          <a:p>
            <a:r>
              <a:rPr lang="en-US" sz="3200" dirty="0"/>
              <a:t>2. She </a:t>
            </a:r>
            <a:r>
              <a:rPr lang="en-US" sz="3200" dirty="0">
                <a:solidFill>
                  <a:srgbClr val="00B050"/>
                </a:solidFill>
              </a:rPr>
              <a:t>doesn't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F0"/>
                </a:solidFill>
              </a:rPr>
              <a:t>buy</a:t>
            </a:r>
            <a:r>
              <a:rPr lang="en-US" sz="3200" dirty="0"/>
              <a:t> fast food at the street.</a:t>
            </a:r>
          </a:p>
          <a:p>
            <a:r>
              <a:rPr lang="en-US" sz="3200" dirty="0"/>
              <a:t>3. We </a:t>
            </a:r>
            <a:r>
              <a:rPr lang="en-US" sz="3200" dirty="0">
                <a:solidFill>
                  <a:srgbClr val="00B050"/>
                </a:solidFill>
              </a:rPr>
              <a:t>don’t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/>
              <a:t> in the New York City.</a:t>
            </a:r>
          </a:p>
          <a:p>
            <a:r>
              <a:rPr lang="en-US" sz="3200" dirty="0"/>
              <a:t>4. I </a:t>
            </a:r>
            <a:r>
              <a:rPr lang="en-US" sz="3200" dirty="0">
                <a:solidFill>
                  <a:srgbClr val="00B0F0"/>
                </a:solidFill>
              </a:rPr>
              <a:t>visit</a:t>
            </a:r>
            <a:r>
              <a:rPr lang="en-US" sz="3200" dirty="0"/>
              <a:t> my grandmother </a:t>
            </a:r>
            <a:r>
              <a:rPr lang="en-US" sz="3200" dirty="0">
                <a:solidFill>
                  <a:srgbClr val="7030A0"/>
                </a:solidFill>
              </a:rPr>
              <a:t>every month</a:t>
            </a:r>
            <a:r>
              <a:rPr lang="en-US" sz="3200" dirty="0"/>
              <a:t>.</a:t>
            </a:r>
          </a:p>
          <a:p>
            <a:r>
              <a:rPr lang="en-US" sz="3200" dirty="0"/>
              <a:t>5. He 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u="sng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 to their grandparents. </a:t>
            </a:r>
          </a:p>
          <a:p>
            <a:r>
              <a:rPr lang="en-US" sz="3200" dirty="0"/>
              <a:t>6. </a:t>
            </a:r>
            <a:r>
              <a:rPr lang="en-US" sz="3200" dirty="0">
                <a:solidFill>
                  <a:srgbClr val="00B050"/>
                </a:solidFill>
              </a:rPr>
              <a:t>Do</a:t>
            </a:r>
            <a:r>
              <a:rPr lang="en-US" sz="3200" dirty="0"/>
              <a:t> you </a:t>
            </a:r>
            <a:r>
              <a:rPr lang="en-US" sz="3200" dirty="0">
                <a:solidFill>
                  <a:srgbClr val="00B0F0"/>
                </a:solidFill>
              </a:rPr>
              <a:t>like</a:t>
            </a:r>
            <a:r>
              <a:rPr lang="en-US" sz="3200" dirty="0"/>
              <a:t> video games?</a:t>
            </a:r>
          </a:p>
          <a:p>
            <a:r>
              <a:rPr lang="en-US" sz="3200" dirty="0"/>
              <a:t>7. </a:t>
            </a:r>
            <a:r>
              <a:rPr lang="en-US" sz="3200" dirty="0">
                <a:solidFill>
                  <a:srgbClr val="00B050"/>
                </a:solidFill>
              </a:rPr>
              <a:t>Does</a:t>
            </a:r>
            <a:r>
              <a:rPr lang="en-US" sz="3200" dirty="0"/>
              <a:t> she 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/>
              <a:t> to you with your homework?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360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607127"/>
            <a:ext cx="9720073" cy="4702233"/>
          </a:xfrm>
        </p:spPr>
        <p:txBody>
          <a:bodyPr/>
          <a:lstStyle/>
          <a:p>
            <a:pPr algn="ctr"/>
            <a:r>
              <a:rPr lang="en-US" sz="9600" b="1" cap="all" spc="100" dirty="0">
                <a:solidFill>
                  <a:prstClr val="black">
                    <a:lumMod val="95000"/>
                    <a:lumOff val="5000"/>
                  </a:prstClr>
                </a:solidFill>
                <a:latin typeface="Tw Cen MT Condensed" panose="020B0606020104020203"/>
                <a:ea typeface="+mj-ea"/>
                <a:cs typeface="+mj-cs"/>
              </a:rPr>
              <a:t>PAST SIMPLE</a:t>
            </a:r>
            <a:br>
              <a:rPr lang="ru-RU" sz="6500" b="1" cap="all" spc="100" dirty="0">
                <a:solidFill>
                  <a:prstClr val="black">
                    <a:lumMod val="95000"/>
                    <a:lumOff val="5000"/>
                  </a:prstClr>
                </a:solidFill>
                <a:ea typeface="+mj-ea"/>
                <a:cs typeface="+mj-cs"/>
              </a:rPr>
            </a:br>
            <a:r>
              <a:rPr lang="ru-RU" sz="6500" b="1" cap="all" spc="100" dirty="0">
                <a:solidFill>
                  <a:prstClr val="black">
                    <a:lumMod val="95000"/>
                    <a:lumOff val="5000"/>
                  </a:prstClr>
                </a:solidFill>
                <a:ea typeface="+mj-ea"/>
                <a:cs typeface="+mj-cs"/>
              </a:rPr>
              <a:t> </a:t>
            </a:r>
            <a:r>
              <a:rPr lang="ru-RU" sz="4800" b="1" cap="all" spc="100" dirty="0">
                <a:solidFill>
                  <a:srgbClr val="C00000"/>
                </a:solidFill>
                <a:ea typeface="+mj-ea"/>
                <a:cs typeface="+mj-cs"/>
              </a:rPr>
              <a:t>случаи употребления</a:t>
            </a:r>
          </a:p>
          <a:p>
            <a:pPr algn="ctr"/>
            <a:r>
              <a:rPr lang="ru-RU" sz="4800" b="1" dirty="0"/>
              <a:t>Употребляется для обозначения действий,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172840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1) происходящих в прошлом регулярно:</a:t>
            </a:r>
          </a:p>
        </p:txBody>
      </p:sp>
      <p:sp>
        <p:nvSpPr>
          <p:cNvPr id="12" name="Объект 11"/>
          <p:cNvSpPr>
            <a:spLocks noGrp="1"/>
          </p:cNvSpPr>
          <p:nvPr>
            <p:ph sz="half" idx="1"/>
          </p:nvPr>
        </p:nvSpPr>
        <p:spPr>
          <a:xfrm>
            <a:off x="1024127" y="2514402"/>
            <a:ext cx="4754880" cy="3794958"/>
          </a:xfrm>
        </p:spPr>
        <p:txBody>
          <a:bodyPr>
            <a:normAutofit/>
          </a:bodyPr>
          <a:lstStyle/>
          <a:p>
            <a:r>
              <a:rPr lang="en-US" sz="3600" dirty="0"/>
              <a:t>When I </a:t>
            </a:r>
            <a:r>
              <a:rPr lang="en-US" sz="3600" dirty="0">
                <a:solidFill>
                  <a:schemeClr val="accent1"/>
                </a:solidFill>
              </a:rPr>
              <a:t>was</a:t>
            </a:r>
            <a:r>
              <a:rPr lang="en-US" sz="3600" dirty="0"/>
              <a:t> a child, we </a:t>
            </a:r>
            <a:r>
              <a:rPr lang="en-US" sz="3600" dirty="0">
                <a:solidFill>
                  <a:srgbClr val="00B0F0"/>
                </a:solidFill>
              </a:rPr>
              <a:t>went</a:t>
            </a:r>
            <a:r>
              <a:rPr lang="en-US" sz="3600" dirty="0"/>
              <a:t> to the village every summer.</a:t>
            </a:r>
          </a:p>
          <a:p>
            <a:endParaRPr lang="en-US" sz="3600" dirty="0"/>
          </a:p>
          <a:p>
            <a:endParaRPr lang="ru-RU" sz="4000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638" y="2514402"/>
            <a:ext cx="4754562" cy="3565921"/>
          </a:xfrm>
        </p:spPr>
      </p:pic>
    </p:spTree>
    <p:extLst>
      <p:ext uri="{BB962C8B-B14F-4D97-AF65-F5344CB8AC3E}">
        <p14:creationId xmlns:p14="http://schemas.microsoft.com/office/powerpoint/2010/main" val="2495016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2)действий, которые происходили в прошлом одно за другим</a:t>
            </a:r>
            <a:r>
              <a:rPr lang="en-US" sz="3200" b="1" dirty="0"/>
              <a:t> (</a:t>
            </a:r>
            <a:r>
              <a:rPr lang="ru-RU" sz="3200" b="1" dirty="0"/>
              <a:t>перечисление событий из прошлого)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45" y="2286000"/>
            <a:ext cx="3643746" cy="402336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 </a:t>
            </a:r>
            <a:r>
              <a:rPr lang="en-US" sz="4000" dirty="0">
                <a:solidFill>
                  <a:schemeClr val="accent1"/>
                </a:solidFill>
              </a:rPr>
              <a:t>came</a:t>
            </a:r>
            <a:r>
              <a:rPr lang="en-US" sz="4000" dirty="0"/>
              <a:t> home at 7, </a:t>
            </a:r>
            <a:r>
              <a:rPr lang="en-US" sz="4000" dirty="0">
                <a:solidFill>
                  <a:schemeClr val="accent1"/>
                </a:solidFill>
              </a:rPr>
              <a:t>cook</a:t>
            </a:r>
            <a:r>
              <a:rPr lang="en-US" sz="4000" u="sng" dirty="0">
                <a:solidFill>
                  <a:schemeClr val="accent1"/>
                </a:solidFill>
              </a:rPr>
              <a:t>ed</a:t>
            </a:r>
            <a:r>
              <a:rPr lang="en-US" sz="4000" dirty="0"/>
              <a:t> dinner, </a:t>
            </a:r>
            <a:r>
              <a:rPr lang="en-US" sz="4000" dirty="0">
                <a:solidFill>
                  <a:schemeClr val="accent1"/>
                </a:solidFill>
              </a:rPr>
              <a:t>watch</a:t>
            </a:r>
            <a:r>
              <a:rPr lang="en-US" sz="4000" u="sng" dirty="0">
                <a:solidFill>
                  <a:schemeClr val="accent1"/>
                </a:solidFill>
              </a:rPr>
              <a:t>ed</a:t>
            </a:r>
            <a:r>
              <a:rPr lang="en-US" sz="4000" dirty="0"/>
              <a:t> TV and </a:t>
            </a:r>
            <a:r>
              <a:rPr lang="en-US" sz="4000" dirty="0">
                <a:solidFill>
                  <a:schemeClr val="accent1"/>
                </a:solidFill>
              </a:rPr>
              <a:t>phon</a:t>
            </a:r>
            <a:r>
              <a:rPr lang="en-US" sz="4000" u="sng" dirty="0">
                <a:solidFill>
                  <a:schemeClr val="accent1"/>
                </a:solidFill>
              </a:rPr>
              <a:t>ed</a:t>
            </a:r>
            <a:r>
              <a:rPr lang="en-US" sz="4000" dirty="0"/>
              <a:t> Alex.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9109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PRESENT SIMPLE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</a:rPr>
              <a:t>Случаи употребления:</a:t>
            </a:r>
          </a:p>
          <a:p>
            <a:pPr algn="ctr"/>
            <a:endParaRPr lang="ru-RU" sz="4800" b="1" dirty="0"/>
          </a:p>
          <a:p>
            <a:pPr algn="ctr"/>
            <a:r>
              <a:rPr lang="ru-RU" sz="4400" dirty="0"/>
              <a:t>1) Регулярные повторяющиеся действия в настоящем. (рутина)</a:t>
            </a:r>
          </a:p>
          <a:p>
            <a:pPr algn="just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41665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3</a:t>
            </a:r>
            <a:r>
              <a:rPr lang="ru-RU" sz="3200" b="1" dirty="0"/>
              <a:t>) Однократного действия, которое произошло в неопределенном прошлом (без указания времени)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471" y="2628207"/>
            <a:ext cx="3560619" cy="3588327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24128" y="2628207"/>
            <a:ext cx="4754880" cy="3805844"/>
          </a:xfrm>
        </p:spPr>
        <p:txBody>
          <a:bodyPr>
            <a:normAutofit/>
          </a:bodyPr>
          <a:lstStyle/>
          <a:p>
            <a:r>
              <a:rPr lang="en-US" sz="4800" dirty="0"/>
              <a:t>They </a:t>
            </a:r>
            <a:r>
              <a:rPr lang="en-US" sz="4800" dirty="0">
                <a:solidFill>
                  <a:schemeClr val="accent1"/>
                </a:solidFill>
              </a:rPr>
              <a:t>got</a:t>
            </a:r>
            <a:r>
              <a:rPr lang="en-US" sz="4800" dirty="0"/>
              <a:t> married 10 years </a:t>
            </a:r>
            <a:r>
              <a:rPr lang="en-US" sz="4800" dirty="0">
                <a:solidFill>
                  <a:srgbClr val="7030A0"/>
                </a:solidFill>
              </a:rPr>
              <a:t>ago</a:t>
            </a:r>
            <a:r>
              <a:rPr lang="en-US" sz="4800" dirty="0"/>
              <a:t>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585889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4)</a:t>
            </a:r>
            <a:r>
              <a:rPr lang="en-US" sz="3200" b="1" dirty="0"/>
              <a:t> </a:t>
            </a:r>
            <a:r>
              <a:rPr lang="ru-RU" sz="3200" b="1" dirty="0"/>
              <a:t>Постоянных ситуаций из прошлого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073" y="2286000"/>
            <a:ext cx="2846289" cy="402272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When I </a:t>
            </a:r>
            <a:r>
              <a:rPr lang="en-US" sz="4400" dirty="0">
                <a:solidFill>
                  <a:srgbClr val="00B0F0"/>
                </a:solidFill>
              </a:rPr>
              <a:t>was</a:t>
            </a:r>
            <a:r>
              <a:rPr lang="en-US" sz="4400" dirty="0"/>
              <a:t> a student, I </a:t>
            </a:r>
            <a:r>
              <a:rPr lang="en-US" sz="4400" dirty="0">
                <a:solidFill>
                  <a:srgbClr val="00B0F0"/>
                </a:solidFill>
              </a:rPr>
              <a:t>had</a:t>
            </a:r>
            <a:r>
              <a:rPr lang="en-US" sz="4400" dirty="0"/>
              <a:t> long pink hair.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71471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1CADE4"/>
              </a:buClr>
            </a:pPr>
            <a:r>
              <a:rPr lang="en-US" sz="7200" dirty="0">
                <a:solidFill>
                  <a:prstClr val="black"/>
                </a:solidFill>
              </a:rPr>
              <a:t>PAST SIMPLE</a:t>
            </a:r>
          </a:p>
          <a:p>
            <a:pPr lvl="0" algn="ctr">
              <a:buClr>
                <a:srgbClr val="1CADE4"/>
              </a:buClr>
            </a:pPr>
            <a:r>
              <a:rPr lang="en-US" sz="4000" dirty="0">
                <a:solidFill>
                  <a:prstClr val="black"/>
                </a:solidFill>
              </a:rPr>
              <a:t>+</a:t>
            </a:r>
            <a:r>
              <a:rPr lang="ru-RU" sz="4000" dirty="0">
                <a:solidFill>
                  <a:prstClr val="black"/>
                </a:solidFill>
              </a:rPr>
              <a:t> утверждение </a:t>
            </a:r>
            <a:r>
              <a:rPr lang="en-US" sz="4000" dirty="0">
                <a:solidFill>
                  <a:srgbClr val="00B0F0"/>
                </a:solidFill>
              </a:rPr>
              <a:t>V2/V+ed</a:t>
            </a:r>
            <a:endParaRPr lang="ru-RU" sz="4000" dirty="0">
              <a:solidFill>
                <a:prstClr val="black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ru-RU" sz="4000" dirty="0">
                <a:solidFill>
                  <a:prstClr val="black"/>
                </a:solidFill>
              </a:rPr>
              <a:t>- отрицание</a:t>
            </a:r>
            <a:r>
              <a:rPr lang="en-US" sz="4000" dirty="0">
                <a:solidFill>
                  <a:prstClr val="black"/>
                </a:solidFill>
              </a:rPr>
              <a:t> </a:t>
            </a:r>
            <a:r>
              <a:rPr lang="en-US" sz="4000" b="1" dirty="0">
                <a:solidFill>
                  <a:srgbClr val="00B050"/>
                </a:solidFill>
              </a:rPr>
              <a:t>Did</a:t>
            </a:r>
            <a:r>
              <a:rPr lang="ru-RU" sz="4000" dirty="0">
                <a:solidFill>
                  <a:srgbClr val="3E8853"/>
                </a:solidFill>
              </a:rPr>
              <a:t> </a:t>
            </a:r>
            <a:r>
              <a:rPr lang="en-US" sz="4000" dirty="0">
                <a:solidFill>
                  <a:prstClr val="black"/>
                </a:solidFill>
              </a:rPr>
              <a:t>+</a:t>
            </a:r>
            <a:r>
              <a:rPr lang="ru-RU" sz="4000" dirty="0">
                <a:solidFill>
                  <a:prstClr val="black"/>
                </a:solidFill>
              </a:rPr>
              <a:t> </a:t>
            </a:r>
            <a:r>
              <a:rPr lang="en-US" sz="4000" dirty="0">
                <a:solidFill>
                  <a:srgbClr val="C00000"/>
                </a:solidFill>
              </a:rPr>
              <a:t>not</a:t>
            </a:r>
            <a:r>
              <a:rPr lang="en-US" sz="4000" dirty="0">
                <a:solidFill>
                  <a:prstClr val="black"/>
                </a:solidFill>
              </a:rPr>
              <a:t> + </a:t>
            </a:r>
            <a:r>
              <a:rPr lang="en-US" sz="4000" dirty="0">
                <a:solidFill>
                  <a:srgbClr val="00B0F0"/>
                </a:solidFill>
              </a:rPr>
              <a:t>V1</a:t>
            </a:r>
            <a:endParaRPr lang="ru-RU" sz="4000" dirty="0">
              <a:solidFill>
                <a:srgbClr val="00B0F0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ru-RU" sz="4000" dirty="0">
                <a:solidFill>
                  <a:prstClr val="black"/>
                </a:solidFill>
              </a:rPr>
              <a:t>? Вопрос </a:t>
            </a:r>
            <a:r>
              <a:rPr lang="en-US" sz="4000" dirty="0">
                <a:solidFill>
                  <a:prstClr val="black"/>
                </a:solidFill>
              </a:rPr>
              <a:t>(general, special)</a:t>
            </a:r>
            <a:endParaRPr lang="ru-RU" sz="40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5174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Утвердительные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Clr>
                <a:srgbClr val="1CADE4"/>
              </a:buClr>
              <a:buNone/>
            </a:pPr>
            <a:r>
              <a:rPr lang="ru-RU" sz="4800" dirty="0">
                <a:solidFill>
                  <a:prstClr val="black"/>
                </a:solidFill>
              </a:rPr>
              <a:t>Подлежащее + </a:t>
            </a:r>
            <a:r>
              <a:rPr lang="en-US" sz="4800" dirty="0">
                <a:solidFill>
                  <a:srgbClr val="00B0F0"/>
                </a:solidFill>
              </a:rPr>
              <a:t>V2 </a:t>
            </a:r>
            <a:r>
              <a:rPr lang="ru-RU" sz="4800" dirty="0">
                <a:solidFill>
                  <a:srgbClr val="00B0F0"/>
                </a:solidFill>
              </a:rPr>
              <a:t>или </a:t>
            </a:r>
            <a:r>
              <a:rPr lang="en-US" sz="4800" dirty="0">
                <a:solidFill>
                  <a:srgbClr val="00B0F0"/>
                </a:solidFill>
              </a:rPr>
              <a:t>V</a:t>
            </a:r>
            <a:r>
              <a:rPr lang="ru-RU" sz="4800" dirty="0">
                <a:solidFill>
                  <a:srgbClr val="00B0F0"/>
                </a:solidFill>
              </a:rPr>
              <a:t>+</a:t>
            </a:r>
            <a:r>
              <a:rPr lang="en-US" sz="4800" dirty="0" err="1">
                <a:solidFill>
                  <a:srgbClr val="00B0F0"/>
                </a:solidFill>
              </a:rPr>
              <a:t>ed</a:t>
            </a:r>
            <a:endParaRPr lang="en-US" sz="4800" dirty="0">
              <a:solidFill>
                <a:srgbClr val="00B0F0"/>
              </a:solidFill>
            </a:endParaRPr>
          </a:p>
          <a:p>
            <a:pPr marL="0" lvl="0" indent="0" algn="ctr">
              <a:buClr>
                <a:srgbClr val="1CADE4"/>
              </a:buClr>
              <a:buNone/>
            </a:pPr>
            <a:r>
              <a:rPr lang="ru-RU" sz="3600" dirty="0"/>
              <a:t>Если смысловой </a:t>
            </a:r>
            <a:r>
              <a:rPr lang="ru-RU" sz="3600" dirty="0">
                <a:solidFill>
                  <a:srgbClr val="FF0000"/>
                </a:solidFill>
              </a:rPr>
              <a:t>глагол неправильный </a:t>
            </a:r>
            <a:r>
              <a:rPr lang="ru-RU" sz="3600" dirty="0"/>
              <a:t>мы используем его </a:t>
            </a:r>
            <a:r>
              <a:rPr lang="ru-RU" sz="3600" dirty="0">
                <a:solidFill>
                  <a:srgbClr val="FF0000"/>
                </a:solidFill>
              </a:rPr>
              <a:t>вторую форму</a:t>
            </a:r>
            <a:r>
              <a:rPr lang="ru-RU" sz="3600" dirty="0"/>
              <a:t>!</a:t>
            </a:r>
          </a:p>
          <a:p>
            <a:pPr marL="0" lvl="0" indent="0" algn="ctr">
              <a:buClr>
                <a:srgbClr val="1CADE4"/>
              </a:buClr>
              <a:buNone/>
            </a:pPr>
            <a:r>
              <a:rPr lang="ru-RU" sz="3600" dirty="0"/>
              <a:t>Если смысловой </a:t>
            </a:r>
            <a:r>
              <a:rPr lang="ru-RU" sz="3600" dirty="0">
                <a:solidFill>
                  <a:srgbClr val="00B050"/>
                </a:solidFill>
              </a:rPr>
              <a:t>глагол правильный </a:t>
            </a:r>
            <a:r>
              <a:rPr lang="ru-RU" sz="3600" dirty="0"/>
              <a:t>мы добавляем к нему </a:t>
            </a:r>
            <a:r>
              <a:rPr lang="ru-RU" sz="3600" dirty="0">
                <a:solidFill>
                  <a:srgbClr val="00B050"/>
                </a:solidFill>
              </a:rPr>
              <a:t>окончание </a:t>
            </a:r>
            <a:r>
              <a:rPr lang="en-US" sz="3600" b="1" dirty="0">
                <a:solidFill>
                  <a:srgbClr val="00B050"/>
                </a:solidFill>
              </a:rPr>
              <a:t>– </a:t>
            </a:r>
            <a:r>
              <a:rPr lang="en-US" sz="3600" b="1" dirty="0" err="1">
                <a:solidFill>
                  <a:srgbClr val="00B050"/>
                </a:solidFill>
              </a:rPr>
              <a:t>ed</a:t>
            </a:r>
            <a:endParaRPr lang="en-US" sz="3600" b="1" dirty="0">
              <a:solidFill>
                <a:srgbClr val="00B050"/>
              </a:solidFill>
            </a:endParaRPr>
          </a:p>
          <a:p>
            <a:pPr marL="0" lvl="0" indent="0" algn="ctr">
              <a:buClr>
                <a:srgbClr val="1CADE4"/>
              </a:buClr>
              <a:buNone/>
            </a:pPr>
            <a:endParaRPr lang="en-US" sz="36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65317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For example (</a:t>
            </a:r>
            <a:r>
              <a:rPr lang="ru-RU" sz="4800" dirty="0"/>
              <a:t>например):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254456" cy="4023360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I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the college </a:t>
            </a:r>
          </a:p>
          <a:p>
            <a:r>
              <a:rPr lang="en-US" sz="3200" dirty="0"/>
              <a:t>You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the college </a:t>
            </a:r>
          </a:p>
          <a:p>
            <a:r>
              <a:rPr lang="en-US" sz="3200" dirty="0"/>
              <a:t>We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the college </a:t>
            </a:r>
          </a:p>
          <a:p>
            <a:r>
              <a:rPr lang="en-US" sz="3200" dirty="0"/>
              <a:t>They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the college </a:t>
            </a:r>
          </a:p>
          <a:p>
            <a:r>
              <a:rPr lang="en-US" sz="3200" dirty="0"/>
              <a:t>She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the college </a:t>
            </a:r>
          </a:p>
          <a:p>
            <a:r>
              <a:rPr lang="en-US" sz="3200" dirty="0"/>
              <a:t>He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the college </a:t>
            </a:r>
          </a:p>
          <a:p>
            <a:r>
              <a:rPr lang="en-US" sz="3200" dirty="0"/>
              <a:t>It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/>
              <a:t> to …</a:t>
            </a:r>
            <a:endParaRPr lang="ru-RU" sz="3200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31527" y="2286000"/>
            <a:ext cx="4779818" cy="4023360"/>
          </a:xfrm>
        </p:spPr>
        <p:txBody>
          <a:bodyPr>
            <a:noAutofit/>
          </a:bodyPr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my grandmother </a:t>
            </a:r>
          </a:p>
          <a:p>
            <a:r>
              <a:rPr lang="en-US" sz="2800" dirty="0"/>
              <a:t>You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your grandmother </a:t>
            </a:r>
          </a:p>
          <a:p>
            <a:r>
              <a:rPr lang="en-US" sz="2800" dirty="0"/>
              <a:t>We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our grandmother 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their grandmother</a:t>
            </a:r>
          </a:p>
          <a:p>
            <a:r>
              <a:rPr lang="en-US" sz="2800" dirty="0"/>
              <a:t>She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her grandmother</a:t>
            </a:r>
          </a:p>
          <a:p>
            <a:r>
              <a:rPr lang="en-US" sz="2800" dirty="0"/>
              <a:t>He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</a:t>
            </a:r>
            <a:r>
              <a:rPr lang="en-US" sz="2800" dirty="0"/>
              <a:t> his grandmother </a:t>
            </a:r>
          </a:p>
          <a:p>
            <a:r>
              <a:rPr lang="en-US" sz="2800" dirty="0"/>
              <a:t>It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ed </a:t>
            </a:r>
            <a:r>
              <a:rPr lang="en-US" sz="2800" dirty="0"/>
              <a:t>…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512897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Отрицательные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pPr lvl="0">
              <a:buClr>
                <a:srgbClr val="1CADE4"/>
              </a:buClr>
            </a:pPr>
            <a:r>
              <a:rPr lang="ru-RU" sz="4800" b="1" dirty="0">
                <a:solidFill>
                  <a:prstClr val="black"/>
                </a:solidFill>
              </a:rPr>
              <a:t>Подлежащее + </a:t>
            </a:r>
            <a:r>
              <a:rPr lang="en-US" sz="4800" b="1" dirty="0">
                <a:solidFill>
                  <a:srgbClr val="00B050"/>
                </a:solidFill>
              </a:rPr>
              <a:t>did</a:t>
            </a:r>
            <a:r>
              <a:rPr lang="en-US" sz="4800" b="1" dirty="0">
                <a:solidFill>
                  <a:prstClr val="black"/>
                </a:solidFill>
              </a:rPr>
              <a:t> + </a:t>
            </a:r>
            <a:r>
              <a:rPr lang="en-US" sz="4800" b="1" dirty="0">
                <a:solidFill>
                  <a:srgbClr val="C00000"/>
                </a:solidFill>
              </a:rPr>
              <a:t>not</a:t>
            </a:r>
            <a:r>
              <a:rPr lang="en-US" sz="4800" b="1" dirty="0">
                <a:solidFill>
                  <a:prstClr val="black"/>
                </a:solidFill>
              </a:rPr>
              <a:t> + </a:t>
            </a:r>
            <a:r>
              <a:rPr lang="en-US" sz="4800" b="1" dirty="0">
                <a:solidFill>
                  <a:srgbClr val="1CADE4"/>
                </a:solidFill>
              </a:rPr>
              <a:t>V1</a:t>
            </a:r>
          </a:p>
          <a:p>
            <a:pPr lvl="0">
              <a:buClr>
                <a:srgbClr val="1CADE4"/>
              </a:buClr>
            </a:pPr>
            <a:r>
              <a:rPr lang="en-US" sz="4000" b="1" dirty="0">
                <a:solidFill>
                  <a:srgbClr val="00B050"/>
                </a:solidFill>
              </a:rPr>
              <a:t>Did</a:t>
            </a:r>
            <a:r>
              <a:rPr lang="en-US" sz="4000" dirty="0">
                <a:solidFill>
                  <a:prstClr val="black"/>
                </a:solidFill>
              </a:rPr>
              <a:t> </a:t>
            </a:r>
            <a:r>
              <a:rPr lang="ru-RU" sz="4000" dirty="0">
                <a:solidFill>
                  <a:prstClr val="black"/>
                </a:solidFill>
              </a:rPr>
              <a:t>используем для </a:t>
            </a:r>
            <a:r>
              <a:rPr lang="en-US" sz="4000" dirty="0">
                <a:solidFill>
                  <a:prstClr val="black"/>
                </a:solidFill>
              </a:rPr>
              <a:t>I, you, we, they, he, she, it</a:t>
            </a:r>
            <a:endParaRPr lang="ru-RU" sz="4000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srgbClr val="C00000"/>
                </a:solidFill>
              </a:rPr>
              <a:t>Not</a:t>
            </a:r>
            <a:r>
              <a:rPr lang="en-US" sz="4000" dirty="0">
                <a:solidFill>
                  <a:prstClr val="black"/>
                </a:solidFill>
              </a:rPr>
              <a:t> – </a:t>
            </a:r>
            <a:r>
              <a:rPr lang="ru-RU" sz="4000" dirty="0">
                <a:solidFill>
                  <a:prstClr val="black"/>
                </a:solidFill>
              </a:rPr>
              <a:t>отрицательная частица</a:t>
            </a: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srgbClr val="00B0F0"/>
                </a:solidFill>
              </a:rPr>
              <a:t>V1</a:t>
            </a:r>
            <a:r>
              <a:rPr lang="ru-RU" sz="4000" dirty="0">
                <a:solidFill>
                  <a:prstClr val="black"/>
                </a:solidFill>
              </a:rPr>
              <a:t>- смысловой </a:t>
            </a:r>
            <a:r>
              <a:rPr lang="ru-RU" sz="4000" u="sng" dirty="0">
                <a:solidFill>
                  <a:srgbClr val="00B0F0"/>
                </a:solidFill>
              </a:rPr>
              <a:t>глагол</a:t>
            </a:r>
            <a:r>
              <a:rPr lang="ru-RU" sz="4000" u="sng" dirty="0">
                <a:solidFill>
                  <a:srgbClr val="C00000"/>
                </a:solidFill>
              </a:rPr>
              <a:t> в 1й форме!</a:t>
            </a: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prstClr val="black"/>
                </a:solidFill>
              </a:rPr>
              <a:t>* did + not = didn’t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967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prstClr val="black">
                    <a:lumMod val="95000"/>
                    <a:lumOff val="5000"/>
                  </a:prstClr>
                </a:solidFill>
              </a:rPr>
              <a:t>For example (</a:t>
            </a:r>
            <a:r>
              <a:rPr lang="ru-RU" sz="4800" dirty="0">
                <a:solidFill>
                  <a:prstClr val="black">
                    <a:lumMod val="95000"/>
                    <a:lumOff val="5000"/>
                  </a:prstClr>
                </a:solidFill>
              </a:rPr>
              <a:t>например):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379146" cy="4023360"/>
          </a:xfrm>
        </p:spPr>
        <p:txBody>
          <a:bodyPr/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rgbClr val="00B050"/>
                </a:solidFill>
              </a:rPr>
              <a:t>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You </a:t>
            </a:r>
            <a:r>
              <a:rPr lang="en-US" sz="2800" dirty="0">
                <a:solidFill>
                  <a:srgbClr val="00B050"/>
                </a:solidFill>
              </a:rPr>
              <a:t>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We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rgbClr val="00B050"/>
                </a:solidFill>
              </a:rPr>
              <a:t>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She </a:t>
            </a:r>
            <a:r>
              <a:rPr lang="en-US" sz="2800" dirty="0">
                <a:solidFill>
                  <a:srgbClr val="00B050"/>
                </a:solidFill>
              </a:rPr>
              <a:t>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He </a:t>
            </a:r>
            <a:r>
              <a:rPr lang="en-US" sz="2800" dirty="0">
                <a:solidFill>
                  <a:srgbClr val="00B050"/>
                </a:solidFill>
              </a:rPr>
              <a:t>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the college </a:t>
            </a:r>
          </a:p>
          <a:p>
            <a:r>
              <a:rPr lang="en-US" sz="2800" dirty="0"/>
              <a:t>It </a:t>
            </a:r>
            <a:r>
              <a:rPr lang="en-US" sz="2800" dirty="0">
                <a:solidFill>
                  <a:srgbClr val="00B050"/>
                </a:solidFill>
              </a:rPr>
              <a:t>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go</a:t>
            </a:r>
            <a:r>
              <a:rPr lang="en-US" sz="2800" dirty="0"/>
              <a:t> to …</a:t>
            </a:r>
            <a:endParaRPr lang="ru-RU" sz="2800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80363" y="2286000"/>
            <a:ext cx="5624945" cy="4023360"/>
          </a:xfrm>
        </p:spPr>
        <p:txBody>
          <a:bodyPr/>
          <a:lstStyle/>
          <a:p>
            <a:r>
              <a:rPr lang="en-US" sz="2800" dirty="0"/>
              <a:t>I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/>
              <a:t> my grandmother</a:t>
            </a:r>
          </a:p>
          <a:p>
            <a:r>
              <a:rPr lang="en-US" sz="2800" dirty="0"/>
              <a:t>You</a:t>
            </a:r>
            <a:r>
              <a:rPr lang="en-US" sz="2800" dirty="0">
                <a:solidFill>
                  <a:srgbClr val="00B050"/>
                </a:solidFill>
              </a:rPr>
              <a:t> didn't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/>
              <a:t> my grandmother </a:t>
            </a:r>
          </a:p>
          <a:p>
            <a:r>
              <a:rPr lang="en-US" sz="2800" dirty="0"/>
              <a:t>We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/>
              <a:t> my grandmother</a:t>
            </a:r>
          </a:p>
          <a:p>
            <a:r>
              <a:rPr lang="en-US" sz="2800" dirty="0"/>
              <a:t>They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/>
              <a:t> my grandmother </a:t>
            </a:r>
          </a:p>
          <a:p>
            <a:r>
              <a:rPr lang="en-US" sz="2800" dirty="0"/>
              <a:t>She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/>
              <a:t> my grandmother</a:t>
            </a:r>
          </a:p>
          <a:p>
            <a:r>
              <a:rPr lang="en-US" sz="2800" dirty="0"/>
              <a:t>He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/>
              <a:t> my grandmother </a:t>
            </a:r>
          </a:p>
          <a:p>
            <a:r>
              <a:rPr lang="en-US" sz="2800" dirty="0"/>
              <a:t>It </a:t>
            </a:r>
            <a:r>
              <a:rPr lang="en-US" sz="2800" dirty="0">
                <a:solidFill>
                  <a:srgbClr val="00B050"/>
                </a:solidFill>
              </a:rPr>
              <a:t>didn't </a:t>
            </a:r>
            <a:r>
              <a:rPr lang="en-US" sz="2800" dirty="0">
                <a:solidFill>
                  <a:schemeClr val="accent1"/>
                </a:solidFill>
              </a:rPr>
              <a:t>visit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…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1465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ВОПРОСИТЕЛЬНЫЕ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690255"/>
            <a:ext cx="9720073" cy="4619105"/>
          </a:xfrm>
        </p:spPr>
        <p:txBody>
          <a:bodyPr>
            <a:normAutofit/>
          </a:bodyPr>
          <a:lstStyle/>
          <a:p>
            <a:pPr lvl="0">
              <a:buClr>
                <a:srgbClr val="1CADE4"/>
              </a:buClr>
            </a:pPr>
            <a:r>
              <a:rPr lang="en-US" b="1" dirty="0">
                <a:solidFill>
                  <a:prstClr val="black"/>
                </a:solidFill>
              </a:rPr>
              <a:t>General questions </a:t>
            </a:r>
            <a:r>
              <a:rPr lang="en-US" dirty="0">
                <a:solidFill>
                  <a:prstClr val="black"/>
                </a:solidFill>
              </a:rPr>
              <a:t>- </a:t>
            </a:r>
            <a:r>
              <a:rPr lang="ru-RU" u="sng" dirty="0">
                <a:solidFill>
                  <a:prstClr val="black"/>
                </a:solidFill>
              </a:rPr>
              <a:t>общие вопросы</a:t>
            </a:r>
            <a:r>
              <a:rPr lang="en-US" u="sng" dirty="0">
                <a:solidFill>
                  <a:prstClr val="black"/>
                </a:solidFill>
              </a:rPr>
              <a:t>:</a:t>
            </a:r>
            <a:endParaRPr lang="ru-RU" u="sng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en-US" dirty="0">
                <a:solidFill>
                  <a:prstClr val="black"/>
                </a:solidFill>
              </a:rPr>
              <a:t>Did </a:t>
            </a:r>
            <a:r>
              <a:rPr lang="ru-RU" dirty="0">
                <a:solidFill>
                  <a:prstClr val="black"/>
                </a:solidFill>
              </a:rPr>
              <a:t>выносим на 1е место в предложении</a:t>
            </a:r>
            <a:endParaRPr lang="en-US" dirty="0">
              <a:solidFill>
                <a:prstClr val="black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en-US" sz="4400" b="1" dirty="0">
                <a:solidFill>
                  <a:srgbClr val="3E8853"/>
                </a:solidFill>
              </a:rPr>
              <a:t>Did</a:t>
            </a:r>
            <a:r>
              <a:rPr lang="en-US" sz="4400" b="1" dirty="0">
                <a:solidFill>
                  <a:prstClr val="black"/>
                </a:solidFill>
              </a:rPr>
              <a:t> </a:t>
            </a:r>
            <a:r>
              <a:rPr lang="ru-RU" sz="4400" b="1" dirty="0">
                <a:solidFill>
                  <a:prstClr val="black"/>
                </a:solidFill>
              </a:rPr>
              <a:t>+ подлежащее + </a:t>
            </a:r>
            <a:r>
              <a:rPr lang="en-US" sz="4400" b="1" dirty="0">
                <a:solidFill>
                  <a:srgbClr val="1CADE4"/>
                </a:solidFill>
              </a:rPr>
              <a:t>V1</a:t>
            </a: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prstClr val="black"/>
                </a:solidFill>
              </a:rPr>
              <a:t>Special questions – </a:t>
            </a:r>
            <a:r>
              <a:rPr lang="ru-RU" u="sng" dirty="0">
                <a:solidFill>
                  <a:prstClr val="black"/>
                </a:solidFill>
              </a:rPr>
              <a:t>специальные вопросы</a:t>
            </a:r>
            <a:r>
              <a:rPr lang="ru-RU" dirty="0">
                <a:solidFill>
                  <a:prstClr val="black"/>
                </a:solidFill>
              </a:rPr>
              <a:t>, требующие полного ответа и имеют в структуре уточняющие вопросы такие как (</a:t>
            </a:r>
            <a:r>
              <a:rPr lang="en-US" dirty="0">
                <a:solidFill>
                  <a:srgbClr val="C00000"/>
                </a:solidFill>
              </a:rPr>
              <a:t>What</a:t>
            </a:r>
            <a:r>
              <a:rPr lang="en-US" dirty="0">
                <a:solidFill>
                  <a:prstClr val="black"/>
                </a:solidFill>
              </a:rPr>
              <a:t>/</a:t>
            </a:r>
            <a:r>
              <a:rPr lang="ru-RU" dirty="0">
                <a:solidFill>
                  <a:prstClr val="black"/>
                </a:solidFill>
              </a:rPr>
              <a:t>что?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>
                <a:solidFill>
                  <a:srgbClr val="C00000"/>
                </a:solidFill>
              </a:rPr>
              <a:t>Who</a:t>
            </a:r>
            <a:r>
              <a:rPr lang="ru-RU" dirty="0">
                <a:solidFill>
                  <a:prstClr val="black"/>
                </a:solidFill>
              </a:rPr>
              <a:t>/Кто? </a:t>
            </a:r>
            <a:r>
              <a:rPr lang="en-US" dirty="0">
                <a:solidFill>
                  <a:srgbClr val="C00000"/>
                </a:solidFill>
              </a:rPr>
              <a:t>Where</a:t>
            </a:r>
            <a:r>
              <a:rPr lang="ru-RU" dirty="0">
                <a:solidFill>
                  <a:prstClr val="black"/>
                </a:solidFill>
              </a:rPr>
              <a:t>/Где, Куда?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When</a:t>
            </a:r>
            <a:r>
              <a:rPr lang="ru-RU" dirty="0">
                <a:solidFill>
                  <a:prstClr val="black"/>
                </a:solidFill>
              </a:rPr>
              <a:t>/Когда?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Why</a:t>
            </a:r>
            <a:r>
              <a:rPr lang="ru-RU" dirty="0">
                <a:solidFill>
                  <a:prstClr val="black"/>
                </a:solidFill>
              </a:rPr>
              <a:t>/ Зачем, Почему?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How</a:t>
            </a:r>
            <a:r>
              <a:rPr lang="ru-RU" dirty="0">
                <a:solidFill>
                  <a:prstClr val="black"/>
                </a:solidFill>
              </a:rPr>
              <a:t>/ Как?) в таких вопросах уточняющее слово мы ставим </a:t>
            </a:r>
            <a:r>
              <a:rPr lang="ru-RU" u="sng" dirty="0">
                <a:solidFill>
                  <a:prstClr val="black"/>
                </a:solidFill>
              </a:rPr>
              <a:t>ПЕРЕД </a:t>
            </a:r>
            <a:r>
              <a:rPr lang="en-US" b="1" dirty="0">
                <a:solidFill>
                  <a:prstClr val="black"/>
                </a:solidFill>
              </a:rPr>
              <a:t>Did</a:t>
            </a:r>
          </a:p>
          <a:p>
            <a:pPr lvl="0" algn="ctr">
              <a:buClr>
                <a:srgbClr val="1CADE4"/>
              </a:buClr>
            </a:pPr>
            <a:r>
              <a:rPr lang="ru-RU" b="1" u="sng" dirty="0">
                <a:solidFill>
                  <a:srgbClr val="C00000"/>
                </a:solidFill>
              </a:rPr>
              <a:t>Спец вопрос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prstClr val="black"/>
                </a:solidFill>
              </a:rPr>
              <a:t>+ </a:t>
            </a:r>
            <a:r>
              <a:rPr lang="en-US" b="1" dirty="0">
                <a:solidFill>
                  <a:srgbClr val="3E8853"/>
                </a:solidFill>
              </a:rPr>
              <a:t>Did </a:t>
            </a:r>
            <a:r>
              <a:rPr lang="ru-RU" b="1" dirty="0">
                <a:solidFill>
                  <a:prstClr val="black"/>
                </a:solidFill>
              </a:rPr>
              <a:t>+ подлежащее +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1CADE4"/>
                </a:solidFill>
              </a:rPr>
              <a:t>V1</a:t>
            </a:r>
            <a:endParaRPr lang="ru-RU" b="1" dirty="0">
              <a:solidFill>
                <a:srgbClr val="1CADE4"/>
              </a:solidFill>
            </a:endParaRP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srgbClr val="00B050"/>
                </a:solidFill>
              </a:rPr>
              <a:t>Did</a:t>
            </a:r>
            <a:r>
              <a:rPr lang="en-US" b="1" dirty="0">
                <a:solidFill>
                  <a:prstClr val="black"/>
                </a:solidFill>
              </a:rPr>
              <a:t> you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>
                <a:solidFill>
                  <a:prstClr val="black"/>
                </a:solidFill>
              </a:rPr>
              <a:t> to the college? – I </a:t>
            </a:r>
            <a:r>
              <a:rPr lang="en-US" b="1" dirty="0">
                <a:solidFill>
                  <a:srgbClr val="00B050"/>
                </a:solidFill>
              </a:rPr>
              <a:t>did</a:t>
            </a:r>
            <a:r>
              <a:rPr lang="en-US" b="1" dirty="0">
                <a:solidFill>
                  <a:prstClr val="black"/>
                </a:solidFill>
              </a:rPr>
              <a:t> / </a:t>
            </a:r>
            <a:r>
              <a:rPr lang="en-US" b="1" dirty="0">
                <a:solidFill>
                  <a:srgbClr val="00B050"/>
                </a:solidFill>
              </a:rPr>
              <a:t>Did</a:t>
            </a:r>
            <a:r>
              <a:rPr lang="en-US" b="1" dirty="0">
                <a:solidFill>
                  <a:prstClr val="black"/>
                </a:solidFill>
              </a:rPr>
              <a:t> he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>
                <a:solidFill>
                  <a:prstClr val="black"/>
                </a:solidFill>
              </a:rPr>
              <a:t> to the college? – he </a:t>
            </a:r>
            <a:r>
              <a:rPr lang="en-US" b="1" dirty="0">
                <a:solidFill>
                  <a:srgbClr val="00B050"/>
                </a:solidFill>
              </a:rPr>
              <a:t>didn’t</a:t>
            </a: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srgbClr val="C00000"/>
                </a:solidFill>
              </a:rPr>
              <a:t>Why</a:t>
            </a:r>
            <a:r>
              <a:rPr lang="en-US" b="1" dirty="0">
                <a:solidFill>
                  <a:srgbClr val="00B050"/>
                </a:solidFill>
              </a:rPr>
              <a:t> did </a:t>
            </a:r>
            <a:r>
              <a:rPr lang="en-US" b="1" dirty="0">
                <a:solidFill>
                  <a:prstClr val="black"/>
                </a:solidFill>
              </a:rPr>
              <a:t>you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>
                <a:solidFill>
                  <a:prstClr val="black"/>
                </a:solidFill>
              </a:rPr>
              <a:t> to the college? </a:t>
            </a:r>
            <a:r>
              <a:rPr lang="en-US" b="1" dirty="0">
                <a:solidFill>
                  <a:srgbClr val="C00000"/>
                </a:solidFill>
              </a:rPr>
              <a:t>What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did</a:t>
            </a:r>
            <a:r>
              <a:rPr lang="en-US" b="1" dirty="0">
                <a:solidFill>
                  <a:prstClr val="black"/>
                </a:solidFill>
              </a:rPr>
              <a:t> you </a:t>
            </a:r>
            <a:r>
              <a:rPr lang="en-US" b="1" dirty="0">
                <a:solidFill>
                  <a:srgbClr val="1CADE4"/>
                </a:solidFill>
              </a:rPr>
              <a:t>study</a:t>
            </a:r>
            <a:r>
              <a:rPr lang="en-US" b="1" dirty="0">
                <a:solidFill>
                  <a:prstClr val="black"/>
                </a:solidFill>
              </a:rPr>
              <a:t> at college?</a:t>
            </a:r>
            <a:endParaRPr lang="en-US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0363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u="sng" dirty="0">
                <a:solidFill>
                  <a:srgbClr val="7030A0"/>
                </a:solidFill>
              </a:rPr>
              <a:t>СЛОВА МАРКЕРЫ </a:t>
            </a:r>
            <a:r>
              <a:rPr lang="en-US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PAST simple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yesterday </a:t>
            </a:r>
            <a:endParaRPr lang="en-US" sz="4800" dirty="0"/>
          </a:p>
          <a:p>
            <a:pPr algn="ctr"/>
            <a:r>
              <a:rPr lang="en-US" sz="5400" dirty="0"/>
              <a:t>Last</a:t>
            </a:r>
            <a:r>
              <a:rPr lang="ru-RU" sz="5400" dirty="0"/>
              <a:t> </a:t>
            </a:r>
            <a:endParaRPr lang="en-US" sz="5400" dirty="0"/>
          </a:p>
          <a:p>
            <a:pPr algn="ctr"/>
            <a:r>
              <a:rPr lang="en-US" sz="5400" dirty="0"/>
              <a:t>ago</a:t>
            </a:r>
          </a:p>
          <a:p>
            <a:pPr algn="ctr"/>
            <a:r>
              <a:rPr lang="en-US" sz="5400" dirty="0"/>
              <a:t>In 1985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877811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>
                <a:solidFill>
                  <a:prstClr val="black">
                    <a:lumMod val="95000"/>
                    <a:lumOff val="5000"/>
                  </a:prstClr>
                </a:solidFill>
              </a:rPr>
              <a:t>PRACTICE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1. He (</a:t>
            </a:r>
            <a:r>
              <a:rPr lang="en-US" sz="3200" dirty="0">
                <a:solidFill>
                  <a:srgbClr val="00B0F0"/>
                </a:solidFill>
              </a:rPr>
              <a:t>go</a:t>
            </a:r>
            <a:r>
              <a:rPr lang="en-US" sz="3200" dirty="0">
                <a:solidFill>
                  <a:prstClr val="black"/>
                </a:solidFill>
              </a:rPr>
              <a:t>) to the gym </a:t>
            </a:r>
            <a:r>
              <a:rPr lang="en-US" sz="3200" dirty="0">
                <a:solidFill>
                  <a:srgbClr val="7030A0"/>
                </a:solidFill>
              </a:rPr>
              <a:t>yesterday</a:t>
            </a:r>
            <a:r>
              <a:rPr lang="en-US" sz="3200" dirty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2. She (</a:t>
            </a:r>
            <a:r>
              <a:rPr lang="en-US" sz="3200" dirty="0">
                <a:solidFill>
                  <a:srgbClr val="C00000"/>
                </a:solidFill>
              </a:rPr>
              <a:t>not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buy</a:t>
            </a:r>
            <a:r>
              <a:rPr lang="en-US" sz="3200" dirty="0">
                <a:solidFill>
                  <a:prstClr val="black"/>
                </a:solidFill>
              </a:rPr>
              <a:t>) fast food at the street.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3. We (</a:t>
            </a:r>
            <a:r>
              <a:rPr lang="en-US" sz="3200" dirty="0">
                <a:solidFill>
                  <a:srgbClr val="C00000"/>
                </a:solidFill>
              </a:rPr>
              <a:t>not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>
                <a:solidFill>
                  <a:prstClr val="black"/>
                </a:solidFill>
              </a:rPr>
              <a:t>) in the New York City.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4. I (</a:t>
            </a:r>
            <a:r>
              <a:rPr lang="en-US" sz="3200" dirty="0">
                <a:solidFill>
                  <a:srgbClr val="00B0F0"/>
                </a:solidFill>
              </a:rPr>
              <a:t>visit</a:t>
            </a:r>
            <a:r>
              <a:rPr lang="en-US" sz="3200" dirty="0">
                <a:solidFill>
                  <a:prstClr val="black"/>
                </a:solidFill>
              </a:rPr>
              <a:t>) my grandmother </a:t>
            </a:r>
            <a:r>
              <a:rPr lang="en-US" sz="3200" dirty="0">
                <a:solidFill>
                  <a:srgbClr val="7030A0"/>
                </a:solidFill>
              </a:rPr>
              <a:t>3 days ago</a:t>
            </a:r>
            <a:r>
              <a:rPr lang="en-US" sz="32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5. He (</a:t>
            </a:r>
            <a:r>
              <a:rPr lang="en-US" sz="3200" dirty="0">
                <a:solidFill>
                  <a:srgbClr val="00B0F0"/>
                </a:solidFill>
              </a:rPr>
              <a:t>see</a:t>
            </a:r>
            <a:r>
              <a:rPr lang="en-US" sz="3200" dirty="0">
                <a:solidFill>
                  <a:prstClr val="black"/>
                </a:solidFill>
              </a:rPr>
              <a:t>) him last Monday.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6. you (</a:t>
            </a:r>
            <a:r>
              <a:rPr lang="en-US" sz="3200" dirty="0">
                <a:solidFill>
                  <a:srgbClr val="00B0F0"/>
                </a:solidFill>
              </a:rPr>
              <a:t>watch</a:t>
            </a:r>
            <a:r>
              <a:rPr lang="en-US" sz="3200" dirty="0">
                <a:solidFill>
                  <a:prstClr val="black"/>
                </a:solidFill>
              </a:rPr>
              <a:t>) this movie?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7. she (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>
                <a:solidFill>
                  <a:prstClr val="black"/>
                </a:solidFill>
              </a:rPr>
              <a:t>) to you with your homework?</a:t>
            </a:r>
            <a:endParaRPr lang="ru-RU" sz="3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91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For example (</a:t>
            </a:r>
            <a:r>
              <a:rPr lang="ru-RU" sz="4800" dirty="0"/>
              <a:t>например):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9" y="2286001"/>
            <a:ext cx="4476126" cy="307570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accent5"/>
                </a:solidFill>
              </a:rPr>
              <a:t>Do</a:t>
            </a:r>
            <a:r>
              <a:rPr lang="en-US" sz="3200" dirty="0"/>
              <a:t> you </a:t>
            </a:r>
            <a:r>
              <a:rPr lang="en-US" sz="3200" dirty="0">
                <a:solidFill>
                  <a:srgbClr val="00B0F0"/>
                </a:solidFill>
              </a:rPr>
              <a:t>run</a:t>
            </a:r>
            <a:r>
              <a:rPr lang="en-US" sz="3200" dirty="0"/>
              <a:t> in the morning?</a:t>
            </a:r>
          </a:p>
          <a:p>
            <a:endParaRPr lang="en-US" sz="3200" dirty="0"/>
          </a:p>
          <a:p>
            <a:r>
              <a:rPr lang="en-US" sz="3200" dirty="0"/>
              <a:t>I </a:t>
            </a:r>
            <a:r>
              <a:rPr lang="en-US" sz="3200" dirty="0">
                <a:solidFill>
                  <a:srgbClr val="7030A0"/>
                </a:solidFill>
              </a:rPr>
              <a:t>often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F0"/>
                </a:solidFill>
              </a:rPr>
              <a:t>meet</a:t>
            </a:r>
            <a:r>
              <a:rPr lang="en-US" sz="3200" dirty="0"/>
              <a:t> them in the park.</a:t>
            </a:r>
          </a:p>
          <a:p>
            <a:endParaRPr lang="en-US" sz="3200" dirty="0"/>
          </a:p>
          <a:p>
            <a:r>
              <a:rPr lang="en-US" sz="3200" dirty="0"/>
              <a:t>She </a:t>
            </a:r>
            <a:r>
              <a:rPr lang="en-US" sz="3200" dirty="0">
                <a:solidFill>
                  <a:srgbClr val="00B0F0"/>
                </a:solidFill>
              </a:rPr>
              <a:t>run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7030A0"/>
                </a:solidFill>
              </a:rPr>
              <a:t>twice a week </a:t>
            </a:r>
            <a:r>
              <a:rPr lang="en-US" sz="3200" dirty="0"/>
              <a:t>outside.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846958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60832"/>
            <a:ext cx="9720072" cy="1499616"/>
          </a:xfrm>
        </p:spPr>
        <p:txBody>
          <a:bodyPr/>
          <a:lstStyle/>
          <a:p>
            <a:pPr algn="ctr"/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ANSWERS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1. He </a:t>
            </a:r>
            <a:r>
              <a:rPr lang="en-US" sz="3200" dirty="0">
                <a:solidFill>
                  <a:srgbClr val="00B0F0"/>
                </a:solidFill>
              </a:rPr>
              <a:t>went</a:t>
            </a:r>
            <a:r>
              <a:rPr lang="en-US" sz="3200" dirty="0">
                <a:solidFill>
                  <a:prstClr val="black"/>
                </a:solidFill>
              </a:rPr>
              <a:t> to the gym </a:t>
            </a:r>
            <a:r>
              <a:rPr lang="en-US" sz="3200" dirty="0">
                <a:solidFill>
                  <a:srgbClr val="7030A0"/>
                </a:solidFill>
              </a:rPr>
              <a:t>yesterday</a:t>
            </a:r>
            <a:r>
              <a:rPr lang="en-US" sz="3200" dirty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2. She </a:t>
            </a:r>
            <a:r>
              <a:rPr lang="en-US" sz="3200" dirty="0">
                <a:solidFill>
                  <a:srgbClr val="00B050"/>
                </a:solidFill>
              </a:rPr>
              <a:t>didn’t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buy</a:t>
            </a:r>
            <a:r>
              <a:rPr lang="en-US" sz="3200" dirty="0">
                <a:solidFill>
                  <a:prstClr val="black"/>
                </a:solidFill>
              </a:rPr>
              <a:t> fast food at the street.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3. We </a:t>
            </a:r>
            <a:r>
              <a:rPr lang="en-US" sz="3200" dirty="0">
                <a:solidFill>
                  <a:srgbClr val="00B050"/>
                </a:solidFill>
              </a:rPr>
              <a:t>didn’t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>
                <a:solidFill>
                  <a:prstClr val="black"/>
                </a:solidFill>
              </a:rPr>
              <a:t> in the New York City.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4. I </a:t>
            </a:r>
            <a:r>
              <a:rPr lang="en-US" sz="3200" dirty="0">
                <a:solidFill>
                  <a:srgbClr val="00B0F0"/>
                </a:solidFill>
              </a:rPr>
              <a:t>visit</a:t>
            </a:r>
            <a:r>
              <a:rPr lang="en-US" sz="3200" dirty="0">
                <a:solidFill>
                  <a:srgbClr val="00B050"/>
                </a:solidFill>
              </a:rPr>
              <a:t>ed</a:t>
            </a:r>
            <a:r>
              <a:rPr lang="en-US" sz="3200" dirty="0">
                <a:solidFill>
                  <a:prstClr val="black"/>
                </a:solidFill>
              </a:rPr>
              <a:t> my grandmother </a:t>
            </a:r>
            <a:r>
              <a:rPr lang="en-US" sz="3200" dirty="0">
                <a:solidFill>
                  <a:srgbClr val="7030A0"/>
                </a:solidFill>
              </a:rPr>
              <a:t>3 days ago</a:t>
            </a:r>
            <a:r>
              <a:rPr lang="en-US" sz="32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5. He </a:t>
            </a:r>
            <a:r>
              <a:rPr lang="en-US" sz="3200" dirty="0">
                <a:solidFill>
                  <a:srgbClr val="00B0F0"/>
                </a:solidFill>
              </a:rPr>
              <a:t>saw</a:t>
            </a:r>
            <a:r>
              <a:rPr lang="en-US" sz="3200" dirty="0">
                <a:solidFill>
                  <a:prstClr val="black"/>
                </a:solidFill>
              </a:rPr>
              <a:t> him </a:t>
            </a:r>
            <a:r>
              <a:rPr lang="en-US" sz="3200" dirty="0">
                <a:solidFill>
                  <a:srgbClr val="7030A0"/>
                </a:solidFill>
              </a:rPr>
              <a:t>last</a:t>
            </a:r>
            <a:r>
              <a:rPr lang="en-US" sz="3200" dirty="0">
                <a:solidFill>
                  <a:prstClr val="black"/>
                </a:solidFill>
              </a:rPr>
              <a:t> Monday.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6.</a:t>
            </a:r>
            <a:r>
              <a:rPr lang="en-US" sz="3200" dirty="0">
                <a:solidFill>
                  <a:srgbClr val="00B050"/>
                </a:solidFill>
              </a:rPr>
              <a:t> Did </a:t>
            </a:r>
            <a:r>
              <a:rPr lang="en-US" sz="3200" dirty="0">
                <a:solidFill>
                  <a:prstClr val="black"/>
                </a:solidFill>
              </a:rPr>
              <a:t>you </a:t>
            </a:r>
            <a:r>
              <a:rPr lang="en-US" sz="3200" dirty="0">
                <a:solidFill>
                  <a:srgbClr val="00B0F0"/>
                </a:solidFill>
              </a:rPr>
              <a:t>watch</a:t>
            </a:r>
            <a:r>
              <a:rPr lang="en-US" sz="3200" dirty="0">
                <a:solidFill>
                  <a:prstClr val="black"/>
                </a:solidFill>
              </a:rPr>
              <a:t> this movie?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7. </a:t>
            </a:r>
            <a:r>
              <a:rPr lang="en-US" sz="3200" dirty="0">
                <a:solidFill>
                  <a:srgbClr val="00B050"/>
                </a:solidFill>
              </a:rPr>
              <a:t>Did</a:t>
            </a:r>
            <a:r>
              <a:rPr lang="en-US" sz="3200" dirty="0">
                <a:solidFill>
                  <a:prstClr val="black"/>
                </a:solidFill>
              </a:rPr>
              <a:t> she 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>
                <a:solidFill>
                  <a:prstClr val="black"/>
                </a:solidFill>
              </a:rPr>
              <a:t> to you with your homework?</a:t>
            </a:r>
            <a:endParaRPr lang="ru-RU" sz="3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437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620982"/>
            <a:ext cx="9720073" cy="4688378"/>
          </a:xfrm>
        </p:spPr>
        <p:txBody>
          <a:bodyPr/>
          <a:lstStyle/>
          <a:p>
            <a:pPr lvl="0" algn="ctr">
              <a:buClr>
                <a:srgbClr val="1CADE4"/>
              </a:buClr>
            </a:pPr>
            <a:r>
              <a:rPr lang="en-US" sz="9600" b="1" cap="all" spc="100" dirty="0">
                <a:solidFill>
                  <a:prstClr val="black">
                    <a:lumMod val="95000"/>
                    <a:lumOff val="5000"/>
                  </a:prstClr>
                </a:solidFill>
                <a:latin typeface="Tw Cen MT Condensed" panose="020B0606020104020203"/>
              </a:rPr>
              <a:t>FUTURE SIMPLE</a:t>
            </a:r>
            <a:br>
              <a:rPr lang="ru-RU" sz="6500" b="1" cap="all" spc="100" dirty="0">
                <a:solidFill>
                  <a:prstClr val="black">
                    <a:lumMod val="95000"/>
                    <a:lumOff val="5000"/>
                  </a:prstClr>
                </a:solidFill>
              </a:rPr>
            </a:br>
            <a:r>
              <a:rPr lang="ru-RU" sz="6500" b="1" cap="all" spc="1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ru-RU" sz="4800" b="1" cap="all" spc="100" dirty="0">
                <a:solidFill>
                  <a:srgbClr val="C00000"/>
                </a:solidFill>
              </a:rPr>
              <a:t>случаи употребления</a:t>
            </a:r>
          </a:p>
          <a:p>
            <a:pPr lvl="0" algn="ctr">
              <a:buClr>
                <a:srgbClr val="1CADE4"/>
              </a:buClr>
            </a:pPr>
            <a:r>
              <a:rPr lang="ru-RU" sz="4800" b="1" dirty="0">
                <a:solidFill>
                  <a:prstClr val="black"/>
                </a:solidFill>
              </a:rPr>
              <a:t>Употребляется для обозначения</a:t>
            </a:r>
            <a:r>
              <a:rPr lang="en-US" sz="4800" b="1" dirty="0">
                <a:solidFill>
                  <a:prstClr val="black"/>
                </a:solidFill>
              </a:rPr>
              <a:t>:</a:t>
            </a:r>
            <a:endParaRPr lang="ru-RU" sz="4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7155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1)Спонтанных </a:t>
            </a:r>
            <a:r>
              <a:rPr lang="ru-RU" sz="4000" u="sng" dirty="0"/>
              <a:t>незапланированных</a:t>
            </a:r>
            <a:r>
              <a:rPr lang="ru-RU" sz="4000" dirty="0"/>
              <a:t> действий: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24128" y="2179635"/>
            <a:ext cx="4754880" cy="135327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- I </a:t>
            </a:r>
            <a:r>
              <a:rPr lang="en-US" sz="3200" dirty="0">
                <a:solidFill>
                  <a:srgbClr val="00B050"/>
                </a:solidFill>
              </a:rPr>
              <a:t>don’t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know</a:t>
            </a:r>
            <a:r>
              <a:rPr lang="en-US" sz="3200" dirty="0">
                <a:solidFill>
                  <a:schemeClr val="tx1"/>
                </a:solidFill>
              </a:rPr>
              <a:t> how it </a:t>
            </a:r>
            <a:r>
              <a:rPr lang="en-US" sz="3200" dirty="0">
                <a:solidFill>
                  <a:srgbClr val="00B0F0"/>
                </a:solidFill>
              </a:rPr>
              <a:t>work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r>
              <a:rPr lang="en-US" sz="3200" dirty="0">
                <a:solidFill>
                  <a:schemeClr val="tx1"/>
                </a:solidFill>
              </a:rPr>
              <a:t>- Ok, </a:t>
            </a:r>
            <a:r>
              <a:rPr lang="en-US" sz="3200" u="sng" dirty="0">
                <a:solidFill>
                  <a:schemeClr val="tx1"/>
                </a:solidFill>
              </a:rPr>
              <a:t>I</a:t>
            </a:r>
            <a:r>
              <a:rPr lang="en-US" sz="3200" u="sng" dirty="0">
                <a:solidFill>
                  <a:srgbClr val="00B050"/>
                </a:solidFill>
              </a:rPr>
              <a:t>’ll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rgbClr val="00B0F0"/>
                </a:solidFill>
              </a:rPr>
              <a:t>show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you.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74" y="3768436"/>
            <a:ext cx="3412908" cy="2687782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386944" y="2179636"/>
            <a:ext cx="4358824" cy="135327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I </a:t>
            </a:r>
            <a:r>
              <a:rPr lang="en-US" sz="3200" dirty="0">
                <a:solidFill>
                  <a:srgbClr val="00B0F0"/>
                </a:solidFill>
              </a:rPr>
              <a:t>am</a:t>
            </a:r>
            <a:r>
              <a:rPr lang="en-US" sz="3200" dirty="0">
                <a:solidFill>
                  <a:schemeClr val="tx1"/>
                </a:solidFill>
              </a:rPr>
              <a:t> tired.</a:t>
            </a:r>
          </a:p>
          <a:p>
            <a:r>
              <a:rPr lang="en-US" sz="3200" u="sng" dirty="0">
                <a:solidFill>
                  <a:schemeClr val="tx1"/>
                </a:solidFill>
              </a:rPr>
              <a:t>I’</a:t>
            </a:r>
            <a:r>
              <a:rPr lang="en-US" sz="3200" u="sng" dirty="0">
                <a:solidFill>
                  <a:srgbClr val="00B050"/>
                </a:solidFill>
              </a:rPr>
              <a:t>ll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>
                <a:solidFill>
                  <a:srgbClr val="00B0F0"/>
                </a:solidFill>
              </a:rPr>
              <a:t>take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a taxi.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1" y="3768436"/>
            <a:ext cx="4045529" cy="2479963"/>
          </a:xfrm>
        </p:spPr>
      </p:pic>
    </p:spTree>
    <p:extLst>
      <p:ext uri="{BB962C8B-B14F-4D97-AF65-F5344CB8AC3E}">
        <p14:creationId xmlns:p14="http://schemas.microsoft.com/office/powerpoint/2010/main" val="39182131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2) предсказаний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492" y="2286000"/>
            <a:ext cx="3990108" cy="356061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89320" y="2632364"/>
            <a:ext cx="4754880" cy="3048000"/>
          </a:xfrm>
        </p:spPr>
        <p:txBody>
          <a:bodyPr>
            <a:normAutofit/>
          </a:bodyPr>
          <a:lstStyle/>
          <a:p>
            <a:r>
              <a:rPr lang="en-US" sz="5400" dirty="0"/>
              <a:t>I </a:t>
            </a:r>
            <a:r>
              <a:rPr lang="en-US" sz="5400" dirty="0">
                <a:solidFill>
                  <a:srgbClr val="00B0F0"/>
                </a:solidFill>
              </a:rPr>
              <a:t>think</a:t>
            </a:r>
            <a:r>
              <a:rPr lang="en-US" sz="5400" dirty="0"/>
              <a:t> that you </a:t>
            </a:r>
            <a:r>
              <a:rPr lang="en-US" sz="5400" u="sng" dirty="0">
                <a:solidFill>
                  <a:srgbClr val="00B050"/>
                </a:solidFill>
              </a:rPr>
              <a:t>will</a:t>
            </a:r>
            <a:r>
              <a:rPr lang="en-US" sz="5400" u="sng" dirty="0"/>
              <a:t> </a:t>
            </a:r>
            <a:r>
              <a:rPr lang="en-US" sz="5400" u="sng" dirty="0">
                <a:solidFill>
                  <a:srgbClr val="00B0F0"/>
                </a:solidFill>
              </a:rPr>
              <a:t>pass</a:t>
            </a:r>
            <a:r>
              <a:rPr lang="en-US" sz="5400" u="sng" dirty="0"/>
              <a:t> </a:t>
            </a:r>
            <a:r>
              <a:rPr lang="en-US" sz="5400" dirty="0"/>
              <a:t>the exam!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3461149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3) </a:t>
            </a:r>
            <a:r>
              <a:rPr lang="ru-RU" sz="4800" dirty="0"/>
              <a:t>обещаний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I'</a:t>
            </a:r>
            <a:r>
              <a:rPr lang="en-US" sz="3600" dirty="0">
                <a:solidFill>
                  <a:srgbClr val="00B050"/>
                </a:solidFill>
              </a:rPr>
              <a:t>ll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rgbClr val="00B0F0"/>
                </a:solidFill>
              </a:rPr>
              <a:t>give up </a:t>
            </a:r>
            <a:r>
              <a:rPr lang="en-US" sz="3600" dirty="0">
                <a:solidFill>
                  <a:schemeClr val="tx1"/>
                </a:solidFill>
              </a:rPr>
              <a:t>to smoke! </a:t>
            </a:r>
            <a:endParaRPr lang="ru-RU" sz="36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710" y="3097400"/>
            <a:ext cx="3837708" cy="2846200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990888" y="2084832"/>
            <a:ext cx="4754880" cy="59574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She </a:t>
            </a:r>
            <a:r>
              <a:rPr lang="en-US" sz="3600" dirty="0">
                <a:solidFill>
                  <a:srgbClr val="00B050"/>
                </a:solidFill>
              </a:rPr>
              <a:t>won’t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rgbClr val="00B0F0"/>
                </a:solidFill>
              </a:rPr>
              <a:t>tell </a:t>
            </a:r>
            <a:r>
              <a:rPr lang="en-US" sz="3600" dirty="0">
                <a:solidFill>
                  <a:schemeClr val="tx1"/>
                </a:solidFill>
              </a:rPr>
              <a:t>anybody!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888" y="3097400"/>
            <a:ext cx="4753311" cy="2846200"/>
          </a:xfrm>
        </p:spPr>
      </p:pic>
    </p:spTree>
    <p:extLst>
      <p:ext uri="{BB962C8B-B14F-4D97-AF65-F5344CB8AC3E}">
        <p14:creationId xmlns:p14="http://schemas.microsoft.com/office/powerpoint/2010/main" val="33954122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4) ПРОСЬБЫ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4128" y="1870364"/>
            <a:ext cx="4754880" cy="113223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Will you open the window, please?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1" y="3369980"/>
            <a:ext cx="3339306" cy="2139439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990888" y="1870364"/>
            <a:ext cx="4754880" cy="1132232"/>
          </a:xfrm>
        </p:spPr>
        <p:txBody>
          <a:bodyPr>
            <a:noAutofit/>
          </a:bodyPr>
          <a:lstStyle/>
          <a:p>
            <a:endParaRPr lang="en-US" sz="3200" dirty="0"/>
          </a:p>
          <a:p>
            <a:r>
              <a:rPr lang="en-US" sz="3200" dirty="0">
                <a:solidFill>
                  <a:schemeClr val="tx1"/>
                </a:solidFill>
              </a:rPr>
              <a:t>Will you close the door, please?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sz="3200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109" y="3369980"/>
            <a:ext cx="3402085" cy="2139439"/>
          </a:xfrm>
        </p:spPr>
      </p:pic>
    </p:spTree>
    <p:extLst>
      <p:ext uri="{BB962C8B-B14F-4D97-AF65-F5344CB8AC3E}">
        <p14:creationId xmlns:p14="http://schemas.microsoft.com/office/powerpoint/2010/main" val="11794579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5) ОТКАЗА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24128" y="2170254"/>
            <a:ext cx="4754880" cy="1103891"/>
          </a:xfrm>
        </p:spPr>
        <p:txBody>
          <a:bodyPr>
            <a:normAutofit fontScale="92500" lnSpcReduction="10000"/>
          </a:bodyPr>
          <a:lstStyle/>
          <a:p>
            <a:r>
              <a:rPr lang="en-US" sz="4300" dirty="0">
                <a:solidFill>
                  <a:schemeClr val="tx1"/>
                </a:solidFill>
              </a:rPr>
              <a:t>He </a:t>
            </a:r>
            <a:r>
              <a:rPr lang="en-US" sz="4300" dirty="0">
                <a:solidFill>
                  <a:srgbClr val="00B050"/>
                </a:solidFill>
              </a:rPr>
              <a:t>won't</a:t>
            </a:r>
            <a:r>
              <a:rPr lang="en-US" sz="4300" dirty="0">
                <a:solidFill>
                  <a:schemeClr val="tx1"/>
                </a:solidFill>
              </a:rPr>
              <a:t> </a:t>
            </a:r>
            <a:r>
              <a:rPr lang="en-US" sz="4300" dirty="0">
                <a:solidFill>
                  <a:srgbClr val="00B0F0"/>
                </a:solidFill>
              </a:rPr>
              <a:t>sign</a:t>
            </a:r>
            <a:r>
              <a:rPr lang="en-US" sz="4300" dirty="0">
                <a:solidFill>
                  <a:schemeClr val="tx1"/>
                </a:solidFill>
              </a:rPr>
              <a:t> this agreement. </a:t>
            </a:r>
            <a:endParaRPr lang="ru-RU" sz="43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9" y="3643745"/>
            <a:ext cx="4018926" cy="2665614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She </a:t>
            </a:r>
            <a:r>
              <a:rPr lang="en-US" sz="3600" dirty="0">
                <a:solidFill>
                  <a:srgbClr val="00B050"/>
                </a:solidFill>
              </a:rPr>
              <a:t>won't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rgbClr val="00B0F0"/>
                </a:solidFill>
              </a:rPr>
              <a:t>drink</a:t>
            </a:r>
            <a:r>
              <a:rPr lang="en-US" sz="3600" dirty="0">
                <a:solidFill>
                  <a:schemeClr val="tx1"/>
                </a:solidFill>
              </a:rPr>
              <a:t> this coffee. 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419" y="3643745"/>
            <a:ext cx="3837708" cy="2665614"/>
          </a:xfrm>
        </p:spPr>
      </p:pic>
    </p:spTree>
    <p:extLst>
      <p:ext uri="{BB962C8B-B14F-4D97-AF65-F5344CB8AC3E}">
        <p14:creationId xmlns:p14="http://schemas.microsoft.com/office/powerpoint/2010/main" val="22738514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6)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4800" dirty="0"/>
          </a:p>
          <a:p>
            <a:pPr algn="ctr"/>
            <a:r>
              <a:rPr lang="en-US" sz="4800" dirty="0">
                <a:solidFill>
                  <a:srgbClr val="00B050"/>
                </a:solidFill>
              </a:rPr>
              <a:t>Will</a:t>
            </a:r>
            <a:r>
              <a:rPr lang="en-US" sz="4800" dirty="0"/>
              <a:t> you </a:t>
            </a:r>
            <a:r>
              <a:rPr lang="en-US" sz="4800" dirty="0">
                <a:solidFill>
                  <a:srgbClr val="00B0F0"/>
                </a:solidFill>
              </a:rPr>
              <a:t>come</a:t>
            </a:r>
            <a:r>
              <a:rPr lang="en-US" sz="4800" dirty="0"/>
              <a:t> with us to the cinema?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521527"/>
            <a:ext cx="4613563" cy="3380509"/>
          </a:xfrm>
        </p:spPr>
      </p:pic>
    </p:spTree>
    <p:extLst>
      <p:ext uri="{BB962C8B-B14F-4D97-AF65-F5344CB8AC3E}">
        <p14:creationId xmlns:p14="http://schemas.microsoft.com/office/powerpoint/2010/main" val="134960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prstClr val="black">
                    <a:lumMod val="95000"/>
                    <a:lumOff val="5000"/>
                  </a:prstClr>
                </a:solidFill>
              </a:rPr>
              <a:t>Структура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1CADE4"/>
              </a:buClr>
            </a:pPr>
            <a:r>
              <a:rPr lang="en-US" sz="7200" dirty="0">
                <a:solidFill>
                  <a:prstClr val="black"/>
                </a:solidFill>
              </a:rPr>
              <a:t>FUTURE SIMPLE</a:t>
            </a:r>
          </a:p>
          <a:p>
            <a:pPr lvl="0" algn="ctr">
              <a:buClr>
                <a:srgbClr val="1CADE4"/>
              </a:buClr>
            </a:pPr>
            <a:r>
              <a:rPr lang="en-US" sz="4000" dirty="0">
                <a:solidFill>
                  <a:prstClr val="black"/>
                </a:solidFill>
              </a:rPr>
              <a:t>+</a:t>
            </a:r>
            <a:r>
              <a:rPr lang="ru-RU" sz="4000" dirty="0">
                <a:solidFill>
                  <a:prstClr val="black"/>
                </a:solidFill>
              </a:rPr>
              <a:t> утверждение</a:t>
            </a:r>
            <a:r>
              <a:rPr lang="en-US" sz="4000" dirty="0">
                <a:solidFill>
                  <a:prstClr val="black"/>
                </a:solidFill>
              </a:rPr>
              <a:t> Will/Shall +</a:t>
            </a:r>
            <a:r>
              <a:rPr lang="ru-RU" sz="4000" dirty="0">
                <a:solidFill>
                  <a:prstClr val="black"/>
                </a:solidFill>
              </a:rPr>
              <a:t> </a:t>
            </a:r>
            <a:r>
              <a:rPr lang="en-US" sz="4000" dirty="0">
                <a:solidFill>
                  <a:srgbClr val="00B0F0"/>
                </a:solidFill>
              </a:rPr>
              <a:t>V1</a:t>
            </a:r>
            <a:endParaRPr lang="ru-RU" sz="4000" dirty="0">
              <a:solidFill>
                <a:prstClr val="black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ru-RU" sz="4000" dirty="0">
                <a:solidFill>
                  <a:prstClr val="black"/>
                </a:solidFill>
              </a:rPr>
              <a:t>- отрицание</a:t>
            </a:r>
            <a:r>
              <a:rPr lang="en-US" sz="4000" dirty="0">
                <a:solidFill>
                  <a:prstClr val="black"/>
                </a:solidFill>
              </a:rPr>
              <a:t> Will/Shall</a:t>
            </a:r>
            <a:r>
              <a:rPr lang="ru-RU" sz="4000" dirty="0">
                <a:solidFill>
                  <a:srgbClr val="3E8853"/>
                </a:solidFill>
              </a:rPr>
              <a:t> </a:t>
            </a:r>
            <a:r>
              <a:rPr lang="en-US" sz="4000" dirty="0">
                <a:solidFill>
                  <a:prstClr val="black"/>
                </a:solidFill>
              </a:rPr>
              <a:t>+</a:t>
            </a:r>
            <a:r>
              <a:rPr lang="ru-RU" sz="4000" dirty="0">
                <a:solidFill>
                  <a:prstClr val="black"/>
                </a:solidFill>
              </a:rPr>
              <a:t> </a:t>
            </a:r>
            <a:r>
              <a:rPr lang="en-US" sz="4000" dirty="0">
                <a:solidFill>
                  <a:srgbClr val="C00000"/>
                </a:solidFill>
              </a:rPr>
              <a:t>not</a:t>
            </a:r>
            <a:r>
              <a:rPr lang="en-US" sz="4000" dirty="0">
                <a:solidFill>
                  <a:prstClr val="black"/>
                </a:solidFill>
              </a:rPr>
              <a:t> + </a:t>
            </a:r>
            <a:r>
              <a:rPr lang="en-US" sz="4000" dirty="0">
                <a:solidFill>
                  <a:srgbClr val="00B0F0"/>
                </a:solidFill>
              </a:rPr>
              <a:t>V1</a:t>
            </a:r>
            <a:endParaRPr lang="ru-RU" sz="4000" dirty="0">
              <a:solidFill>
                <a:srgbClr val="00B0F0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ru-RU" sz="4000" dirty="0">
                <a:solidFill>
                  <a:prstClr val="black"/>
                </a:solidFill>
              </a:rPr>
              <a:t>? Вопрос </a:t>
            </a:r>
            <a:r>
              <a:rPr lang="en-US" sz="4000" dirty="0">
                <a:solidFill>
                  <a:prstClr val="black"/>
                </a:solidFill>
              </a:rPr>
              <a:t>(general, special)</a:t>
            </a:r>
            <a:endParaRPr lang="ru-RU" sz="40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8264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Утвердительные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ctr">
              <a:buClr>
                <a:srgbClr val="1CADE4"/>
              </a:buClr>
            </a:pPr>
            <a:r>
              <a:rPr lang="ru-RU" sz="4800" dirty="0">
                <a:solidFill>
                  <a:prstClr val="black"/>
                </a:solidFill>
              </a:rPr>
              <a:t>Подлежащее + </a:t>
            </a:r>
            <a:r>
              <a:rPr lang="en-US" sz="4000" dirty="0">
                <a:solidFill>
                  <a:srgbClr val="00B050"/>
                </a:solidFill>
              </a:rPr>
              <a:t>Will/Shall</a:t>
            </a:r>
            <a:r>
              <a:rPr lang="en-US" sz="4000" dirty="0">
                <a:solidFill>
                  <a:prstClr val="black"/>
                </a:solidFill>
              </a:rPr>
              <a:t> +</a:t>
            </a:r>
            <a:r>
              <a:rPr lang="ru-RU" sz="4000" dirty="0">
                <a:solidFill>
                  <a:prstClr val="black"/>
                </a:solidFill>
              </a:rPr>
              <a:t> </a:t>
            </a:r>
            <a:r>
              <a:rPr lang="en-US" sz="4000" dirty="0">
                <a:solidFill>
                  <a:srgbClr val="00B0F0"/>
                </a:solidFill>
              </a:rPr>
              <a:t>V1</a:t>
            </a:r>
            <a:endParaRPr lang="ru-RU" sz="4000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1CADE4"/>
              </a:buClr>
              <a:buNone/>
            </a:pPr>
            <a:r>
              <a:rPr lang="en-US" sz="4800" dirty="0">
                <a:solidFill>
                  <a:srgbClr val="00B050"/>
                </a:solidFill>
              </a:rPr>
              <a:t>Shall</a:t>
            </a:r>
            <a:r>
              <a:rPr lang="en-US" sz="4800" dirty="0">
                <a:solidFill>
                  <a:prstClr val="black"/>
                </a:solidFill>
              </a:rPr>
              <a:t> </a:t>
            </a:r>
            <a:r>
              <a:rPr lang="ru-RU" sz="4800" dirty="0">
                <a:solidFill>
                  <a:prstClr val="black"/>
                </a:solidFill>
              </a:rPr>
              <a:t>для </a:t>
            </a:r>
            <a:r>
              <a:rPr lang="en-US" sz="4800" dirty="0">
                <a:solidFill>
                  <a:prstClr val="black"/>
                </a:solidFill>
              </a:rPr>
              <a:t>I, we</a:t>
            </a:r>
          </a:p>
          <a:p>
            <a:pPr marL="0" lvl="0" indent="0" algn="ctr">
              <a:buClr>
                <a:srgbClr val="1CADE4"/>
              </a:buClr>
              <a:buNone/>
            </a:pPr>
            <a:r>
              <a:rPr lang="en-US" sz="4800" dirty="0">
                <a:solidFill>
                  <a:srgbClr val="00B050"/>
                </a:solidFill>
              </a:rPr>
              <a:t>Will</a:t>
            </a:r>
            <a:r>
              <a:rPr lang="en-US" sz="4800" dirty="0">
                <a:solidFill>
                  <a:prstClr val="black"/>
                </a:solidFill>
              </a:rPr>
              <a:t> </a:t>
            </a:r>
            <a:r>
              <a:rPr lang="ru-RU" sz="4800" dirty="0">
                <a:solidFill>
                  <a:prstClr val="black"/>
                </a:solidFill>
              </a:rPr>
              <a:t>для </a:t>
            </a:r>
            <a:r>
              <a:rPr lang="en-US" sz="4800" dirty="0">
                <a:solidFill>
                  <a:prstClr val="black"/>
                </a:solidFill>
              </a:rPr>
              <a:t>you, we, they, he, she, it</a:t>
            </a:r>
          </a:p>
          <a:p>
            <a:pPr marL="0" lvl="0" indent="0" algn="ctr">
              <a:buClr>
                <a:srgbClr val="1CADE4"/>
              </a:buClr>
              <a:buNone/>
            </a:pPr>
            <a:r>
              <a:rPr lang="ru-RU" sz="4800" u="sng" dirty="0">
                <a:solidFill>
                  <a:prstClr val="black"/>
                </a:solidFill>
              </a:rPr>
              <a:t>Смысловой глагол </a:t>
            </a:r>
            <a:r>
              <a:rPr lang="ru-RU" sz="4800" dirty="0">
                <a:solidFill>
                  <a:prstClr val="black"/>
                </a:solidFill>
              </a:rPr>
              <a:t>в </a:t>
            </a:r>
            <a:r>
              <a:rPr lang="ru-RU" sz="4800" dirty="0">
                <a:solidFill>
                  <a:srgbClr val="C00000"/>
                </a:solidFill>
              </a:rPr>
              <a:t>1й форме!</a:t>
            </a:r>
          </a:p>
          <a:p>
            <a:pPr marL="0" lvl="0" indent="0" algn="ctr">
              <a:buClr>
                <a:srgbClr val="1CADE4"/>
              </a:buClr>
              <a:buNone/>
            </a:pPr>
            <a:r>
              <a:rPr lang="ru-RU" sz="4000" dirty="0"/>
              <a:t>Сокращение</a:t>
            </a:r>
            <a:r>
              <a:rPr lang="ru-RU" sz="4800" dirty="0">
                <a:solidFill>
                  <a:srgbClr val="C00000"/>
                </a:solidFill>
              </a:rPr>
              <a:t> </a:t>
            </a:r>
            <a:r>
              <a:rPr lang="en-US" sz="4800" dirty="0">
                <a:solidFill>
                  <a:srgbClr val="00B050"/>
                </a:solidFill>
              </a:rPr>
              <a:t>‘ll </a:t>
            </a:r>
            <a:r>
              <a:rPr lang="en-US" sz="4000" dirty="0"/>
              <a:t>(I’ll, you’ll, we’ll, she’ll…)</a:t>
            </a:r>
          </a:p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10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2) Для обозначения научных фактов/</a:t>
            </a:r>
            <a:r>
              <a:rPr lang="ru-RU" sz="3600" dirty="0">
                <a:solidFill>
                  <a:prstClr val="black">
                    <a:lumMod val="95000"/>
                    <a:lumOff val="5000"/>
                  </a:prstClr>
                </a:solidFill>
              </a:rPr>
              <a:t> общественных истин: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Water </a:t>
            </a:r>
            <a:r>
              <a:rPr lang="en-US" sz="2800" dirty="0">
                <a:solidFill>
                  <a:srgbClr val="00B0F0"/>
                </a:solidFill>
              </a:rPr>
              <a:t>boil</a:t>
            </a: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dirty="0">
                <a:solidFill>
                  <a:schemeClr val="tx1"/>
                </a:solidFill>
              </a:rPr>
              <a:t> at 100 degrees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3292070"/>
            <a:ext cx="3617144" cy="2691622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sun </a:t>
            </a:r>
            <a:r>
              <a:rPr lang="en-US" sz="3200" dirty="0">
                <a:solidFill>
                  <a:srgbClr val="00B0F0"/>
                </a:solidFill>
              </a:rPr>
              <a:t>rise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>
                <a:solidFill>
                  <a:schemeClr val="tx1"/>
                </a:solidFill>
              </a:rPr>
              <a:t> in the east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553" y="3097400"/>
            <a:ext cx="3928702" cy="2886291"/>
          </a:xfrm>
        </p:spPr>
      </p:pic>
    </p:spTree>
    <p:extLst>
      <p:ext uri="{BB962C8B-B14F-4D97-AF65-F5344CB8AC3E}">
        <p14:creationId xmlns:p14="http://schemas.microsoft.com/office/powerpoint/2010/main" val="24528313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prstClr val="black">
                    <a:lumMod val="95000"/>
                    <a:lumOff val="5000"/>
                  </a:prstClr>
                </a:solidFill>
              </a:rPr>
              <a:t>For example (</a:t>
            </a:r>
            <a:r>
              <a:rPr lang="ru-RU" sz="4800" dirty="0">
                <a:solidFill>
                  <a:prstClr val="black">
                    <a:lumMod val="95000"/>
                    <a:lumOff val="5000"/>
                  </a:prstClr>
                </a:solidFill>
              </a:rPr>
              <a:t>например):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I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You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We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They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She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It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…</a:t>
            </a:r>
            <a:endParaRPr lang="ru-RU" sz="33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I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srgbClr val="1CADE4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You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We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They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She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It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80452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Отрицательные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1CADE4"/>
              </a:buClr>
            </a:pPr>
            <a:r>
              <a:rPr lang="ru-RU" sz="4800" b="1" dirty="0">
                <a:solidFill>
                  <a:prstClr val="black"/>
                </a:solidFill>
              </a:rPr>
              <a:t>Подлежащее + </a:t>
            </a:r>
            <a:r>
              <a:rPr lang="en-US" sz="4800" b="1" dirty="0">
                <a:solidFill>
                  <a:srgbClr val="00B050"/>
                </a:solidFill>
              </a:rPr>
              <a:t>will/shall</a:t>
            </a:r>
            <a:r>
              <a:rPr lang="en-US" sz="4800" b="1" dirty="0">
                <a:solidFill>
                  <a:prstClr val="black"/>
                </a:solidFill>
              </a:rPr>
              <a:t> + </a:t>
            </a:r>
            <a:r>
              <a:rPr lang="en-US" sz="4800" b="1" dirty="0">
                <a:solidFill>
                  <a:srgbClr val="C00000"/>
                </a:solidFill>
              </a:rPr>
              <a:t>not</a:t>
            </a:r>
            <a:r>
              <a:rPr lang="en-US" sz="4800" b="1" dirty="0">
                <a:solidFill>
                  <a:prstClr val="black"/>
                </a:solidFill>
              </a:rPr>
              <a:t> + </a:t>
            </a:r>
            <a:r>
              <a:rPr lang="en-US" sz="4800" b="1" dirty="0">
                <a:solidFill>
                  <a:srgbClr val="1CADE4"/>
                </a:solidFill>
              </a:rPr>
              <a:t>V1</a:t>
            </a: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srgbClr val="C00000"/>
                </a:solidFill>
              </a:rPr>
              <a:t>Not</a:t>
            </a:r>
            <a:r>
              <a:rPr lang="en-US" sz="4000" dirty="0">
                <a:solidFill>
                  <a:prstClr val="black"/>
                </a:solidFill>
              </a:rPr>
              <a:t> – </a:t>
            </a:r>
            <a:r>
              <a:rPr lang="ru-RU" sz="4000" dirty="0">
                <a:solidFill>
                  <a:prstClr val="black"/>
                </a:solidFill>
              </a:rPr>
              <a:t>отрицательная частица</a:t>
            </a: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srgbClr val="00B0F0"/>
                </a:solidFill>
              </a:rPr>
              <a:t>V1</a:t>
            </a:r>
            <a:r>
              <a:rPr lang="ru-RU" sz="4000" dirty="0">
                <a:solidFill>
                  <a:prstClr val="black"/>
                </a:solidFill>
              </a:rPr>
              <a:t>- смысловой </a:t>
            </a:r>
            <a:r>
              <a:rPr lang="ru-RU" sz="4000" u="sng" dirty="0">
                <a:solidFill>
                  <a:srgbClr val="00B0F0"/>
                </a:solidFill>
              </a:rPr>
              <a:t>глагол</a:t>
            </a:r>
            <a:r>
              <a:rPr lang="ru-RU" sz="4000" u="sng" dirty="0">
                <a:solidFill>
                  <a:srgbClr val="C00000"/>
                </a:solidFill>
              </a:rPr>
              <a:t> в 1й форме!</a:t>
            </a: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prstClr val="black"/>
                </a:solidFill>
              </a:rPr>
              <a:t>* will + not = won’t</a:t>
            </a:r>
          </a:p>
          <a:p>
            <a:pPr lvl="0">
              <a:buClr>
                <a:srgbClr val="1CADE4"/>
              </a:buClr>
            </a:pPr>
            <a:r>
              <a:rPr lang="en-US" sz="4000" dirty="0">
                <a:solidFill>
                  <a:prstClr val="black"/>
                </a:solidFill>
              </a:rPr>
              <a:t>   shall + not = shan’t (</a:t>
            </a:r>
            <a:r>
              <a:rPr lang="ru-RU" sz="4000" dirty="0">
                <a:solidFill>
                  <a:prstClr val="black"/>
                </a:solidFill>
              </a:rPr>
              <a:t>редко)</a:t>
            </a:r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550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solidFill>
                  <a:prstClr val="black">
                    <a:lumMod val="95000"/>
                    <a:lumOff val="5000"/>
                  </a:prstClr>
                </a:solidFill>
              </a:rPr>
              <a:t>For example (</a:t>
            </a:r>
            <a:r>
              <a:rPr lang="ru-RU" sz="5400" dirty="0">
                <a:solidFill>
                  <a:prstClr val="black">
                    <a:lumMod val="95000"/>
                    <a:lumOff val="5000"/>
                  </a:prstClr>
                </a:solidFill>
              </a:rPr>
              <a:t>например):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I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You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We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They </a:t>
            </a:r>
            <a:r>
              <a:rPr lang="en-US" sz="3300" dirty="0">
                <a:solidFill>
                  <a:srgbClr val="00B050"/>
                </a:solidFill>
              </a:rPr>
              <a:t>will </a:t>
            </a:r>
            <a:r>
              <a:rPr lang="en-US" sz="3300" u="sng" dirty="0">
                <a:solidFill>
                  <a:srgbClr val="C00000"/>
                </a:solidFill>
              </a:rPr>
              <a:t>not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She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the college 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It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00B0F0"/>
                </a:solidFill>
              </a:rPr>
              <a:t>go</a:t>
            </a:r>
            <a:r>
              <a:rPr lang="en-US" sz="3300" dirty="0">
                <a:solidFill>
                  <a:prstClr val="black"/>
                </a:solidFill>
              </a:rPr>
              <a:t> to …</a:t>
            </a:r>
            <a:endParaRPr lang="ru-RU" sz="33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I </a:t>
            </a:r>
            <a:r>
              <a:rPr lang="en-US" sz="3300" u="sng" dirty="0">
                <a:solidFill>
                  <a:srgbClr val="00B050"/>
                </a:solidFill>
              </a:rPr>
              <a:t>shall</a:t>
            </a:r>
            <a:r>
              <a:rPr lang="en-US" sz="3300" u="sng" dirty="0">
                <a:solidFill>
                  <a:srgbClr val="1CADE4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You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u="sng" dirty="0">
                <a:solidFill>
                  <a:prstClr val="black"/>
                </a:solidFill>
              </a:rPr>
              <a:t>We </a:t>
            </a:r>
            <a:r>
              <a:rPr lang="en-US" sz="3300" u="sng" dirty="0">
                <a:solidFill>
                  <a:srgbClr val="00B050"/>
                </a:solidFill>
              </a:rPr>
              <a:t>shall </a:t>
            </a:r>
            <a:r>
              <a:rPr lang="en-US" sz="3300" u="sng" dirty="0">
                <a:solidFill>
                  <a:srgbClr val="C00000"/>
                </a:solidFill>
              </a:rPr>
              <a:t>not</a:t>
            </a:r>
            <a:r>
              <a:rPr lang="en-US" sz="3300" u="sng" dirty="0">
                <a:solidFill>
                  <a:prstClr val="black"/>
                </a:solidFill>
              </a:rPr>
              <a:t>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They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She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He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pPr lvl="0">
              <a:buClr>
                <a:srgbClr val="1CADE4"/>
              </a:buClr>
            </a:pPr>
            <a:r>
              <a:rPr lang="en-US" sz="3300" dirty="0">
                <a:solidFill>
                  <a:prstClr val="black"/>
                </a:solidFill>
              </a:rPr>
              <a:t>It </a:t>
            </a:r>
            <a:r>
              <a:rPr lang="en-US" sz="3300" dirty="0">
                <a:solidFill>
                  <a:srgbClr val="00B050"/>
                </a:solidFill>
              </a:rPr>
              <a:t>will</a:t>
            </a:r>
            <a:r>
              <a:rPr lang="en-US" sz="3300" dirty="0">
                <a:solidFill>
                  <a:prstClr val="black"/>
                </a:solidFill>
              </a:rPr>
              <a:t> </a:t>
            </a:r>
            <a:r>
              <a:rPr lang="en-US" sz="3300" u="sng" dirty="0">
                <a:solidFill>
                  <a:srgbClr val="C00000"/>
                </a:solidFill>
              </a:rPr>
              <a:t>not </a:t>
            </a:r>
            <a:r>
              <a:rPr lang="en-US" sz="3300" dirty="0">
                <a:solidFill>
                  <a:srgbClr val="1CADE4"/>
                </a:solidFill>
              </a:rPr>
              <a:t>play</a:t>
            </a:r>
            <a:r>
              <a:rPr lang="en-US" sz="3300" dirty="0">
                <a:solidFill>
                  <a:prstClr val="black"/>
                </a:solidFill>
              </a:rPr>
              <a:t> in the room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81321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ВОПРОСИТЕЛЬНЫЕ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759527"/>
            <a:ext cx="9720073" cy="4793673"/>
          </a:xfrm>
        </p:spPr>
        <p:txBody>
          <a:bodyPr>
            <a:normAutofit/>
          </a:bodyPr>
          <a:lstStyle/>
          <a:p>
            <a:pPr lvl="0">
              <a:buClr>
                <a:srgbClr val="1CADE4"/>
              </a:buClr>
            </a:pPr>
            <a:r>
              <a:rPr lang="en-US" b="1" dirty="0">
                <a:solidFill>
                  <a:prstClr val="black"/>
                </a:solidFill>
              </a:rPr>
              <a:t>General questions </a:t>
            </a:r>
            <a:r>
              <a:rPr lang="en-US" dirty="0">
                <a:solidFill>
                  <a:prstClr val="black"/>
                </a:solidFill>
              </a:rPr>
              <a:t>- </a:t>
            </a:r>
            <a:r>
              <a:rPr lang="ru-RU" u="sng" dirty="0">
                <a:solidFill>
                  <a:prstClr val="black"/>
                </a:solidFill>
              </a:rPr>
              <a:t>общие вопросы</a:t>
            </a:r>
            <a:r>
              <a:rPr lang="en-US" u="sng" dirty="0">
                <a:solidFill>
                  <a:prstClr val="black"/>
                </a:solidFill>
              </a:rPr>
              <a:t>:</a:t>
            </a:r>
            <a:endParaRPr lang="ru-RU" u="sng" dirty="0">
              <a:solidFill>
                <a:prstClr val="black"/>
              </a:solidFill>
            </a:endParaRP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prstClr val="black"/>
                </a:solidFill>
              </a:rPr>
              <a:t>Will/shall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выносим на 1е место в предложении</a:t>
            </a:r>
            <a:endParaRPr lang="en-US" dirty="0">
              <a:solidFill>
                <a:prstClr val="black"/>
              </a:solidFill>
            </a:endParaRPr>
          </a:p>
          <a:p>
            <a:pPr lvl="0" algn="ctr">
              <a:buClr>
                <a:srgbClr val="1CADE4"/>
              </a:buClr>
            </a:pPr>
            <a:r>
              <a:rPr lang="en-US" sz="4400" b="1" dirty="0">
                <a:solidFill>
                  <a:srgbClr val="3E8853"/>
                </a:solidFill>
              </a:rPr>
              <a:t>Will/Shall</a:t>
            </a:r>
            <a:r>
              <a:rPr lang="en-US" sz="4400" b="1" dirty="0">
                <a:solidFill>
                  <a:prstClr val="black"/>
                </a:solidFill>
              </a:rPr>
              <a:t> </a:t>
            </a:r>
            <a:r>
              <a:rPr lang="ru-RU" sz="4400" b="1" dirty="0">
                <a:solidFill>
                  <a:prstClr val="black"/>
                </a:solidFill>
              </a:rPr>
              <a:t>+ подлежащее + </a:t>
            </a:r>
            <a:r>
              <a:rPr lang="en-US" sz="4400" b="1" dirty="0">
                <a:solidFill>
                  <a:srgbClr val="1CADE4"/>
                </a:solidFill>
              </a:rPr>
              <a:t>V1</a:t>
            </a: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prstClr val="black"/>
                </a:solidFill>
              </a:rPr>
              <a:t>Special questions – </a:t>
            </a:r>
            <a:r>
              <a:rPr lang="ru-RU" u="sng" dirty="0">
                <a:solidFill>
                  <a:prstClr val="black"/>
                </a:solidFill>
              </a:rPr>
              <a:t>специальные вопросы</a:t>
            </a:r>
            <a:r>
              <a:rPr lang="ru-RU" dirty="0">
                <a:solidFill>
                  <a:prstClr val="black"/>
                </a:solidFill>
              </a:rPr>
              <a:t>, требующие полного ответа и имеют в структуре уточняющие вопросы такие как (</a:t>
            </a:r>
            <a:r>
              <a:rPr lang="en-US" dirty="0">
                <a:solidFill>
                  <a:srgbClr val="C00000"/>
                </a:solidFill>
              </a:rPr>
              <a:t>What</a:t>
            </a:r>
            <a:r>
              <a:rPr lang="en-US" dirty="0">
                <a:solidFill>
                  <a:prstClr val="black"/>
                </a:solidFill>
              </a:rPr>
              <a:t>/</a:t>
            </a:r>
            <a:r>
              <a:rPr lang="ru-RU" dirty="0">
                <a:solidFill>
                  <a:prstClr val="black"/>
                </a:solidFill>
              </a:rPr>
              <a:t>что?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>
                <a:solidFill>
                  <a:srgbClr val="C00000"/>
                </a:solidFill>
              </a:rPr>
              <a:t>Who</a:t>
            </a:r>
            <a:r>
              <a:rPr lang="ru-RU" dirty="0">
                <a:solidFill>
                  <a:prstClr val="black"/>
                </a:solidFill>
              </a:rPr>
              <a:t>/Кто? </a:t>
            </a:r>
            <a:r>
              <a:rPr lang="en-US" dirty="0">
                <a:solidFill>
                  <a:srgbClr val="C00000"/>
                </a:solidFill>
              </a:rPr>
              <a:t>Where</a:t>
            </a:r>
            <a:r>
              <a:rPr lang="ru-RU" dirty="0">
                <a:solidFill>
                  <a:prstClr val="black"/>
                </a:solidFill>
              </a:rPr>
              <a:t>/Где, Куда?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When</a:t>
            </a:r>
            <a:r>
              <a:rPr lang="ru-RU" dirty="0">
                <a:solidFill>
                  <a:prstClr val="black"/>
                </a:solidFill>
              </a:rPr>
              <a:t>/Когда?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Why</a:t>
            </a:r>
            <a:r>
              <a:rPr lang="ru-RU" dirty="0">
                <a:solidFill>
                  <a:prstClr val="black"/>
                </a:solidFill>
              </a:rPr>
              <a:t>/ Зачем, Почему?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How</a:t>
            </a:r>
            <a:r>
              <a:rPr lang="ru-RU" dirty="0">
                <a:solidFill>
                  <a:prstClr val="black"/>
                </a:solidFill>
              </a:rPr>
              <a:t>/ Как?) в таких вопросах уточняющее слово мы ставим </a:t>
            </a:r>
            <a:r>
              <a:rPr lang="ru-RU" u="sng" dirty="0">
                <a:solidFill>
                  <a:prstClr val="black"/>
                </a:solidFill>
              </a:rPr>
              <a:t>ПЕРЕД </a:t>
            </a:r>
            <a:r>
              <a:rPr lang="en-US" b="1" dirty="0">
                <a:solidFill>
                  <a:prstClr val="black"/>
                </a:solidFill>
              </a:rPr>
              <a:t>Will/shall</a:t>
            </a:r>
          </a:p>
          <a:p>
            <a:pPr lvl="0" algn="ctr">
              <a:buClr>
                <a:srgbClr val="1CADE4"/>
              </a:buClr>
            </a:pPr>
            <a:r>
              <a:rPr lang="ru-RU" b="1" u="sng" dirty="0">
                <a:solidFill>
                  <a:srgbClr val="C00000"/>
                </a:solidFill>
              </a:rPr>
              <a:t>Спец вопрос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prstClr val="black"/>
                </a:solidFill>
              </a:rPr>
              <a:t>+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Will/shall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3E8853"/>
                </a:solidFill>
              </a:rPr>
              <a:t> </a:t>
            </a:r>
            <a:r>
              <a:rPr lang="ru-RU" b="1" dirty="0">
                <a:solidFill>
                  <a:prstClr val="black"/>
                </a:solidFill>
              </a:rPr>
              <a:t>+ подлежащее +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1CADE4"/>
                </a:solidFill>
              </a:rPr>
              <a:t>V1</a:t>
            </a:r>
            <a:endParaRPr lang="ru-RU" b="1" dirty="0">
              <a:solidFill>
                <a:srgbClr val="1CADE4"/>
              </a:solidFill>
            </a:endParaRP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srgbClr val="00B050"/>
                </a:solidFill>
              </a:rPr>
              <a:t>Will</a:t>
            </a:r>
            <a:r>
              <a:rPr lang="en-US" b="1" dirty="0">
                <a:solidFill>
                  <a:prstClr val="black"/>
                </a:solidFill>
              </a:rPr>
              <a:t> he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>
                <a:solidFill>
                  <a:prstClr val="black"/>
                </a:solidFill>
              </a:rPr>
              <a:t> to the college? – he </a:t>
            </a:r>
            <a:r>
              <a:rPr lang="en-US" b="1" dirty="0">
                <a:solidFill>
                  <a:srgbClr val="00B050"/>
                </a:solidFill>
              </a:rPr>
              <a:t>will</a:t>
            </a:r>
            <a:r>
              <a:rPr lang="en-US" b="1" dirty="0">
                <a:solidFill>
                  <a:prstClr val="black"/>
                </a:solidFill>
              </a:rPr>
              <a:t> / </a:t>
            </a:r>
            <a:r>
              <a:rPr lang="en-US" b="1" dirty="0">
                <a:solidFill>
                  <a:srgbClr val="00B050"/>
                </a:solidFill>
              </a:rPr>
              <a:t>Will</a:t>
            </a:r>
            <a:r>
              <a:rPr lang="en-US" b="1" dirty="0">
                <a:solidFill>
                  <a:prstClr val="black"/>
                </a:solidFill>
              </a:rPr>
              <a:t> she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>
                <a:solidFill>
                  <a:prstClr val="black"/>
                </a:solidFill>
              </a:rPr>
              <a:t> to the college? – she </a:t>
            </a:r>
            <a:r>
              <a:rPr lang="en-US" b="1" dirty="0">
                <a:solidFill>
                  <a:srgbClr val="00B050"/>
                </a:solidFill>
              </a:rPr>
              <a:t>won’t</a:t>
            </a:r>
          </a:p>
          <a:p>
            <a:pPr lvl="0">
              <a:buClr>
                <a:srgbClr val="1CADE4"/>
              </a:buClr>
            </a:pPr>
            <a:r>
              <a:rPr lang="en-US" b="1" dirty="0">
                <a:solidFill>
                  <a:srgbClr val="C00000"/>
                </a:solidFill>
              </a:rPr>
              <a:t>Why</a:t>
            </a:r>
            <a:r>
              <a:rPr lang="en-US" b="1" dirty="0">
                <a:solidFill>
                  <a:srgbClr val="00B050"/>
                </a:solidFill>
              </a:rPr>
              <a:t> will </a:t>
            </a:r>
            <a:r>
              <a:rPr lang="en-US" b="1" dirty="0">
                <a:solidFill>
                  <a:prstClr val="black"/>
                </a:solidFill>
              </a:rPr>
              <a:t>you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go</a:t>
            </a:r>
            <a:r>
              <a:rPr lang="en-US" b="1" dirty="0">
                <a:solidFill>
                  <a:prstClr val="black"/>
                </a:solidFill>
              </a:rPr>
              <a:t> to the college? </a:t>
            </a:r>
            <a:r>
              <a:rPr lang="en-US" b="1" dirty="0">
                <a:solidFill>
                  <a:srgbClr val="C00000"/>
                </a:solidFill>
              </a:rPr>
              <a:t>What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will</a:t>
            </a:r>
            <a:r>
              <a:rPr lang="en-US" b="1" dirty="0">
                <a:solidFill>
                  <a:prstClr val="black"/>
                </a:solidFill>
              </a:rPr>
              <a:t> you </a:t>
            </a:r>
            <a:r>
              <a:rPr lang="en-US" b="1" dirty="0">
                <a:solidFill>
                  <a:srgbClr val="1CADE4"/>
                </a:solidFill>
              </a:rPr>
              <a:t>study</a:t>
            </a:r>
            <a:r>
              <a:rPr lang="en-US" b="1" dirty="0">
                <a:solidFill>
                  <a:prstClr val="black"/>
                </a:solidFill>
              </a:rPr>
              <a:t> at college?</a:t>
            </a:r>
            <a:endParaRPr lang="en-US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259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u="sng" dirty="0">
                <a:solidFill>
                  <a:srgbClr val="7030A0"/>
                </a:solidFill>
              </a:rPr>
              <a:t>СЛОВА МАРКЕРЫ </a:t>
            </a:r>
            <a:r>
              <a:rPr lang="en-US" sz="5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FUTURE simple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4000" dirty="0">
                <a:solidFill>
                  <a:srgbClr val="7030A0"/>
                </a:solidFill>
              </a:rPr>
              <a:t>soon</a:t>
            </a:r>
            <a:r>
              <a:rPr lang="en-US" sz="4000" dirty="0"/>
              <a:t> (</a:t>
            </a:r>
            <a:r>
              <a:rPr lang="ru-RU" sz="4000" dirty="0"/>
              <a:t>скоро)</a:t>
            </a:r>
          </a:p>
          <a:p>
            <a:pPr fontAlgn="base"/>
            <a:r>
              <a:rPr lang="en-US" sz="4000" dirty="0">
                <a:solidFill>
                  <a:srgbClr val="7030A0"/>
                </a:solidFill>
              </a:rPr>
              <a:t>later</a:t>
            </a:r>
            <a:r>
              <a:rPr lang="en-US" sz="4000" dirty="0"/>
              <a:t> (</a:t>
            </a:r>
            <a:r>
              <a:rPr lang="ru-RU" sz="4000" dirty="0"/>
              <a:t>позже)</a:t>
            </a:r>
          </a:p>
          <a:p>
            <a:pPr fontAlgn="base"/>
            <a:r>
              <a:rPr lang="en-US" sz="4000" dirty="0">
                <a:solidFill>
                  <a:srgbClr val="7030A0"/>
                </a:solidFill>
              </a:rPr>
              <a:t>as soon as</a:t>
            </a:r>
            <a:r>
              <a:rPr lang="en-US" sz="4000" dirty="0"/>
              <a:t> (</a:t>
            </a:r>
            <a:r>
              <a:rPr lang="ru-RU" sz="4000" dirty="0"/>
              <a:t>как только)</a:t>
            </a:r>
          </a:p>
          <a:p>
            <a:pPr fontAlgn="base"/>
            <a:r>
              <a:rPr lang="en-US" sz="4000" dirty="0">
                <a:solidFill>
                  <a:srgbClr val="7030A0"/>
                </a:solidFill>
              </a:rPr>
              <a:t>tomorrow</a:t>
            </a:r>
            <a:r>
              <a:rPr lang="en-US" sz="4000" dirty="0"/>
              <a:t> (</a:t>
            </a:r>
            <a:r>
              <a:rPr lang="ru-RU" sz="4000" dirty="0"/>
              <a:t>завтра)</a:t>
            </a:r>
          </a:p>
          <a:p>
            <a:pPr fontAlgn="base"/>
            <a:r>
              <a:rPr lang="en-US" sz="4000" dirty="0">
                <a:solidFill>
                  <a:srgbClr val="7030A0"/>
                </a:solidFill>
              </a:rPr>
              <a:t>tonight</a:t>
            </a:r>
            <a:r>
              <a:rPr lang="en-US" sz="4000" dirty="0"/>
              <a:t> (</a:t>
            </a:r>
            <a:r>
              <a:rPr lang="ru-RU" sz="4000" dirty="0"/>
              <a:t>вечером)</a:t>
            </a:r>
          </a:p>
          <a:p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3200" dirty="0">
                <a:solidFill>
                  <a:srgbClr val="7030A0"/>
                </a:solidFill>
              </a:rPr>
              <a:t>next week</a:t>
            </a:r>
            <a:r>
              <a:rPr lang="en-US" sz="3200" dirty="0"/>
              <a:t> (</a:t>
            </a:r>
            <a:r>
              <a:rPr lang="ru-RU" sz="3200" dirty="0"/>
              <a:t>на следующей неделе)</a:t>
            </a:r>
          </a:p>
          <a:p>
            <a:pPr fontAlgn="base"/>
            <a:r>
              <a:rPr lang="en-US" sz="3200" dirty="0">
                <a:solidFill>
                  <a:srgbClr val="7030A0"/>
                </a:solidFill>
              </a:rPr>
              <a:t>next year</a:t>
            </a:r>
            <a:r>
              <a:rPr lang="en-US" sz="3200" dirty="0"/>
              <a:t> (</a:t>
            </a:r>
            <a:r>
              <a:rPr lang="ru-RU" sz="3200" dirty="0"/>
              <a:t>на будущий год)</a:t>
            </a:r>
          </a:p>
          <a:p>
            <a:pPr fontAlgn="base"/>
            <a:r>
              <a:rPr lang="en-US" sz="3200" dirty="0">
                <a:solidFill>
                  <a:srgbClr val="7030A0"/>
                </a:solidFill>
              </a:rPr>
              <a:t>in a month</a:t>
            </a:r>
            <a:r>
              <a:rPr lang="en-US" sz="3200" dirty="0"/>
              <a:t> (</a:t>
            </a:r>
            <a:r>
              <a:rPr lang="ru-RU" sz="3200" dirty="0"/>
              <a:t>через месяц)</a:t>
            </a:r>
          </a:p>
          <a:p>
            <a:pPr fontAlgn="base"/>
            <a:r>
              <a:rPr lang="en-US" sz="3200" dirty="0">
                <a:solidFill>
                  <a:srgbClr val="7030A0"/>
                </a:solidFill>
              </a:rPr>
              <a:t>in three days</a:t>
            </a:r>
            <a:r>
              <a:rPr lang="en-US" sz="3200" dirty="0"/>
              <a:t> (</a:t>
            </a:r>
            <a:r>
              <a:rPr lang="ru-RU" sz="3200" dirty="0"/>
              <a:t>через три дня)</a:t>
            </a:r>
          </a:p>
          <a:p>
            <a:pPr fontAlgn="base"/>
            <a:r>
              <a:rPr lang="en-US" sz="3200" dirty="0">
                <a:solidFill>
                  <a:srgbClr val="7030A0"/>
                </a:solidFill>
              </a:rPr>
              <a:t>in</a:t>
            </a:r>
            <a:r>
              <a:rPr lang="en-US" sz="3200" dirty="0"/>
              <a:t> 202</a:t>
            </a:r>
            <a:r>
              <a:rPr lang="ru-RU" sz="3200" dirty="0"/>
              <a:t>6</a:t>
            </a:r>
            <a:r>
              <a:rPr lang="en-US" sz="3200" dirty="0"/>
              <a:t> (</a:t>
            </a:r>
            <a:r>
              <a:rPr lang="ru-RU" sz="3200" dirty="0"/>
              <a:t>в 2026 году)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6261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>
                <a:solidFill>
                  <a:prstClr val="black">
                    <a:lumMod val="95000"/>
                    <a:lumOff val="5000"/>
                  </a:prstClr>
                </a:solidFill>
              </a:rPr>
              <a:t>PRACTICE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252237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1. He (</a:t>
            </a:r>
            <a:r>
              <a:rPr lang="en-US" sz="3200" dirty="0">
                <a:solidFill>
                  <a:srgbClr val="00B0F0"/>
                </a:solidFill>
              </a:rPr>
              <a:t>go</a:t>
            </a:r>
            <a:r>
              <a:rPr lang="en-US" sz="3200" dirty="0">
                <a:solidFill>
                  <a:prstClr val="black"/>
                </a:solidFill>
              </a:rPr>
              <a:t>) to the gym </a:t>
            </a:r>
            <a:r>
              <a:rPr lang="en-US" sz="3200" dirty="0">
                <a:solidFill>
                  <a:srgbClr val="7030A0"/>
                </a:solidFill>
              </a:rPr>
              <a:t>in a day</a:t>
            </a:r>
            <a:r>
              <a:rPr lang="en-US" sz="3200" dirty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2. She (</a:t>
            </a:r>
            <a:r>
              <a:rPr lang="en-US" sz="3200" dirty="0">
                <a:solidFill>
                  <a:srgbClr val="C00000"/>
                </a:solidFill>
              </a:rPr>
              <a:t>not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buy</a:t>
            </a:r>
            <a:r>
              <a:rPr lang="en-US" sz="3200" dirty="0">
                <a:solidFill>
                  <a:prstClr val="black"/>
                </a:solidFill>
              </a:rPr>
              <a:t>) this thing.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3. We (</a:t>
            </a:r>
            <a:r>
              <a:rPr lang="en-US" sz="3200" dirty="0">
                <a:solidFill>
                  <a:srgbClr val="C00000"/>
                </a:solidFill>
              </a:rPr>
              <a:t>not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>
                <a:solidFill>
                  <a:prstClr val="black"/>
                </a:solidFill>
              </a:rPr>
              <a:t>) in the New York City.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4. I (</a:t>
            </a:r>
            <a:r>
              <a:rPr lang="en-US" sz="3200" dirty="0">
                <a:solidFill>
                  <a:srgbClr val="00B0F0"/>
                </a:solidFill>
              </a:rPr>
              <a:t>visit</a:t>
            </a:r>
            <a:r>
              <a:rPr lang="en-US" sz="3200" dirty="0">
                <a:solidFill>
                  <a:prstClr val="black"/>
                </a:solidFill>
              </a:rPr>
              <a:t>) my grandmother </a:t>
            </a:r>
            <a:r>
              <a:rPr lang="en-US" sz="3200" dirty="0">
                <a:solidFill>
                  <a:srgbClr val="7030A0"/>
                </a:solidFill>
              </a:rPr>
              <a:t>as soon as </a:t>
            </a:r>
            <a:r>
              <a:rPr lang="en-US" sz="3200" dirty="0"/>
              <a:t>possible</a:t>
            </a:r>
            <a:r>
              <a:rPr lang="en-US" sz="32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5. He (</a:t>
            </a:r>
            <a:r>
              <a:rPr lang="en-US" sz="3200" dirty="0">
                <a:solidFill>
                  <a:srgbClr val="00B0F0"/>
                </a:solidFill>
              </a:rPr>
              <a:t>see</a:t>
            </a:r>
            <a:r>
              <a:rPr lang="en-US" sz="3200" dirty="0">
                <a:solidFill>
                  <a:prstClr val="black"/>
                </a:solidFill>
              </a:rPr>
              <a:t>) him </a:t>
            </a:r>
            <a:r>
              <a:rPr lang="en-US" sz="3200" dirty="0">
                <a:solidFill>
                  <a:srgbClr val="7030A0"/>
                </a:solidFill>
              </a:rPr>
              <a:t>tomorrow</a:t>
            </a:r>
            <a:r>
              <a:rPr lang="en-US" sz="3200" dirty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6. you (</a:t>
            </a:r>
            <a:r>
              <a:rPr lang="en-US" sz="3200" dirty="0">
                <a:solidFill>
                  <a:srgbClr val="00B0F0"/>
                </a:solidFill>
              </a:rPr>
              <a:t>watch</a:t>
            </a:r>
            <a:r>
              <a:rPr lang="en-US" sz="3200" dirty="0">
                <a:solidFill>
                  <a:prstClr val="black"/>
                </a:solidFill>
              </a:rPr>
              <a:t>) this movie?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7. she (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>
                <a:solidFill>
                  <a:prstClr val="black"/>
                </a:solidFill>
              </a:rPr>
              <a:t>) to you with your homework?</a:t>
            </a:r>
            <a:endParaRPr lang="ru-RU" sz="3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417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ANSWERS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1. He’</a:t>
            </a:r>
            <a:r>
              <a:rPr lang="en-US" sz="3200" dirty="0">
                <a:solidFill>
                  <a:srgbClr val="00B050"/>
                </a:solidFill>
              </a:rPr>
              <a:t>ll </a:t>
            </a:r>
            <a:r>
              <a:rPr lang="en-US" sz="3200" dirty="0">
                <a:solidFill>
                  <a:srgbClr val="00B0F0"/>
                </a:solidFill>
              </a:rPr>
              <a:t>go</a:t>
            </a:r>
            <a:r>
              <a:rPr lang="en-US" sz="3200" dirty="0">
                <a:solidFill>
                  <a:prstClr val="black"/>
                </a:solidFill>
              </a:rPr>
              <a:t> to the gym </a:t>
            </a:r>
            <a:r>
              <a:rPr lang="en-US" sz="3200" dirty="0">
                <a:solidFill>
                  <a:srgbClr val="7030A0"/>
                </a:solidFill>
              </a:rPr>
              <a:t>in a day</a:t>
            </a:r>
            <a:r>
              <a:rPr lang="en-US" sz="3200" dirty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2. She </a:t>
            </a:r>
            <a:r>
              <a:rPr lang="en-US" sz="3200" dirty="0">
                <a:solidFill>
                  <a:srgbClr val="00B050"/>
                </a:solidFill>
              </a:rPr>
              <a:t>won’t </a:t>
            </a:r>
            <a:r>
              <a:rPr lang="en-US" sz="3200" dirty="0">
                <a:solidFill>
                  <a:srgbClr val="00B0F0"/>
                </a:solidFill>
              </a:rPr>
              <a:t>buy</a:t>
            </a:r>
            <a:r>
              <a:rPr lang="en-US" sz="3200" dirty="0">
                <a:solidFill>
                  <a:prstClr val="black"/>
                </a:solidFill>
              </a:rPr>
              <a:t> this thing.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3. We </a:t>
            </a:r>
            <a:r>
              <a:rPr lang="en-US" sz="3200" dirty="0">
                <a:solidFill>
                  <a:srgbClr val="00B050"/>
                </a:solidFill>
              </a:rPr>
              <a:t>won’t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>
                <a:solidFill>
                  <a:prstClr val="black"/>
                </a:solidFill>
              </a:rPr>
              <a:t> in the New York City.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4. I</a:t>
            </a:r>
            <a:r>
              <a:rPr lang="en-US" sz="3200" dirty="0">
                <a:solidFill>
                  <a:srgbClr val="00B050"/>
                </a:solidFill>
              </a:rPr>
              <a:t>’ll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visit</a:t>
            </a:r>
            <a:r>
              <a:rPr lang="en-US" sz="3200" dirty="0">
                <a:solidFill>
                  <a:prstClr val="black"/>
                </a:solidFill>
              </a:rPr>
              <a:t> my grandmother </a:t>
            </a:r>
            <a:r>
              <a:rPr lang="en-US" sz="3200" dirty="0">
                <a:solidFill>
                  <a:srgbClr val="7030A0"/>
                </a:solidFill>
              </a:rPr>
              <a:t>as soon as </a:t>
            </a:r>
            <a:r>
              <a:rPr lang="en-US" sz="3200" dirty="0">
                <a:solidFill>
                  <a:prstClr val="black"/>
                </a:solidFill>
              </a:rPr>
              <a:t>possible.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5. He</a:t>
            </a:r>
            <a:r>
              <a:rPr lang="en-US" sz="3200" dirty="0">
                <a:solidFill>
                  <a:srgbClr val="00B050"/>
                </a:solidFill>
              </a:rPr>
              <a:t>’ll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see</a:t>
            </a:r>
            <a:r>
              <a:rPr lang="en-US" sz="3200" dirty="0">
                <a:solidFill>
                  <a:prstClr val="black"/>
                </a:solidFill>
              </a:rPr>
              <a:t> him </a:t>
            </a:r>
            <a:r>
              <a:rPr lang="en-US" sz="3200" dirty="0">
                <a:solidFill>
                  <a:srgbClr val="7030A0"/>
                </a:solidFill>
              </a:rPr>
              <a:t>tomorrow</a:t>
            </a:r>
            <a:r>
              <a:rPr lang="en-US" sz="3200" dirty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6. </a:t>
            </a:r>
            <a:r>
              <a:rPr lang="en-US" sz="3200" dirty="0">
                <a:solidFill>
                  <a:srgbClr val="00B050"/>
                </a:solidFill>
              </a:rPr>
              <a:t>Will</a:t>
            </a:r>
            <a:r>
              <a:rPr lang="en-US" sz="3200" dirty="0">
                <a:solidFill>
                  <a:prstClr val="black"/>
                </a:solidFill>
              </a:rPr>
              <a:t> you </a:t>
            </a:r>
            <a:r>
              <a:rPr lang="en-US" sz="3200" dirty="0">
                <a:solidFill>
                  <a:srgbClr val="00B0F0"/>
                </a:solidFill>
              </a:rPr>
              <a:t>watch</a:t>
            </a:r>
            <a:r>
              <a:rPr lang="en-US" sz="3200" dirty="0">
                <a:solidFill>
                  <a:prstClr val="black"/>
                </a:solidFill>
              </a:rPr>
              <a:t> this movie?</a:t>
            </a:r>
          </a:p>
          <a:p>
            <a:pPr lvl="0">
              <a:buClr>
                <a:srgbClr val="1CADE4"/>
              </a:buClr>
            </a:pPr>
            <a:r>
              <a:rPr lang="en-US" sz="3200" dirty="0">
                <a:solidFill>
                  <a:prstClr val="black"/>
                </a:solidFill>
              </a:rPr>
              <a:t>7. </a:t>
            </a:r>
            <a:r>
              <a:rPr lang="en-US" sz="3200" dirty="0">
                <a:solidFill>
                  <a:srgbClr val="00B050"/>
                </a:solidFill>
              </a:rPr>
              <a:t>Will</a:t>
            </a:r>
            <a:r>
              <a:rPr lang="en-US" sz="3200" dirty="0">
                <a:solidFill>
                  <a:prstClr val="black"/>
                </a:solidFill>
              </a:rPr>
              <a:t> she </a:t>
            </a:r>
            <a:r>
              <a:rPr lang="en-US" sz="3200" dirty="0">
                <a:solidFill>
                  <a:srgbClr val="00B0F0"/>
                </a:solidFill>
              </a:rPr>
              <a:t>help</a:t>
            </a:r>
            <a:r>
              <a:rPr lang="en-US" sz="3200" dirty="0">
                <a:solidFill>
                  <a:prstClr val="black"/>
                </a:solidFill>
              </a:rPr>
              <a:t> to you with your homework?</a:t>
            </a:r>
            <a:endParaRPr lang="ru-RU" sz="3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2821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199" y="4960137"/>
            <a:ext cx="11139055" cy="1463040"/>
          </a:xfrm>
        </p:spPr>
        <p:txBody>
          <a:bodyPr/>
          <a:lstStyle/>
          <a:p>
            <a:pPr algn="ctr"/>
            <a:r>
              <a:rPr lang="en-US" b="1" dirty="0"/>
              <a:t>THANKS FOR YOUR ATTENTION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618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3)Для обозначения постоянных ситуаций.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2286000"/>
            <a:ext cx="3986181" cy="402272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89320" y="1925782"/>
            <a:ext cx="4754880" cy="4383578"/>
          </a:xfrm>
        </p:spPr>
        <p:txBody>
          <a:bodyPr>
            <a:noAutofit/>
          </a:bodyPr>
          <a:lstStyle/>
          <a:p>
            <a:r>
              <a:rPr lang="en-US" sz="3200" dirty="0"/>
              <a:t>My parents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/>
              <a:t> in Novoross.</a:t>
            </a:r>
          </a:p>
          <a:p>
            <a:endParaRPr lang="en-US" sz="3200" dirty="0"/>
          </a:p>
          <a:p>
            <a:r>
              <a:rPr lang="en-US" sz="3200" dirty="0"/>
              <a:t>She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 in Paris.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We </a:t>
            </a:r>
            <a:r>
              <a:rPr lang="en-US" sz="3200" dirty="0">
                <a:solidFill>
                  <a:schemeClr val="accent5"/>
                </a:solidFill>
              </a:rPr>
              <a:t>do not </a:t>
            </a:r>
            <a:r>
              <a:rPr lang="en-US" sz="3200" dirty="0">
                <a:solidFill>
                  <a:srgbClr val="00B0F0"/>
                </a:solidFill>
              </a:rPr>
              <a:t>live </a:t>
            </a:r>
            <a:r>
              <a:rPr lang="en-US" sz="3200" dirty="0"/>
              <a:t>in France.</a:t>
            </a:r>
          </a:p>
          <a:p>
            <a:endParaRPr lang="en-US" sz="3200" dirty="0"/>
          </a:p>
          <a:p>
            <a:r>
              <a:rPr lang="en-US" sz="3200" dirty="0">
                <a:solidFill>
                  <a:srgbClr val="C00000"/>
                </a:solidFill>
              </a:rPr>
              <a:t>Where</a:t>
            </a:r>
            <a:r>
              <a:rPr lang="en-US" sz="3200" dirty="0"/>
              <a:t> </a:t>
            </a:r>
            <a:r>
              <a:rPr lang="en-US" sz="3200" dirty="0">
                <a:solidFill>
                  <a:schemeClr val="accent5"/>
                </a:solidFill>
              </a:rPr>
              <a:t>do</a:t>
            </a:r>
            <a:r>
              <a:rPr lang="en-US" sz="3200" dirty="0"/>
              <a:t> you </a:t>
            </a:r>
            <a:r>
              <a:rPr lang="en-US" sz="3200" dirty="0">
                <a:solidFill>
                  <a:srgbClr val="00B0F0"/>
                </a:solidFill>
              </a:rPr>
              <a:t>live</a:t>
            </a:r>
            <a:r>
              <a:rPr lang="en-US" sz="3200" dirty="0"/>
              <a:t>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20525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857874" y="863454"/>
            <a:ext cx="4754880" cy="131171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He </a:t>
            </a:r>
            <a:r>
              <a:rPr lang="en-US" sz="4000" dirty="0">
                <a:solidFill>
                  <a:schemeClr val="accent5"/>
                </a:solidFill>
              </a:rPr>
              <a:t>does not </a:t>
            </a:r>
            <a:r>
              <a:rPr lang="en-US" sz="4000" dirty="0">
                <a:solidFill>
                  <a:srgbClr val="00B0F0"/>
                </a:solidFill>
              </a:rPr>
              <a:t>like </a:t>
            </a:r>
            <a:r>
              <a:rPr lang="en-US" sz="4000" dirty="0">
                <a:solidFill>
                  <a:schemeClr val="tx1"/>
                </a:solidFill>
              </a:rPr>
              <a:t>vegetables.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74" y="2293180"/>
            <a:ext cx="4754880" cy="3248638"/>
          </a:xfrm>
        </p:spPr>
      </p:pic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5893906" y="863453"/>
            <a:ext cx="4754880" cy="120087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She </a:t>
            </a:r>
            <a:r>
              <a:rPr lang="en-US" sz="4000" dirty="0">
                <a:solidFill>
                  <a:srgbClr val="00B0F0"/>
                </a:solidFill>
              </a:rPr>
              <a:t>like</a:t>
            </a:r>
            <a:r>
              <a:rPr lang="en-US" sz="4000" dirty="0">
                <a:solidFill>
                  <a:srgbClr val="FF0000"/>
                </a:solidFill>
              </a:rPr>
              <a:t>s</a:t>
            </a:r>
            <a:r>
              <a:rPr lang="en-US" sz="4000" dirty="0">
                <a:solidFill>
                  <a:schemeClr val="tx1"/>
                </a:solidFill>
              </a:rPr>
              <a:t> coffee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906" y="2293180"/>
            <a:ext cx="4754880" cy="3248638"/>
          </a:xfrm>
        </p:spPr>
      </p:pic>
    </p:spTree>
    <p:extLst>
      <p:ext uri="{BB962C8B-B14F-4D97-AF65-F5344CB8AC3E}">
        <p14:creationId xmlns:p14="http://schemas.microsoft.com/office/powerpoint/2010/main" val="393651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4) </a:t>
            </a:r>
            <a:r>
              <a:rPr lang="ru-RU" sz="3600" dirty="0"/>
              <a:t>Для выражения </a:t>
            </a:r>
            <a:r>
              <a:rPr lang="ru-RU" sz="3600" dirty="0">
                <a:solidFill>
                  <a:srgbClr val="C00000"/>
                </a:solidFill>
              </a:rPr>
              <a:t>будущих действий</a:t>
            </a:r>
            <a:r>
              <a:rPr lang="ru-RU" sz="3600" dirty="0"/>
              <a:t>, которые будут происходить </a:t>
            </a:r>
            <a:r>
              <a:rPr lang="ru-RU" sz="3600" dirty="0">
                <a:solidFill>
                  <a:srgbClr val="C00000"/>
                </a:solidFill>
              </a:rPr>
              <a:t>по расписанию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38" y="2604655"/>
            <a:ext cx="4754562" cy="3276942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89320" y="2493818"/>
            <a:ext cx="4754880" cy="3815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plane </a:t>
            </a:r>
            <a:r>
              <a:rPr lang="en-US" sz="3200" dirty="0">
                <a:solidFill>
                  <a:srgbClr val="00B0F0"/>
                </a:solidFill>
              </a:rPr>
              <a:t>arrive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 at </a:t>
            </a:r>
            <a:r>
              <a:rPr lang="ru-RU" sz="3200" dirty="0"/>
              <a:t>7</a:t>
            </a:r>
            <a:r>
              <a:rPr lang="en-US" sz="3200" dirty="0"/>
              <a:t> p.m. tomorrow.</a:t>
            </a:r>
          </a:p>
          <a:p>
            <a:pPr marL="0" indent="0">
              <a:buNone/>
            </a:pPr>
            <a:r>
              <a:rPr lang="en-US" sz="3200" dirty="0"/>
              <a:t>The train </a:t>
            </a:r>
            <a:r>
              <a:rPr lang="en-US" sz="3200" dirty="0">
                <a:solidFill>
                  <a:srgbClr val="00B0F0"/>
                </a:solidFill>
              </a:rPr>
              <a:t>leave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 at 2 a.m.</a:t>
            </a:r>
          </a:p>
          <a:p>
            <a:pPr marL="0" indent="0">
              <a:buNone/>
            </a:pPr>
            <a:r>
              <a:rPr lang="en-US" sz="3200" dirty="0"/>
              <a:t>The show </a:t>
            </a:r>
            <a:r>
              <a:rPr lang="en-US" sz="3200" dirty="0">
                <a:solidFill>
                  <a:srgbClr val="00B0F0"/>
                </a:solidFill>
              </a:rPr>
              <a:t>start</a:t>
            </a:r>
            <a:r>
              <a:rPr lang="en-US" sz="3200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 at </a:t>
            </a:r>
            <a:r>
              <a:rPr lang="ru-RU" sz="3200" dirty="0"/>
              <a:t>9</a:t>
            </a:r>
            <a:r>
              <a:rPr lang="en-US" sz="3200" dirty="0"/>
              <a:t> p.m. in the evening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</a:rPr>
              <a:t>What</a:t>
            </a:r>
            <a:r>
              <a:rPr lang="en-US" sz="3200" dirty="0"/>
              <a:t> time </a:t>
            </a:r>
            <a:r>
              <a:rPr lang="en-US" sz="3200" dirty="0">
                <a:solidFill>
                  <a:schemeClr val="accent5"/>
                </a:solidFill>
              </a:rPr>
              <a:t>does</a:t>
            </a:r>
            <a:r>
              <a:rPr lang="en-US" sz="3200" dirty="0"/>
              <a:t> the exhibition </a:t>
            </a:r>
            <a:r>
              <a:rPr lang="en-US" sz="3200" dirty="0">
                <a:solidFill>
                  <a:srgbClr val="00B0F0"/>
                </a:solidFill>
              </a:rPr>
              <a:t>close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15668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PRESENT SIMPLE</a:t>
            </a:r>
          </a:p>
          <a:p>
            <a:pPr algn="ctr"/>
            <a:r>
              <a:rPr lang="en-US" sz="4000" dirty="0"/>
              <a:t>+</a:t>
            </a:r>
            <a:r>
              <a:rPr lang="ru-RU" sz="4000" dirty="0"/>
              <a:t> утверждение </a:t>
            </a:r>
            <a:r>
              <a:rPr lang="en-US" sz="4000" dirty="0">
                <a:solidFill>
                  <a:srgbClr val="00B0F0"/>
                </a:solidFill>
              </a:rPr>
              <a:t>V1/V</a:t>
            </a:r>
            <a:r>
              <a:rPr lang="en-US" sz="4000" dirty="0">
                <a:solidFill>
                  <a:srgbClr val="FF0000"/>
                </a:solidFill>
              </a:rPr>
              <a:t>s</a:t>
            </a:r>
            <a:r>
              <a:rPr lang="en-US" sz="4000" dirty="0"/>
              <a:t>(</a:t>
            </a:r>
            <a:r>
              <a:rPr lang="en-US" sz="4000" dirty="0" err="1">
                <a:solidFill>
                  <a:srgbClr val="FF0000"/>
                </a:solidFill>
              </a:rPr>
              <a:t>es</a:t>
            </a:r>
            <a:r>
              <a:rPr lang="en-US" sz="4000" dirty="0"/>
              <a:t>)</a:t>
            </a:r>
            <a:endParaRPr lang="ru-RU" sz="4000" dirty="0"/>
          </a:p>
          <a:p>
            <a:pPr algn="ctr"/>
            <a:r>
              <a:rPr lang="ru-RU" sz="4000" dirty="0"/>
              <a:t>- отрицание</a:t>
            </a:r>
            <a:r>
              <a:rPr lang="en-US" sz="4000" dirty="0"/>
              <a:t> </a:t>
            </a:r>
            <a:r>
              <a:rPr lang="en-US" sz="4000" b="1" dirty="0">
                <a:solidFill>
                  <a:srgbClr val="00B050"/>
                </a:solidFill>
              </a:rPr>
              <a:t>Do/Does</a:t>
            </a:r>
            <a:r>
              <a:rPr lang="ru-RU" sz="4000" dirty="0">
                <a:solidFill>
                  <a:schemeClr val="accent5"/>
                </a:solidFill>
              </a:rPr>
              <a:t> </a:t>
            </a:r>
            <a:r>
              <a:rPr lang="en-US" sz="4000" dirty="0"/>
              <a:t>+</a:t>
            </a:r>
            <a:r>
              <a:rPr lang="ru-RU" sz="4000" dirty="0"/>
              <a:t> </a:t>
            </a:r>
            <a:r>
              <a:rPr lang="en-US" sz="4000" dirty="0">
                <a:solidFill>
                  <a:srgbClr val="C00000"/>
                </a:solidFill>
              </a:rPr>
              <a:t>not</a:t>
            </a:r>
            <a:r>
              <a:rPr lang="en-US" sz="4000" dirty="0"/>
              <a:t> + </a:t>
            </a:r>
            <a:r>
              <a:rPr lang="en-US" sz="4000" dirty="0">
                <a:solidFill>
                  <a:srgbClr val="00B0F0"/>
                </a:solidFill>
              </a:rPr>
              <a:t>V1</a:t>
            </a:r>
            <a:endParaRPr lang="ru-RU" sz="4000" dirty="0">
              <a:solidFill>
                <a:srgbClr val="00B0F0"/>
              </a:solidFill>
            </a:endParaRPr>
          </a:p>
          <a:p>
            <a:pPr algn="ctr"/>
            <a:r>
              <a:rPr lang="ru-RU" sz="4000" dirty="0"/>
              <a:t>? Вопрос </a:t>
            </a:r>
            <a:r>
              <a:rPr lang="en-US" sz="4000" dirty="0"/>
              <a:t>(general, special)</a:t>
            </a:r>
            <a:endParaRPr lang="ru-RU" sz="4000" dirty="0"/>
          </a:p>
          <a:p>
            <a:pPr algn="ctr"/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68919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Утвердительные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/>
              <a:t>Подлежащее + </a:t>
            </a:r>
            <a:r>
              <a:rPr lang="en-US" sz="4800" dirty="0">
                <a:solidFill>
                  <a:srgbClr val="00B0F0"/>
                </a:solidFill>
              </a:rPr>
              <a:t>V1</a:t>
            </a:r>
          </a:p>
          <a:p>
            <a:pPr marL="0" indent="0" algn="ctr">
              <a:buNone/>
            </a:pPr>
            <a:r>
              <a:rPr lang="ru-RU" sz="3600" dirty="0"/>
              <a:t>Для 3 лица ед.</a:t>
            </a:r>
            <a:r>
              <a:rPr lang="en-US" sz="3600" dirty="0"/>
              <a:t> </a:t>
            </a:r>
            <a:r>
              <a:rPr lang="ru-RU" sz="3600" dirty="0"/>
              <a:t>ч (</a:t>
            </a:r>
            <a:r>
              <a:rPr lang="en-US" sz="3600" dirty="0"/>
              <a:t>he, she, it) </a:t>
            </a:r>
            <a:r>
              <a:rPr lang="ru-RU" sz="3600" dirty="0"/>
              <a:t>к смысловому глаголу </a:t>
            </a:r>
            <a:r>
              <a:rPr lang="ru-RU" sz="3600" dirty="0">
                <a:solidFill>
                  <a:srgbClr val="C00000"/>
                </a:solidFill>
              </a:rPr>
              <a:t>добавляем окончание </a:t>
            </a:r>
            <a:r>
              <a:rPr lang="en-US" sz="3600" dirty="0"/>
              <a:t>–</a:t>
            </a:r>
            <a:r>
              <a:rPr lang="en-US" sz="3600" dirty="0">
                <a:solidFill>
                  <a:srgbClr val="FF0000"/>
                </a:solidFill>
              </a:rPr>
              <a:t>S</a:t>
            </a:r>
            <a:r>
              <a:rPr lang="en-US" sz="3600" dirty="0"/>
              <a:t> </a:t>
            </a:r>
            <a:r>
              <a:rPr lang="ru-RU" sz="3600" dirty="0"/>
              <a:t>либо </a:t>
            </a:r>
            <a:r>
              <a:rPr lang="en-US" sz="3600" dirty="0"/>
              <a:t>–</a:t>
            </a:r>
            <a:r>
              <a:rPr lang="en-US" sz="3600" dirty="0" err="1">
                <a:solidFill>
                  <a:srgbClr val="FF0000"/>
                </a:solidFill>
              </a:rPr>
              <a:t>es</a:t>
            </a:r>
            <a:r>
              <a:rPr lang="en-US" sz="3600" dirty="0"/>
              <a:t> </a:t>
            </a:r>
          </a:p>
          <a:p>
            <a:pPr marL="0" indent="0" algn="ctr">
              <a:buNone/>
            </a:pPr>
            <a:r>
              <a:rPr lang="ru-RU" sz="3600" dirty="0"/>
              <a:t>Окончание </a:t>
            </a:r>
            <a:r>
              <a:rPr lang="en-US" sz="3600" dirty="0"/>
              <a:t>–</a:t>
            </a:r>
            <a:r>
              <a:rPr lang="en-US" sz="3600" dirty="0" err="1">
                <a:solidFill>
                  <a:srgbClr val="FF0000"/>
                </a:solidFill>
              </a:rPr>
              <a:t>es</a:t>
            </a:r>
            <a:r>
              <a:rPr lang="en-US" sz="3600" dirty="0"/>
              <a:t> </a:t>
            </a:r>
            <a:r>
              <a:rPr lang="ru-RU" sz="3600" dirty="0"/>
              <a:t>добавляем после</a:t>
            </a:r>
            <a:r>
              <a:rPr lang="en-US" sz="3600" dirty="0"/>
              <a:t>:</a:t>
            </a:r>
          </a:p>
          <a:p>
            <a:pPr marL="0" indent="0" algn="ctr">
              <a:buNone/>
            </a:pPr>
            <a:r>
              <a:rPr lang="ru-RU" sz="3600" dirty="0">
                <a:solidFill>
                  <a:schemeClr val="accent5"/>
                </a:solidFill>
              </a:rPr>
              <a:t> –</a:t>
            </a:r>
            <a:r>
              <a:rPr lang="en-US" sz="3600" dirty="0">
                <a:solidFill>
                  <a:schemeClr val="accent5"/>
                </a:solidFill>
              </a:rPr>
              <a:t>SS, -X, -Z, -CH, -SH, -S, -O </a:t>
            </a:r>
          </a:p>
          <a:p>
            <a:pPr marL="0" indent="0" algn="ctr">
              <a:buNone/>
            </a:pPr>
            <a:endParaRPr lang="ru-RU" sz="3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94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662</TotalTime>
  <Words>2199</Words>
  <Application>Microsoft Office PowerPoint</Application>
  <PresentationFormat>Широкоэкранный</PresentationFormat>
  <Paragraphs>303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2" baseType="lpstr">
      <vt:lpstr>Calibri</vt:lpstr>
      <vt:lpstr>Tw Cen MT</vt:lpstr>
      <vt:lpstr>Tw Cen MT Condensed</vt:lpstr>
      <vt:lpstr>Wingdings 3</vt:lpstr>
      <vt:lpstr>Интеграл</vt:lpstr>
      <vt:lpstr> Indefinite (SIMPLE) (Present, Past, future) </vt:lpstr>
      <vt:lpstr>PRESENT SIMPLE </vt:lpstr>
      <vt:lpstr>For example (например):</vt:lpstr>
      <vt:lpstr>2) Для обозначения научных фактов/ общественных истин:</vt:lpstr>
      <vt:lpstr>3)Для обозначения постоянных ситуаций.</vt:lpstr>
      <vt:lpstr>Презентация PowerPoint</vt:lpstr>
      <vt:lpstr>4) Для выражения будущих действий, которые будут происходить по расписанию</vt:lpstr>
      <vt:lpstr>Структура </vt:lpstr>
      <vt:lpstr>Утвердительные предложения</vt:lpstr>
      <vt:lpstr>For example (например):</vt:lpstr>
      <vt:lpstr>Отрицательные Предложения</vt:lpstr>
      <vt:lpstr>For example (например):</vt:lpstr>
      <vt:lpstr>ВОПРОСИТЕЛЬНЫЕ ПРЕДЛОЖЕНИЯ</vt:lpstr>
      <vt:lpstr>СЛОВА МАРКЕРЫ Present simple</vt:lpstr>
      <vt:lpstr>PRACTICE</vt:lpstr>
      <vt:lpstr>ANSWERS</vt:lpstr>
      <vt:lpstr>Презентация PowerPoint</vt:lpstr>
      <vt:lpstr>1) происходящих в прошлом регулярно:</vt:lpstr>
      <vt:lpstr>2)действий, которые происходили в прошлом одно за другим (перечисление событий из прошлого)</vt:lpstr>
      <vt:lpstr>3) Однократного действия, которое произошло в неопределенном прошлом (без указания времени)</vt:lpstr>
      <vt:lpstr>4) Постоянных ситуаций из прошлого</vt:lpstr>
      <vt:lpstr>Структура </vt:lpstr>
      <vt:lpstr>Утвердительные предложения</vt:lpstr>
      <vt:lpstr>For example (например):</vt:lpstr>
      <vt:lpstr>Отрицательные Предложения</vt:lpstr>
      <vt:lpstr>For example (например):</vt:lpstr>
      <vt:lpstr>ВОПРОСИТЕЛЬНЫЕ ПРЕДЛОЖЕНИЯ</vt:lpstr>
      <vt:lpstr>СЛОВА МАРКЕРЫ PAST simple</vt:lpstr>
      <vt:lpstr>PRACTICE</vt:lpstr>
      <vt:lpstr>ANSWERS</vt:lpstr>
      <vt:lpstr>Презентация PowerPoint</vt:lpstr>
      <vt:lpstr>1)Спонтанных незапланированных действий:</vt:lpstr>
      <vt:lpstr>2) предсказаний</vt:lpstr>
      <vt:lpstr>3) обещаний</vt:lpstr>
      <vt:lpstr>4) ПРОСЬБЫ</vt:lpstr>
      <vt:lpstr>5) ОТКАЗА</vt:lpstr>
      <vt:lpstr>6) ПРЕДЛОЖЕНИЯ</vt:lpstr>
      <vt:lpstr>Структура </vt:lpstr>
      <vt:lpstr>Утвердительные предложения</vt:lpstr>
      <vt:lpstr>For example (например):</vt:lpstr>
      <vt:lpstr>Отрицательные Предложения</vt:lpstr>
      <vt:lpstr>For example (например):</vt:lpstr>
      <vt:lpstr>ВОПРОСИТЕЛЬНЫЕ ПРЕДЛОЖЕНИЯ</vt:lpstr>
      <vt:lpstr>СЛОВА МАРКЕРЫ FUTURE simple</vt:lpstr>
      <vt:lpstr>PRACTICE</vt:lpstr>
      <vt:lpstr>ANSWERS</vt:lpstr>
      <vt:lpstr>THANKS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Indefinite (SIMPLE) (Present, Past, future) </dc:title>
  <dc:creator>User</dc:creator>
  <cp:lastModifiedBy>Долбина Екатерина Олеговна</cp:lastModifiedBy>
  <cp:revision>60</cp:revision>
  <dcterms:created xsi:type="dcterms:W3CDTF">2023-02-02T10:02:50Z</dcterms:created>
  <dcterms:modified xsi:type="dcterms:W3CDTF">2023-04-06T06:27:03Z</dcterms:modified>
</cp:coreProperties>
</file>