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2" autoAdjust="0"/>
    <p:restoredTop sz="94660"/>
  </p:normalViewPr>
  <p:slideViewPr>
    <p:cSldViewPr>
      <p:cViewPr varScale="1">
        <p:scale>
          <a:sx n="99" d="100"/>
          <a:sy n="99" d="100"/>
        </p:scale>
        <p:origin x="-2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E87F6C2-4875-4187-9691-09EF1D54A3F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E87F6C2-4875-4187-9691-09EF1D54A3F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E87F6C2-4875-4187-9691-09EF1D54A3F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4A5AC35-B677-4EF8-B0C0-394EE2202A88}" type="datetimeFigureOut">
              <a:rPr lang="ru-RU" smtClean="0"/>
              <a:pPr/>
              <a:t>03.02.2015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E87F6C2-4875-4187-9691-09EF1D54A3F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75000"/>
                <a:alpha val="15000"/>
              </a:schemeClr>
            </a:gs>
            <a:gs pos="25000">
              <a:schemeClr val="bg2">
                <a:tint val="83000"/>
                <a:satMod val="320000"/>
              </a:schemeClr>
            </a:gs>
            <a:gs pos="100000">
              <a:schemeClr val="bg2">
                <a:shade val="15000"/>
                <a:satMod val="32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4A5AC35-B677-4EF8-B0C0-394EE2202A88}" type="datetimeFigureOut">
              <a:rPr lang="ru-RU" smtClean="0"/>
              <a:pPr/>
              <a:t>03.02.2015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E87F6C2-4875-4187-9691-09EF1D54A3F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357166"/>
            <a:ext cx="7851648" cy="2843234"/>
          </a:xfrm>
        </p:spPr>
        <p:txBody>
          <a:bodyPr>
            <a:normAutofit/>
          </a:bodyPr>
          <a:lstStyle/>
          <a:p>
            <a:r>
              <a:rPr lang="ru-RU" dirty="0" smtClean="0"/>
              <a:t>  Градостроительство Египта и Азии.</a:t>
            </a:r>
            <a:endParaRPr lang="ru-RU" dirty="0"/>
          </a:p>
        </p:txBody>
      </p:sp>
      <p:sp>
        <p:nvSpPr>
          <p:cNvPr id="3" name="Подзаголовок 2"/>
          <p:cNvSpPr>
            <a:spLocks noGrp="1"/>
          </p:cNvSpPr>
          <p:nvPr>
            <p:ph type="subTitle" idx="1"/>
          </p:nvPr>
        </p:nvSpPr>
        <p:spPr>
          <a:xfrm>
            <a:off x="533400" y="5072074"/>
            <a:ext cx="7854696" cy="1214446"/>
          </a:xfrm>
        </p:spPr>
        <p:txBody>
          <a:bodyPr>
            <a:normAutofit fontScale="70000" lnSpcReduction="20000"/>
          </a:bodyPr>
          <a:lstStyle/>
          <a:p>
            <a:r>
              <a:rPr lang="ru-RU" sz="2800" dirty="0">
                <a:solidFill>
                  <a:srgbClr val="1A3337"/>
                </a:solidFill>
                <a:latin typeface="Calibri"/>
                <a:ea typeface="Calibri"/>
                <a:cs typeface="Tahoma"/>
              </a:rPr>
              <a:t>МДК 01.04 </a:t>
            </a:r>
            <a:r>
              <a:rPr lang="ru-RU" sz="2800" dirty="0" smtClean="0">
                <a:solidFill>
                  <a:srgbClr val="1A3337"/>
                </a:solidFill>
                <a:latin typeface="Calibri"/>
                <a:ea typeface="Calibri"/>
                <a:cs typeface="Tahoma"/>
              </a:rPr>
              <a:t>«</a:t>
            </a:r>
            <a:r>
              <a:rPr lang="ru-RU" sz="2800" dirty="0" smtClean="0"/>
              <a:t>Основы градостроительного проектирования поселений с элементами благоустройства селитебных территорий</a:t>
            </a:r>
            <a:r>
              <a:rPr lang="ru-RU" sz="2800" dirty="0" smtClean="0">
                <a:solidFill>
                  <a:srgbClr val="1A3337"/>
                </a:solidFill>
                <a:latin typeface="Calibri"/>
                <a:ea typeface="Calibri"/>
                <a:cs typeface="Tahoma"/>
              </a:rPr>
              <a:t>»</a:t>
            </a:r>
            <a:endParaRPr lang="ru-RU" sz="2800" dirty="0" smtClean="0">
              <a:solidFill>
                <a:srgbClr val="1A3337"/>
              </a:solidFill>
              <a:latin typeface="Calibri"/>
              <a:ea typeface="Calibri"/>
              <a:cs typeface="Tahoma"/>
            </a:endParaRPr>
          </a:p>
          <a:p>
            <a:r>
              <a:rPr lang="ru-RU" sz="2800" dirty="0" smtClean="0">
                <a:solidFill>
                  <a:srgbClr val="1A3337"/>
                </a:solidFill>
                <a:latin typeface="Calibri"/>
                <a:cs typeface="Tahoma"/>
              </a:rPr>
              <a:t>Преподаватель </a:t>
            </a:r>
            <a:r>
              <a:rPr lang="ru-RU" sz="2800" dirty="0" err="1" smtClean="0">
                <a:solidFill>
                  <a:srgbClr val="1A3337"/>
                </a:solidFill>
                <a:latin typeface="Calibri"/>
                <a:cs typeface="Tahoma"/>
              </a:rPr>
              <a:t>Недильская</a:t>
            </a:r>
            <a:r>
              <a:rPr lang="ru-RU" sz="2800" dirty="0" smtClean="0">
                <a:solidFill>
                  <a:srgbClr val="1A3337"/>
                </a:solidFill>
                <a:latin typeface="Calibri"/>
                <a:cs typeface="Tahoma"/>
              </a:rPr>
              <a:t> И.И.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14282" y="714356"/>
            <a:ext cx="4572032" cy="5786478"/>
          </a:xfrm>
        </p:spPr>
        <p:txBody>
          <a:bodyPr>
            <a:normAutofit/>
          </a:bodyPr>
          <a:lstStyle/>
          <a:p>
            <a:r>
              <a:rPr lang="ru-RU" sz="2400" dirty="0" smtClean="0"/>
              <a:t>Жилые дома Древнего Египта чаще всего создавали с использованием обожженного кирпича и кирпича-сырца, для которого готовилась смесь из соломы и ила из реки Нил. Такие строительные материалы являются легко разрушаемыми, поэтому до наших дней практически не дошло древних строений Египта. </a:t>
            </a:r>
            <a:endParaRPr lang="ru-RU" sz="2400" dirty="0"/>
          </a:p>
        </p:txBody>
      </p:sp>
      <p:pic>
        <p:nvPicPr>
          <p:cNvPr id="5" name="Содержимое 4" descr="3.jpg"/>
          <p:cNvPicPr>
            <a:picLocks noGrp="1" noChangeAspect="1"/>
          </p:cNvPicPr>
          <p:nvPr>
            <p:ph sz="half" idx="1"/>
          </p:nvPr>
        </p:nvPicPr>
        <p:blipFill>
          <a:blip r:embed="rId2" cstate="print"/>
          <a:stretch>
            <a:fillRect/>
          </a:stretch>
        </p:blipFill>
        <p:spPr>
          <a:xfrm>
            <a:off x="4714876" y="1214423"/>
            <a:ext cx="4143375" cy="4214842"/>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14282" y="714356"/>
            <a:ext cx="4286280" cy="5572164"/>
          </a:xfrm>
        </p:spPr>
        <p:txBody>
          <a:bodyPr>
            <a:normAutofit/>
          </a:bodyPr>
          <a:lstStyle/>
          <a:p>
            <a:r>
              <a:rPr lang="ru-RU" sz="2400" dirty="0" smtClean="0"/>
              <a:t>Со II тысячелетия до нашей эры жилища египтян имеют правильную форму прямоугольника. Через все строение проходит длинный коридор, имеется несколько небольших залов и комнат с установленными в них внутренними колоннами.</a:t>
            </a:r>
            <a:endParaRPr lang="ru-RU" sz="2400" dirty="0"/>
          </a:p>
        </p:txBody>
      </p:sp>
      <p:pic>
        <p:nvPicPr>
          <p:cNvPr id="5" name="Содержимое 4" descr="Ahetaton2.jpg"/>
          <p:cNvPicPr>
            <a:picLocks noGrp="1" noChangeAspect="1"/>
          </p:cNvPicPr>
          <p:nvPr>
            <p:ph sz="half" idx="1"/>
          </p:nvPr>
        </p:nvPicPr>
        <p:blipFill>
          <a:blip r:embed="rId2" cstate="print"/>
          <a:stretch>
            <a:fillRect/>
          </a:stretch>
        </p:blipFill>
        <p:spPr>
          <a:xfrm>
            <a:off x="4429124" y="714356"/>
            <a:ext cx="4429156" cy="4072508"/>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85720" y="857232"/>
            <a:ext cx="3929090" cy="4572000"/>
          </a:xfrm>
        </p:spPr>
        <p:txBody>
          <a:bodyPr>
            <a:normAutofit/>
          </a:bodyPr>
          <a:lstStyle/>
          <a:p>
            <a:r>
              <a:rPr lang="ru-RU" sz="2400" dirty="0" smtClean="0"/>
              <a:t>В период Нового Царства в Ахетатоне и Фивах возводятся жилые дома наиболее совершенного типа, которые в плане могли иметь как прямоугольную, так и квадратную форму. </a:t>
            </a:r>
            <a:endParaRPr lang="ru-RU" sz="2400" dirty="0"/>
          </a:p>
        </p:txBody>
      </p:sp>
      <p:pic>
        <p:nvPicPr>
          <p:cNvPr id="5" name="Содержимое 4" descr="egipt_06.jpg"/>
          <p:cNvPicPr>
            <a:picLocks noGrp="1" noChangeAspect="1"/>
          </p:cNvPicPr>
          <p:nvPr>
            <p:ph sz="half" idx="1"/>
          </p:nvPr>
        </p:nvPicPr>
        <p:blipFill>
          <a:blip r:embed="rId2" cstate="print"/>
          <a:stretch>
            <a:fillRect/>
          </a:stretch>
        </p:blipFill>
        <p:spPr>
          <a:xfrm>
            <a:off x="3684134" y="1285860"/>
            <a:ext cx="5302821" cy="3786214"/>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714356"/>
            <a:ext cx="3171828" cy="4572000"/>
          </a:xfrm>
        </p:spPr>
        <p:txBody>
          <a:bodyPr>
            <a:noAutofit/>
          </a:bodyPr>
          <a:lstStyle/>
          <a:p>
            <a:r>
              <a:rPr lang="ru-RU" sz="2400" dirty="0" smtClean="0"/>
              <a:t>Древние египтяне занимались строительством и крупных инженерных сооружений, в большинстве случае это были водохранилища и каналы, благодаря которым удалось вдоль Нила вырастить цветущие сады.</a:t>
            </a:r>
            <a:endParaRPr lang="ru-RU" sz="2400" dirty="0"/>
          </a:p>
        </p:txBody>
      </p:sp>
      <p:pic>
        <p:nvPicPr>
          <p:cNvPr id="6" name="Содержимое 5" descr="7761903.jpeg"/>
          <p:cNvPicPr>
            <a:picLocks noGrp="1" noChangeAspect="1"/>
          </p:cNvPicPr>
          <p:nvPr>
            <p:ph sz="half" idx="1"/>
          </p:nvPr>
        </p:nvPicPr>
        <p:blipFill>
          <a:blip r:embed="rId2" cstate="print"/>
          <a:stretch>
            <a:fillRect/>
          </a:stretch>
        </p:blipFill>
        <p:spPr>
          <a:xfrm>
            <a:off x="3786188" y="1000107"/>
            <a:ext cx="5000654" cy="4216557"/>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42910" y="857232"/>
            <a:ext cx="3357586" cy="4572000"/>
          </a:xfrm>
        </p:spPr>
        <p:txBody>
          <a:bodyPr>
            <a:normAutofit/>
          </a:bodyPr>
          <a:lstStyle/>
          <a:p>
            <a:r>
              <a:rPr lang="ru-RU" sz="2400" dirty="0" smtClean="0"/>
              <a:t>И вот еще один интересный факт – египетские инженеры первыми смогли создать канал, которым соединили реку Нил с Красным морем.</a:t>
            </a:r>
            <a:endParaRPr lang="ru-RU" sz="2400" dirty="0"/>
          </a:p>
        </p:txBody>
      </p:sp>
      <p:pic>
        <p:nvPicPr>
          <p:cNvPr id="7" name="Содержимое 6" descr="water08.jpg"/>
          <p:cNvPicPr>
            <a:picLocks noGrp="1" noChangeAspect="1"/>
          </p:cNvPicPr>
          <p:nvPr>
            <p:ph sz="half" idx="1"/>
          </p:nvPr>
        </p:nvPicPr>
        <p:blipFill>
          <a:blip r:embed="rId2" cstate="print"/>
          <a:stretch>
            <a:fillRect/>
          </a:stretch>
        </p:blipFill>
        <p:spPr>
          <a:xfrm>
            <a:off x="4065036" y="1129478"/>
            <a:ext cx="4793244" cy="4371225"/>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Древняя Азия</a:t>
            </a:r>
            <a:endParaRPr lang="ru-RU" dirty="0"/>
          </a:p>
        </p:txBody>
      </p:sp>
      <p:sp>
        <p:nvSpPr>
          <p:cNvPr id="3" name="Текст 2"/>
          <p:cNvSpPr>
            <a:spLocks noGrp="1"/>
          </p:cNvSpPr>
          <p:nvPr>
            <p:ph type="body" idx="1"/>
          </p:nvPr>
        </p:nvSpPr>
        <p:spPr/>
        <p:txBody>
          <a:bodyPr>
            <a:noAutofit/>
          </a:bodyPr>
          <a:lstStyle/>
          <a:p>
            <a:r>
              <a:rPr lang="ru-RU" sz="2400" dirty="0" smtClean="0"/>
              <a:t>К XIV-XV векам окончательно складываются приемы планировки городов и отдельных дворцовых, храмовых и жилых ансамблей, ставшие впоследствии каноничными.</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14282" y="642918"/>
            <a:ext cx="3929090" cy="4572000"/>
          </a:xfrm>
        </p:spPr>
        <p:txBody>
          <a:bodyPr>
            <a:normAutofit/>
          </a:bodyPr>
          <a:lstStyle/>
          <a:p>
            <a:r>
              <a:rPr lang="ru-RU" sz="2400" dirty="0" smtClean="0"/>
              <a:t>При планировке большое значение имело правило «Фэн-шуй», согласно которому здания располагались в определённом порядке с соответствующей ориентацией. Рекомендовалось ставить здания по северо-южной оси с обращением главного фасада на юг.</a:t>
            </a:r>
            <a:endParaRPr lang="ru-RU" sz="2400" dirty="0"/>
          </a:p>
        </p:txBody>
      </p:sp>
      <p:pic>
        <p:nvPicPr>
          <p:cNvPr id="5" name="Содержимое 4" descr="arhitektura-drevnego-kitaya.jpg"/>
          <p:cNvPicPr>
            <a:picLocks noGrp="1" noChangeAspect="1"/>
          </p:cNvPicPr>
          <p:nvPr>
            <p:ph sz="half" idx="1"/>
          </p:nvPr>
        </p:nvPicPr>
        <p:blipFill>
          <a:blip r:embed="rId2" cstate="print"/>
          <a:stretch>
            <a:fillRect/>
          </a:stretch>
        </p:blipFill>
        <p:spPr>
          <a:xfrm>
            <a:off x="3929058" y="817764"/>
            <a:ext cx="4757742" cy="4825814"/>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785794"/>
            <a:ext cx="3214710" cy="4572000"/>
          </a:xfrm>
        </p:spPr>
        <p:txBody>
          <a:bodyPr>
            <a:normAutofit/>
          </a:bodyPr>
          <a:lstStyle/>
          <a:p>
            <a:r>
              <a:rPr lang="ru-RU" sz="2400" dirty="0" smtClean="0"/>
              <a:t>Последние исследования китайских ученых доказывают, что принципы прямоугольной планировки городов зародились в самом Китае и в дальнейшем получили большое развитие.</a:t>
            </a:r>
            <a:endParaRPr lang="ru-RU" sz="2400" dirty="0"/>
          </a:p>
        </p:txBody>
      </p:sp>
      <p:pic>
        <p:nvPicPr>
          <p:cNvPr id="5" name="Содержимое 4" descr="9b.jpg"/>
          <p:cNvPicPr>
            <a:picLocks noGrp="1" noChangeAspect="1"/>
          </p:cNvPicPr>
          <p:nvPr>
            <p:ph sz="half" idx="1"/>
          </p:nvPr>
        </p:nvPicPr>
        <p:blipFill>
          <a:blip r:embed="rId2" cstate="print"/>
          <a:stretch>
            <a:fillRect/>
          </a:stretch>
        </p:blipFill>
        <p:spPr>
          <a:xfrm>
            <a:off x="3586714" y="928670"/>
            <a:ext cx="5343004" cy="4801400"/>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28596" y="714356"/>
            <a:ext cx="3929090" cy="5643602"/>
          </a:xfrm>
        </p:spPr>
        <p:txBody>
          <a:bodyPr>
            <a:noAutofit/>
          </a:bodyPr>
          <a:lstStyle/>
          <a:p>
            <a:r>
              <a:rPr lang="ru-RU" sz="2400" dirty="0" smtClean="0"/>
              <a:t>Древние китайские города строились по определенному, заранее продуманному плану. По преимуществу планировка городов была квадратной или прямоугольной. Внутренняя структура города решалась обычно по традиционной схеме. Господствующая верхушка феодалов строила свои дома в наиболее благоприятной по своим природным условиям части города.</a:t>
            </a:r>
            <a:endParaRPr lang="ru-RU" sz="2400" dirty="0"/>
          </a:p>
        </p:txBody>
      </p:sp>
      <p:pic>
        <p:nvPicPr>
          <p:cNvPr id="5" name="Содержимое 4" descr="08_08_056-0001.jpg"/>
          <p:cNvPicPr>
            <a:picLocks noGrp="1" noChangeAspect="1"/>
          </p:cNvPicPr>
          <p:nvPr>
            <p:ph sz="half" idx="1"/>
          </p:nvPr>
        </p:nvPicPr>
        <p:blipFill>
          <a:blip r:embed="rId2" cstate="print"/>
          <a:stretch>
            <a:fillRect/>
          </a:stretch>
        </p:blipFill>
        <p:spPr>
          <a:xfrm>
            <a:off x="4500562" y="1628066"/>
            <a:ext cx="4500594" cy="3887918"/>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85720" y="714356"/>
            <a:ext cx="3314704" cy="4572000"/>
          </a:xfrm>
        </p:spPr>
        <p:txBody>
          <a:bodyPr>
            <a:normAutofit/>
          </a:bodyPr>
          <a:lstStyle/>
          <a:p>
            <a:r>
              <a:rPr lang="ru-RU" sz="2400" dirty="0" smtClean="0"/>
              <a:t>Основная магистраль, как правило, имеющая направление с юга на север и пересекающая весь город, являлась главной композиционной осью, на которой были сосредоточены наиболее важные сооружения.</a:t>
            </a:r>
            <a:endParaRPr lang="ru-RU" sz="2400" dirty="0"/>
          </a:p>
        </p:txBody>
      </p:sp>
      <p:pic>
        <p:nvPicPr>
          <p:cNvPr id="5" name="Содержимое 4" descr="0_13a574_f32e23ba_XL.jpg"/>
          <p:cNvPicPr>
            <a:picLocks noGrp="1" noChangeAspect="1"/>
          </p:cNvPicPr>
          <p:nvPr>
            <p:ph sz="half" idx="1"/>
          </p:nvPr>
        </p:nvPicPr>
        <p:blipFill>
          <a:blip r:embed="rId2" cstate="print"/>
          <a:stretch>
            <a:fillRect/>
          </a:stretch>
        </p:blipFill>
        <p:spPr>
          <a:xfrm>
            <a:off x="3571868" y="1357298"/>
            <a:ext cx="5399236" cy="3786214"/>
          </a:xfrm>
          <a:prstGeom prst="rect">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chemeClr val="accent3">
                    <a:lumMod val="60000"/>
                    <a:lumOff val="40000"/>
                  </a:schemeClr>
                </a:solidFill>
              </a:rPr>
              <a:t>Градостроительство-</a:t>
            </a:r>
            <a:endParaRPr lang="ru-RU" dirty="0">
              <a:solidFill>
                <a:schemeClr val="accent3">
                  <a:lumMod val="60000"/>
                  <a:lumOff val="40000"/>
                </a:schemeClr>
              </a:solidFill>
            </a:endParaRPr>
          </a:p>
        </p:txBody>
      </p:sp>
      <p:sp>
        <p:nvSpPr>
          <p:cNvPr id="5" name="Текст 4"/>
          <p:cNvSpPr>
            <a:spLocks noGrp="1"/>
          </p:cNvSpPr>
          <p:nvPr>
            <p:ph type="body" idx="1"/>
          </p:nvPr>
        </p:nvSpPr>
        <p:spPr/>
        <p:txBody>
          <a:bodyPr>
            <a:normAutofit/>
          </a:bodyPr>
          <a:lstStyle/>
          <a:p>
            <a:r>
              <a:rPr lang="ru-RU" sz="3600" dirty="0" smtClean="0"/>
              <a:t>Это теория и практика планировки и строительства городов.</a:t>
            </a:r>
            <a:endParaRPr lang="ru-RU"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57158" y="642918"/>
            <a:ext cx="3357586" cy="4572000"/>
          </a:xfrm>
        </p:spPr>
        <p:txBody>
          <a:bodyPr>
            <a:noAutofit/>
          </a:bodyPr>
          <a:lstStyle/>
          <a:p>
            <a:r>
              <a:rPr lang="ru-RU" sz="2400" dirty="0" smtClean="0"/>
              <a:t>Остальная территория в западном и восточном направлениях разбивалась на прямоугольные кварталы, носившие в свое время название – «ли», а впоследствии – «Фан». Прямые улицы и переулки связывали эти кварталы с основной магистралью. </a:t>
            </a:r>
            <a:endParaRPr lang="ru-RU" sz="2400" dirty="0"/>
          </a:p>
        </p:txBody>
      </p:sp>
      <p:pic>
        <p:nvPicPr>
          <p:cNvPr id="5" name="Содержимое 4" descr="ris77.jpg"/>
          <p:cNvPicPr>
            <a:picLocks noGrp="1" noChangeAspect="1"/>
          </p:cNvPicPr>
          <p:nvPr>
            <p:ph sz="half" idx="1"/>
          </p:nvPr>
        </p:nvPicPr>
        <p:blipFill>
          <a:blip r:embed="rId2" cstate="print"/>
          <a:stretch>
            <a:fillRect/>
          </a:stretch>
        </p:blipFill>
        <p:spPr>
          <a:xfrm>
            <a:off x="3786183" y="1145203"/>
            <a:ext cx="4900618" cy="4784127"/>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7835208" cy="6552728"/>
          </a:xfrm>
        </p:spPr>
        <p:txBody>
          <a:bodyPr/>
          <a:lstStyle/>
          <a:p>
            <a:pPr lvl="0">
              <a:spcBef>
                <a:spcPts val="0"/>
              </a:spcBef>
            </a:pP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r>
              <a:rPr lang="ru-RU" sz="3600" dirty="0">
                <a:ln>
                  <a:noFill/>
                </a:ln>
                <a:solidFill>
                  <a:srgbClr val="2F2B20"/>
                </a:solidFill>
                <a:effectLst/>
                <a:ea typeface="+mn-ea"/>
                <a:cs typeface="+mn-cs"/>
              </a:rPr>
              <a:t/>
            </a:r>
            <a:br>
              <a:rPr lang="ru-RU" sz="3600" dirty="0">
                <a:ln>
                  <a:noFill/>
                </a:ln>
                <a:solidFill>
                  <a:srgbClr val="2F2B20"/>
                </a:solidFill>
                <a:effectLst/>
                <a:ea typeface="+mn-ea"/>
                <a:cs typeface="+mn-cs"/>
              </a:rPr>
            </a:br>
            <a:r>
              <a:rPr lang="ru-RU" sz="3600" dirty="0" smtClean="0">
                <a:ln>
                  <a:noFill/>
                </a:ln>
                <a:solidFill>
                  <a:srgbClr val="2F2B20"/>
                </a:solidFill>
                <a:effectLst/>
                <a:ea typeface="+mn-ea"/>
                <a:cs typeface="+mn-cs"/>
              </a:rPr>
              <a:t/>
            </a:r>
            <a:br>
              <a:rPr lang="ru-RU" sz="3600" dirty="0" smtClean="0">
                <a:ln>
                  <a:noFill/>
                </a:ln>
                <a:solidFill>
                  <a:srgbClr val="2F2B20"/>
                </a:solidFill>
                <a:effectLst/>
                <a:ea typeface="+mn-ea"/>
                <a:cs typeface="+mn-cs"/>
              </a:rPr>
            </a:br>
            <a:endParaRPr lang="ru-RU" sz="3600" dirty="0">
              <a:ln>
                <a:noFill/>
              </a:ln>
              <a:solidFill>
                <a:srgbClr val="2F2B20"/>
              </a:solidFill>
              <a:effectLst/>
              <a:ea typeface="+mn-ea"/>
              <a:cs typeface="+mn-cs"/>
            </a:endParaRPr>
          </a:p>
        </p:txBody>
      </p:sp>
      <p:sp>
        <p:nvSpPr>
          <p:cNvPr id="4" name="Прямоугольник 3"/>
          <p:cNvSpPr/>
          <p:nvPr/>
        </p:nvSpPr>
        <p:spPr>
          <a:xfrm>
            <a:off x="1187624" y="548680"/>
            <a:ext cx="7128792" cy="5632311"/>
          </a:xfrm>
          <a:prstGeom prst="rect">
            <a:avLst/>
          </a:prstGeom>
        </p:spPr>
        <p:txBody>
          <a:bodyPr wrap="square">
            <a:spAutoFit/>
          </a:bodyPr>
          <a:lstStyle/>
          <a:p>
            <a:r>
              <a:rPr lang="ru-RU" sz="3600" dirty="0">
                <a:solidFill>
                  <a:srgbClr val="2F2B20"/>
                </a:solidFill>
                <a:ea typeface="+mj-ea"/>
                <a:cs typeface="+mj-cs"/>
              </a:rPr>
              <a:t>Контрольные вопросы</a:t>
            </a:r>
            <a:br>
              <a:rPr lang="ru-RU" sz="3600" dirty="0">
                <a:solidFill>
                  <a:srgbClr val="2F2B20"/>
                </a:solidFill>
                <a:ea typeface="+mj-ea"/>
                <a:cs typeface="+mj-cs"/>
              </a:rPr>
            </a:br>
            <a:r>
              <a:rPr lang="ru-RU" sz="3600" dirty="0">
                <a:solidFill>
                  <a:srgbClr val="2F2B20"/>
                </a:solidFill>
                <a:ea typeface="+mj-ea"/>
                <a:cs typeface="+mj-cs"/>
              </a:rPr>
              <a:t>1 </a:t>
            </a:r>
            <a:r>
              <a:rPr lang="ru-RU" sz="3600" dirty="0" smtClean="0">
                <a:solidFill>
                  <a:srgbClr val="2F2B20"/>
                </a:solidFill>
                <a:ea typeface="+mj-ea"/>
                <a:cs typeface="+mj-cs"/>
              </a:rPr>
              <a:t>Что такое градостроительство</a:t>
            </a:r>
            <a:r>
              <a:rPr lang="ru-RU" sz="3600" smtClean="0">
                <a:solidFill>
                  <a:srgbClr val="2F2B20"/>
                </a:solidFill>
                <a:ea typeface="+mj-ea"/>
                <a:cs typeface="+mj-cs"/>
              </a:rPr>
              <a:t>? </a:t>
            </a:r>
            <a:r>
              <a:rPr lang="ru-RU" sz="3600" dirty="0">
                <a:solidFill>
                  <a:srgbClr val="2F2B20"/>
                </a:solidFill>
                <a:ea typeface="+mj-ea"/>
                <a:cs typeface="+mj-cs"/>
              </a:rPr>
              <a:t/>
            </a:r>
            <a:br>
              <a:rPr lang="ru-RU" sz="3600" dirty="0">
                <a:solidFill>
                  <a:srgbClr val="2F2B20"/>
                </a:solidFill>
                <a:ea typeface="+mj-ea"/>
                <a:cs typeface="+mj-cs"/>
              </a:rPr>
            </a:br>
            <a:r>
              <a:rPr lang="ru-RU" sz="3600" dirty="0">
                <a:solidFill>
                  <a:srgbClr val="2F2B20"/>
                </a:solidFill>
                <a:ea typeface="+mj-ea"/>
                <a:cs typeface="+mj-cs"/>
              </a:rPr>
              <a:t>2Чем характерно градостроительство Древнего Египта конца </a:t>
            </a:r>
            <a:r>
              <a:rPr lang="ru-RU" sz="3600" dirty="0">
                <a:solidFill>
                  <a:prstClr val="black"/>
                </a:solidFill>
                <a:ea typeface="+mj-ea"/>
                <a:cs typeface="+mj-cs"/>
              </a:rPr>
              <a:t>IV тысячелетия до нашей эры ?</a:t>
            </a:r>
            <a:br>
              <a:rPr lang="ru-RU" sz="3600" dirty="0">
                <a:solidFill>
                  <a:prstClr val="black"/>
                </a:solidFill>
                <a:ea typeface="+mj-ea"/>
                <a:cs typeface="+mj-cs"/>
              </a:rPr>
            </a:br>
            <a:r>
              <a:rPr lang="ru-RU" sz="3600" dirty="0">
                <a:solidFill>
                  <a:prstClr val="black"/>
                </a:solidFill>
                <a:ea typeface="+mj-ea"/>
                <a:cs typeface="+mj-cs"/>
              </a:rPr>
              <a:t>3 Какие строительные материалы применялись для строительства жилых домов в </a:t>
            </a:r>
            <a:r>
              <a:rPr lang="ru-RU" sz="3600" dirty="0">
                <a:solidFill>
                  <a:srgbClr val="2F2B20"/>
                </a:solidFill>
                <a:ea typeface="+mj-ea"/>
                <a:cs typeface="+mj-cs"/>
              </a:rPr>
              <a:t>Древнем Египте </a:t>
            </a:r>
            <a:r>
              <a:rPr lang="ru-RU" sz="3600" dirty="0" smtClean="0">
                <a:solidFill>
                  <a:srgbClr val="2F2B20"/>
                </a:solidFill>
                <a:ea typeface="+mj-ea"/>
                <a:cs typeface="+mj-cs"/>
              </a:rPr>
              <a:t>и </a:t>
            </a:r>
            <a:r>
              <a:rPr lang="ru-RU" sz="3600" dirty="0" err="1" smtClean="0">
                <a:solidFill>
                  <a:srgbClr val="2F2B20"/>
                </a:solidFill>
                <a:ea typeface="+mj-ea"/>
                <a:cs typeface="+mj-cs"/>
              </a:rPr>
              <a:t>Азиии</a:t>
            </a:r>
            <a:r>
              <a:rPr lang="ru-RU" sz="3600" dirty="0" smtClean="0">
                <a:solidFill>
                  <a:srgbClr val="2F2B20"/>
                </a:solidFill>
                <a:ea typeface="+mj-ea"/>
                <a:cs typeface="+mj-cs"/>
              </a:rPr>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Древний Египет</a:t>
            </a:r>
            <a:endParaRPr lang="ru-RU" dirty="0"/>
          </a:p>
        </p:txBody>
      </p:sp>
      <p:sp>
        <p:nvSpPr>
          <p:cNvPr id="3" name="Текст 2"/>
          <p:cNvSpPr>
            <a:spLocks noGrp="1"/>
          </p:cNvSpPr>
          <p:nvPr>
            <p:ph type="body" idx="1"/>
          </p:nvPr>
        </p:nvSpPr>
        <p:spPr>
          <a:xfrm>
            <a:off x="214282" y="2704664"/>
            <a:ext cx="8715436" cy="3867608"/>
          </a:xfrm>
        </p:spPr>
        <p:txBody>
          <a:bodyPr>
            <a:normAutofit/>
          </a:bodyPr>
          <a:lstStyle/>
          <a:p>
            <a:r>
              <a:rPr lang="ru-RU" sz="3200" dirty="0" smtClean="0"/>
              <a:t>   IV тысячелетие до нашей эры – это          время, когда начинает свое развитие градостроительство Египта. </a:t>
            </a:r>
            <a:endParaRPr lang="ru-RU"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785794"/>
            <a:ext cx="4314828" cy="5429288"/>
          </a:xfrm>
        </p:spPr>
        <p:txBody>
          <a:bodyPr>
            <a:normAutofit/>
          </a:bodyPr>
          <a:lstStyle/>
          <a:p>
            <a:r>
              <a:rPr lang="ru-RU" sz="2800" dirty="0" smtClean="0"/>
              <a:t>По началу все строительство ограничивалось лишь созданием небольших поселков торговцев и ремесленников. По останкам древних городов Кахуна и Ахетотон ученые пришли к выводу: все города того периода строились на основании одного и того же плана.</a:t>
            </a:r>
          </a:p>
          <a:p>
            <a:endParaRPr lang="ru-RU" dirty="0" smtClean="0"/>
          </a:p>
        </p:txBody>
      </p:sp>
      <p:pic>
        <p:nvPicPr>
          <p:cNvPr id="5" name="Содержимое 4" descr="Ahetaton.gif"/>
          <p:cNvPicPr>
            <a:picLocks noGrp="1" noChangeAspect="1"/>
          </p:cNvPicPr>
          <p:nvPr>
            <p:ph sz="half" idx="1"/>
          </p:nvPr>
        </p:nvPicPr>
        <p:blipFill>
          <a:blip r:embed="rId2" cstate="print"/>
          <a:stretch>
            <a:fillRect/>
          </a:stretch>
        </p:blipFill>
        <p:spPr>
          <a:xfrm>
            <a:off x="5143504" y="714356"/>
            <a:ext cx="3771900" cy="408622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42910" y="785794"/>
            <a:ext cx="3814762" cy="5462606"/>
          </a:xfrm>
        </p:spPr>
        <p:txBody>
          <a:bodyPr>
            <a:normAutofit/>
          </a:bodyPr>
          <a:lstStyle/>
          <a:p>
            <a:r>
              <a:rPr lang="ru-RU" sz="2800" dirty="0" smtClean="0"/>
              <a:t>Египет, с точки зрения безопасности, имеет достаточно неплохое расположение – с запада страна защищена Ливийской непроходимой пустыней, а с востока – цепью сплошных укреплений.</a:t>
            </a:r>
            <a:endParaRPr lang="ru-RU" sz="2800" dirty="0"/>
          </a:p>
        </p:txBody>
      </p:sp>
      <p:pic>
        <p:nvPicPr>
          <p:cNvPr id="5" name="Содержимое 4" descr="image001.jpg"/>
          <p:cNvPicPr>
            <a:picLocks noGrp="1" noChangeAspect="1"/>
          </p:cNvPicPr>
          <p:nvPr>
            <p:ph sz="half" idx="1"/>
          </p:nvPr>
        </p:nvPicPr>
        <p:blipFill>
          <a:blip r:embed="rId2" cstate="print"/>
          <a:stretch>
            <a:fillRect/>
          </a:stretch>
        </p:blipFill>
        <p:spPr>
          <a:xfrm>
            <a:off x="4429124" y="1073944"/>
            <a:ext cx="4413251" cy="356950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42910" y="785794"/>
            <a:ext cx="3786214" cy="4572000"/>
          </a:xfrm>
        </p:spPr>
        <p:txBody>
          <a:bodyPr>
            <a:normAutofit/>
          </a:bodyPr>
          <a:lstStyle/>
          <a:p>
            <a:r>
              <a:rPr lang="ru-RU" sz="2400" dirty="0" smtClean="0"/>
              <a:t>Именно из-за безопасного расположения в начале развития градостроительства вокруг поселений не возводились оборонительные стены, однако они появляются несколько позднее – в период междоусобных войн. </a:t>
            </a:r>
            <a:endParaRPr lang="ru-RU" sz="2400" dirty="0"/>
          </a:p>
        </p:txBody>
      </p:sp>
      <p:pic>
        <p:nvPicPr>
          <p:cNvPr id="5" name="Содержимое 4" descr="pompei.jpg"/>
          <p:cNvPicPr>
            <a:picLocks noGrp="1" noChangeAspect="1"/>
          </p:cNvPicPr>
          <p:nvPr>
            <p:ph sz="half" idx="1"/>
          </p:nvPr>
        </p:nvPicPr>
        <p:blipFill>
          <a:blip r:embed="rId2" cstate="print"/>
          <a:stretch>
            <a:fillRect/>
          </a:stretch>
        </p:blipFill>
        <p:spPr>
          <a:xfrm>
            <a:off x="4071934" y="1658341"/>
            <a:ext cx="4857784" cy="3816393"/>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5800" y="857232"/>
            <a:ext cx="4100514" cy="5391168"/>
          </a:xfrm>
        </p:spPr>
        <p:txBody>
          <a:bodyPr>
            <a:normAutofit/>
          </a:bodyPr>
          <a:lstStyle/>
          <a:p>
            <a:r>
              <a:rPr lang="ru-RU" sz="2400" dirty="0" smtClean="0"/>
              <a:t>Рассматривая древние изображения египетских городов, становится понятно, что с конца IV тысячелетия до нашей эры они уже имеют регулярную планировку.</a:t>
            </a:r>
            <a:endParaRPr lang="ru-RU" sz="2400" dirty="0"/>
          </a:p>
        </p:txBody>
      </p:sp>
      <p:pic>
        <p:nvPicPr>
          <p:cNvPr id="5" name="Содержимое 4" descr="1276257555_berloga.net_1504634859.jpg"/>
          <p:cNvPicPr>
            <a:picLocks noGrp="1" noChangeAspect="1"/>
          </p:cNvPicPr>
          <p:nvPr>
            <p:ph sz="half" idx="1"/>
          </p:nvPr>
        </p:nvPicPr>
        <p:blipFill>
          <a:blip r:embed="rId2" cstate="print"/>
          <a:stretch>
            <a:fillRect/>
          </a:stretch>
        </p:blipFill>
        <p:spPr>
          <a:xfrm>
            <a:off x="3857620" y="3071810"/>
            <a:ext cx="5000660" cy="357190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71472" y="785794"/>
            <a:ext cx="3786214" cy="4572000"/>
          </a:xfrm>
        </p:spPr>
        <p:txBody>
          <a:bodyPr>
            <a:normAutofit/>
          </a:bodyPr>
          <a:lstStyle/>
          <a:p>
            <a:r>
              <a:rPr lang="ru-RU" sz="2400" dirty="0" smtClean="0"/>
              <a:t>Проводить раскопки древнеегипетских городов очень трудно, так как египтяне возводили новые города на разрушенных поселениях. Над многими древними городскими руинами и сейчас устроены новые стены современных городов и поселков.</a:t>
            </a:r>
            <a:endParaRPr lang="ru-RU" sz="2400" dirty="0"/>
          </a:p>
        </p:txBody>
      </p:sp>
      <p:pic>
        <p:nvPicPr>
          <p:cNvPr id="5" name="Содержимое 4" descr="text_1898_demosfen-3.jpg"/>
          <p:cNvPicPr>
            <a:picLocks noGrp="1" noChangeAspect="1"/>
          </p:cNvPicPr>
          <p:nvPr>
            <p:ph sz="half" idx="1"/>
          </p:nvPr>
        </p:nvPicPr>
        <p:blipFill>
          <a:blip r:embed="rId2" cstate="print"/>
          <a:stretch>
            <a:fillRect/>
          </a:stretch>
        </p:blipFill>
        <p:spPr>
          <a:xfrm>
            <a:off x="4605541" y="1285860"/>
            <a:ext cx="4324177" cy="3786214"/>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85720" y="714356"/>
            <a:ext cx="4857784" cy="5357850"/>
          </a:xfrm>
        </p:spPr>
        <p:txBody>
          <a:bodyPr>
            <a:normAutofit/>
          </a:bodyPr>
          <a:lstStyle/>
          <a:p>
            <a:r>
              <a:rPr lang="ru-RU" sz="2400" dirty="0" smtClean="0"/>
              <a:t>Кахун – древнее временное поселение с прямоугольной системой улиц, в котором проживали египтяне, занятые на строительстве пирамид. Дома простых строителей были возведены по одному типу. В городе имелся квартал с домами, имевшими более богатую планировку, в которых проживала охрана, врачи, инженеры и офицеры. Кахун имел канализационную систему и был укреплен.</a:t>
            </a:r>
            <a:endParaRPr lang="ru-RU" sz="2400" dirty="0"/>
          </a:p>
        </p:txBody>
      </p:sp>
      <p:pic>
        <p:nvPicPr>
          <p:cNvPr id="5" name="Содержимое 4" descr="egipet-novoe-carstvo-1532-1070-gg-do-n-e_2.jpg"/>
          <p:cNvPicPr>
            <a:picLocks noGrp="1" noChangeAspect="1"/>
          </p:cNvPicPr>
          <p:nvPr>
            <p:ph sz="half" idx="1"/>
          </p:nvPr>
        </p:nvPicPr>
        <p:blipFill>
          <a:blip r:embed="rId2" cstate="print"/>
          <a:stretch>
            <a:fillRect/>
          </a:stretch>
        </p:blipFill>
        <p:spPr>
          <a:xfrm>
            <a:off x="5143504" y="2928934"/>
            <a:ext cx="4000496" cy="292895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205</TotalTime>
  <Words>545</Words>
  <Application>Microsoft Office PowerPoint</Application>
  <PresentationFormat>Экран (4:3)</PresentationFormat>
  <Paragraphs>27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  Градостроительство Египта и Азии.</vt:lpstr>
      <vt:lpstr>Градостроительство-</vt:lpstr>
      <vt:lpstr>Древний Египет</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Древняя Азия</vt:lpstr>
      <vt:lpstr>Слайд 16</vt:lpstr>
      <vt:lpstr>Слайд 17</vt:lpstr>
      <vt:lpstr>Слайд 18</vt:lpstr>
      <vt:lpstr>Слайд 19</vt:lpstr>
      <vt:lpstr>Слайд 20</vt:lpstr>
      <vt:lpstr>              </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Евгения</dc:creator>
  <cp:lastModifiedBy>user</cp:lastModifiedBy>
  <cp:revision>20</cp:revision>
  <dcterms:created xsi:type="dcterms:W3CDTF">2015-01-28T15:43:22Z</dcterms:created>
  <dcterms:modified xsi:type="dcterms:W3CDTF">2015-02-03T12:43:39Z</dcterms:modified>
</cp:coreProperties>
</file>