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78368-46C1-4172-9A26-FEB5B7191E44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D676D-2973-43EC-84C6-6A7A66586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4353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D676D-2973-43EC-84C6-6A7A66586E8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274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1385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060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6752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68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7057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586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295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704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2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515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0730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B8BE3B-DA1C-454B-9DF2-54AA27423722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F588F8-5965-466B-9131-762E336D24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0917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Present PERFECT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ACTIVE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1590783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08D10DD8-B067-448D-BDC6-12F4D634E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(for example) </a:t>
            </a:r>
            <a:r>
              <a:rPr lang="ru-RU" dirty="0"/>
              <a:t>Например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5D522434-0CC2-45D2-8BD4-7D3667C095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I </a:t>
            </a:r>
            <a:r>
              <a:rPr lang="en-US" sz="2400" dirty="0">
                <a:solidFill>
                  <a:srgbClr val="00B050"/>
                </a:solidFill>
              </a:rPr>
              <a:t>have </a:t>
            </a:r>
            <a:r>
              <a:rPr lang="en-US" sz="2400" dirty="0">
                <a:solidFill>
                  <a:srgbClr val="C00000"/>
                </a:solidFill>
              </a:rPr>
              <a:t>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my key</a:t>
            </a:r>
          </a:p>
          <a:p>
            <a:r>
              <a:rPr lang="en-US" sz="2400" dirty="0"/>
              <a:t>He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his key</a:t>
            </a:r>
          </a:p>
          <a:p>
            <a:r>
              <a:rPr lang="en-US" sz="2400" dirty="0"/>
              <a:t>She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her key</a:t>
            </a:r>
          </a:p>
          <a:p>
            <a:r>
              <a:rPr lang="en-US" sz="2400" dirty="0"/>
              <a:t>It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…</a:t>
            </a:r>
          </a:p>
          <a:p>
            <a:r>
              <a:rPr lang="en-US" sz="2400" dirty="0"/>
              <a:t>You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your key</a:t>
            </a:r>
          </a:p>
          <a:p>
            <a:r>
              <a:rPr lang="en-US" sz="2400" dirty="0"/>
              <a:t>We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our key</a:t>
            </a:r>
          </a:p>
          <a:p>
            <a:r>
              <a:rPr lang="en-US" sz="2400" dirty="0"/>
              <a:t>They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not </a:t>
            </a:r>
            <a:r>
              <a:rPr lang="en-US" sz="2400" dirty="0">
                <a:solidFill>
                  <a:srgbClr val="00B0F0"/>
                </a:solidFill>
              </a:rPr>
              <a:t>lost</a:t>
            </a:r>
            <a:r>
              <a:rPr lang="en-US" sz="2400" dirty="0"/>
              <a:t> their key</a:t>
            </a:r>
            <a:endParaRPr lang="ru-RU" sz="2400" dirty="0"/>
          </a:p>
          <a:p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CFBDC1D-56AB-4B0B-A278-04B9FC6099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I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my room</a:t>
            </a:r>
          </a:p>
          <a:p>
            <a:r>
              <a:rPr lang="en-US" sz="2400" dirty="0"/>
              <a:t>He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his room</a:t>
            </a:r>
          </a:p>
          <a:p>
            <a:r>
              <a:rPr lang="en-US" sz="2400" dirty="0"/>
              <a:t>She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her room</a:t>
            </a:r>
          </a:p>
          <a:p>
            <a:r>
              <a:rPr lang="en-US" sz="2400" dirty="0"/>
              <a:t>It </a:t>
            </a:r>
            <a:r>
              <a:rPr lang="en-US" sz="2400" dirty="0">
                <a:solidFill>
                  <a:srgbClr val="00B050"/>
                </a:solidFill>
              </a:rPr>
              <a:t>has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…</a:t>
            </a:r>
          </a:p>
          <a:p>
            <a:r>
              <a:rPr lang="en-US" sz="2400" dirty="0"/>
              <a:t>You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your room</a:t>
            </a:r>
          </a:p>
          <a:p>
            <a:r>
              <a:rPr lang="en-US" sz="2400" dirty="0"/>
              <a:t>We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our room</a:t>
            </a:r>
          </a:p>
          <a:p>
            <a:r>
              <a:rPr lang="en-US" sz="2400" dirty="0"/>
              <a:t>They </a:t>
            </a:r>
            <a:r>
              <a:rPr lang="en-US" sz="2400" dirty="0">
                <a:solidFill>
                  <a:srgbClr val="00B050"/>
                </a:solidFill>
              </a:rPr>
              <a:t>have</a:t>
            </a:r>
            <a:r>
              <a:rPr lang="en-US" sz="2400" dirty="0">
                <a:solidFill>
                  <a:srgbClr val="C00000"/>
                </a:solidFill>
              </a:rPr>
              <a:t> not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clean</a:t>
            </a:r>
            <a:r>
              <a:rPr lang="en-US" sz="2400" dirty="0">
                <a:solidFill>
                  <a:srgbClr val="00B050"/>
                </a:solidFill>
              </a:rPr>
              <a:t>ed</a:t>
            </a:r>
            <a:r>
              <a:rPr lang="en-US" sz="2400" dirty="0"/>
              <a:t> their room.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7280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322B64-71D8-4C06-BC48-981C6F957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solidFill>
                  <a:srgbClr val="C00000"/>
                </a:solidFill>
              </a:rPr>
              <a:t>Вопросительные предложения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2D4EC5-AAF0-4477-9974-9AAC37EC8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General questions </a:t>
            </a:r>
            <a:r>
              <a:rPr lang="en-US" dirty="0"/>
              <a:t>- </a:t>
            </a:r>
            <a:r>
              <a:rPr lang="ru-RU" u="sng" dirty="0"/>
              <a:t>общие вопросы</a:t>
            </a:r>
            <a:r>
              <a:rPr lang="en-US" u="sng" dirty="0"/>
              <a:t>:</a:t>
            </a:r>
            <a:endParaRPr lang="ru-RU" u="sng" dirty="0"/>
          </a:p>
          <a:p>
            <a:r>
              <a:rPr lang="en-US" b="1" dirty="0"/>
              <a:t>Have/has </a:t>
            </a:r>
            <a:r>
              <a:rPr lang="ru-RU" dirty="0"/>
              <a:t>выносим на 1е место в предложении</a:t>
            </a:r>
            <a:endParaRPr lang="en-US" dirty="0"/>
          </a:p>
          <a:p>
            <a:pPr algn="ctr"/>
            <a:r>
              <a:rPr lang="en-US" b="1" dirty="0">
                <a:solidFill>
                  <a:schemeClr val="accent5"/>
                </a:solidFill>
              </a:rPr>
              <a:t>Have/has </a:t>
            </a:r>
            <a:r>
              <a:rPr lang="ru-RU" b="1" dirty="0"/>
              <a:t>+ подлежащее + </a:t>
            </a:r>
            <a:r>
              <a:rPr lang="en-US" b="1" dirty="0">
                <a:solidFill>
                  <a:schemeClr val="accent1"/>
                </a:solidFill>
              </a:rPr>
              <a:t>V3/+ed</a:t>
            </a:r>
          </a:p>
          <a:p>
            <a:r>
              <a:rPr lang="en-US" b="1" dirty="0"/>
              <a:t>Special questions – </a:t>
            </a:r>
            <a:r>
              <a:rPr lang="ru-RU" u="sng" dirty="0"/>
              <a:t>специальные вопросы</a:t>
            </a:r>
            <a:r>
              <a:rPr lang="ru-RU" dirty="0"/>
              <a:t>, требующие полного ответа и имеют в структуре уточняющие вопросы такие как (</a:t>
            </a:r>
            <a:r>
              <a:rPr lang="en-US" dirty="0">
                <a:solidFill>
                  <a:srgbClr val="C00000"/>
                </a:solidFill>
              </a:rPr>
              <a:t>What</a:t>
            </a:r>
            <a:r>
              <a:rPr lang="en-US" dirty="0"/>
              <a:t>/</a:t>
            </a:r>
            <a:r>
              <a:rPr lang="ru-RU" dirty="0"/>
              <a:t>что?</a:t>
            </a:r>
            <a:r>
              <a:rPr lang="en-US" dirty="0"/>
              <a:t>  </a:t>
            </a:r>
            <a:r>
              <a:rPr lang="en-US" dirty="0">
                <a:solidFill>
                  <a:srgbClr val="C00000"/>
                </a:solidFill>
              </a:rPr>
              <a:t>Who</a:t>
            </a:r>
            <a:r>
              <a:rPr lang="ru-RU" dirty="0"/>
              <a:t>/Кто? </a:t>
            </a:r>
            <a:r>
              <a:rPr lang="en-US" dirty="0">
                <a:solidFill>
                  <a:srgbClr val="C00000"/>
                </a:solidFill>
              </a:rPr>
              <a:t>Where</a:t>
            </a:r>
            <a:r>
              <a:rPr lang="ru-RU" dirty="0"/>
              <a:t>/Где, Куда?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When</a:t>
            </a:r>
            <a:r>
              <a:rPr lang="ru-RU" dirty="0"/>
              <a:t>/Когда?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Why</a:t>
            </a:r>
            <a:r>
              <a:rPr lang="ru-RU" dirty="0"/>
              <a:t>/ Зачем, Почему?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How</a:t>
            </a:r>
            <a:r>
              <a:rPr lang="ru-RU" dirty="0"/>
              <a:t>/ Как?) в таких вопросах уточняющее слово мы ставим </a:t>
            </a:r>
            <a:r>
              <a:rPr lang="ru-RU" u="sng" dirty="0"/>
              <a:t>ПЕРЕД </a:t>
            </a:r>
            <a:r>
              <a:rPr lang="en-US" b="1" dirty="0"/>
              <a:t>Have/has </a:t>
            </a:r>
            <a:endParaRPr lang="en-US" u="sng" dirty="0"/>
          </a:p>
          <a:p>
            <a:pPr algn="ctr"/>
            <a:r>
              <a:rPr lang="ru-RU" b="1" u="sng" dirty="0">
                <a:solidFill>
                  <a:srgbClr val="C00000"/>
                </a:solidFill>
              </a:rPr>
              <a:t>Спец вопрос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+</a:t>
            </a:r>
            <a:r>
              <a:rPr lang="en-US" b="1" dirty="0"/>
              <a:t> </a:t>
            </a:r>
            <a:r>
              <a:rPr lang="en-US" b="1" dirty="0">
                <a:solidFill>
                  <a:srgbClr val="00B050"/>
                </a:solidFill>
              </a:rPr>
              <a:t>Have/has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/>
              <a:t>+ подлежащее +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/>
                </a:solidFill>
              </a:rPr>
              <a:t>V3/+ed</a:t>
            </a:r>
          </a:p>
          <a:p>
            <a:pPr algn="ctr"/>
            <a:endParaRPr lang="ru-RU" b="1" dirty="0">
              <a:solidFill>
                <a:schemeClr val="accent1"/>
              </a:solidFill>
            </a:endParaRPr>
          </a:p>
          <a:p>
            <a:pPr algn="ctr"/>
            <a:r>
              <a:rPr lang="en-US" b="1" dirty="0">
                <a:solidFill>
                  <a:srgbClr val="00B050"/>
                </a:solidFill>
              </a:rPr>
              <a:t>Have</a:t>
            </a:r>
            <a:r>
              <a:rPr lang="en-US" b="1" dirty="0"/>
              <a:t> you </a:t>
            </a:r>
            <a:r>
              <a:rPr lang="en-US" b="1" dirty="0">
                <a:solidFill>
                  <a:srgbClr val="00B0F0"/>
                </a:solidFill>
              </a:rPr>
              <a:t>lost</a:t>
            </a:r>
            <a:r>
              <a:rPr lang="en-US" b="1" dirty="0"/>
              <a:t> your key? – I’</a:t>
            </a:r>
            <a:r>
              <a:rPr lang="en-US" b="1" dirty="0">
                <a:solidFill>
                  <a:srgbClr val="00B050"/>
                </a:solidFill>
              </a:rPr>
              <a:t>ve</a:t>
            </a:r>
            <a:r>
              <a:rPr lang="en-US" b="1" dirty="0"/>
              <a:t> </a:t>
            </a:r>
            <a:r>
              <a:rPr lang="en-US" b="1" dirty="0">
                <a:solidFill>
                  <a:srgbClr val="00B0F0"/>
                </a:solidFill>
              </a:rPr>
              <a:t>lost</a:t>
            </a:r>
            <a:r>
              <a:rPr lang="en-US" b="1" dirty="0"/>
              <a:t> / </a:t>
            </a:r>
            <a:r>
              <a:rPr lang="en-US" b="1" dirty="0">
                <a:solidFill>
                  <a:srgbClr val="00B050"/>
                </a:solidFill>
              </a:rPr>
              <a:t>Has</a:t>
            </a:r>
            <a:r>
              <a:rPr lang="en-US" b="1" dirty="0"/>
              <a:t> he </a:t>
            </a:r>
            <a:r>
              <a:rPr lang="en-US" b="1" dirty="0">
                <a:solidFill>
                  <a:srgbClr val="00B0F0"/>
                </a:solidFill>
              </a:rPr>
              <a:t>cleaned</a:t>
            </a:r>
            <a:r>
              <a:rPr lang="en-US" b="1" dirty="0"/>
              <a:t> his room? – he </a:t>
            </a:r>
            <a:r>
              <a:rPr lang="en-US" b="1" dirty="0">
                <a:solidFill>
                  <a:srgbClr val="00B050"/>
                </a:solidFill>
              </a:rPr>
              <a:t>hasn’t </a:t>
            </a:r>
            <a:r>
              <a:rPr lang="en-US" b="1" dirty="0">
                <a:solidFill>
                  <a:srgbClr val="00B0F0"/>
                </a:solidFill>
              </a:rPr>
              <a:t>clean</a:t>
            </a:r>
            <a:r>
              <a:rPr lang="en-US" b="1" dirty="0">
                <a:solidFill>
                  <a:srgbClr val="00B050"/>
                </a:solidFill>
              </a:rPr>
              <a:t>ed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rgbClr val="00B050"/>
                </a:solidFill>
              </a:rPr>
              <a:t> have </a:t>
            </a:r>
            <a:r>
              <a:rPr lang="en-US" b="1" dirty="0"/>
              <a:t>you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bought </a:t>
            </a:r>
            <a:r>
              <a:rPr lang="en-US" b="1" dirty="0"/>
              <a:t>this dress?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44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E12625C-34C0-4821-800E-1112C57D9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825623"/>
            <a:ext cx="9720072" cy="878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Слова маркеры </a:t>
            </a:r>
            <a:r>
              <a:rPr lang="en-US" dirty="0"/>
              <a:t>present perfect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82B50CFB-9985-4D6B-81E1-D501B67C9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Already </a:t>
            </a:r>
            <a:r>
              <a:rPr lang="ru-RU" dirty="0"/>
              <a:t>— уже </a:t>
            </a:r>
            <a:r>
              <a:rPr lang="ru-RU" dirty="0" smtClean="0"/>
              <a:t>(Обычно </a:t>
            </a:r>
            <a:r>
              <a:rPr lang="ru-RU" dirty="0"/>
              <a:t>ставится между вспомогательным и основным глаголом и используется в </a:t>
            </a:r>
            <a:r>
              <a:rPr lang="ru-RU" dirty="0" smtClean="0"/>
              <a:t>утверждениях). </a:t>
            </a:r>
            <a:endParaRPr lang="ru-RU" dirty="0"/>
          </a:p>
          <a:p>
            <a:r>
              <a:rPr lang="ru-RU" dirty="0">
                <a:solidFill>
                  <a:srgbClr val="7030A0"/>
                </a:solidFill>
              </a:rPr>
              <a:t>Just</a:t>
            </a:r>
            <a:r>
              <a:rPr lang="ru-RU" dirty="0"/>
              <a:t> — только что ...</a:t>
            </a:r>
          </a:p>
          <a:p>
            <a:r>
              <a:rPr lang="ru-RU" dirty="0">
                <a:solidFill>
                  <a:srgbClr val="7030A0"/>
                </a:solidFill>
              </a:rPr>
              <a:t>Yet</a:t>
            </a:r>
            <a:r>
              <a:rPr lang="ru-RU" dirty="0"/>
              <a:t> — </a:t>
            </a:r>
            <a:r>
              <a:rPr lang="ru-RU" dirty="0" smtClean="0"/>
              <a:t> </a:t>
            </a:r>
            <a:r>
              <a:rPr lang="ru-RU" dirty="0"/>
              <a:t>еще ...</a:t>
            </a:r>
          </a:p>
          <a:p>
            <a:r>
              <a:rPr lang="ru-RU" dirty="0">
                <a:solidFill>
                  <a:srgbClr val="7030A0"/>
                </a:solidFill>
              </a:rPr>
              <a:t>Still</a:t>
            </a:r>
            <a:r>
              <a:rPr lang="ru-RU" dirty="0"/>
              <a:t> — все еще ...</a:t>
            </a:r>
          </a:p>
          <a:p>
            <a:r>
              <a:rPr lang="ru-RU" dirty="0">
                <a:solidFill>
                  <a:srgbClr val="7030A0"/>
                </a:solidFill>
              </a:rPr>
              <a:t>Ever</a:t>
            </a:r>
            <a:r>
              <a:rPr lang="ru-RU" dirty="0"/>
              <a:t> — когда-либо ...</a:t>
            </a:r>
          </a:p>
          <a:p>
            <a:r>
              <a:rPr lang="ru-RU" dirty="0">
                <a:solidFill>
                  <a:srgbClr val="7030A0"/>
                </a:solidFill>
              </a:rPr>
              <a:t>Never</a:t>
            </a:r>
            <a:r>
              <a:rPr lang="ru-RU" dirty="0"/>
              <a:t> — никогда ...</a:t>
            </a:r>
          </a:p>
          <a:p>
            <a:r>
              <a:rPr lang="ru-RU" dirty="0">
                <a:solidFill>
                  <a:srgbClr val="7030A0"/>
                </a:solidFill>
              </a:rPr>
              <a:t>Before</a:t>
            </a:r>
            <a:r>
              <a:rPr lang="ru-RU" dirty="0"/>
              <a:t> — до этого, раньше ...</a:t>
            </a:r>
          </a:p>
          <a:p>
            <a:r>
              <a:rPr lang="ru-RU" dirty="0">
                <a:solidFill>
                  <a:srgbClr val="7030A0"/>
                </a:solidFill>
              </a:rPr>
              <a:t>Recently, lately </a:t>
            </a:r>
            <a:r>
              <a:rPr lang="ru-RU" dirty="0"/>
              <a:t>— в последнее время, недавно</a:t>
            </a:r>
          </a:p>
        </p:txBody>
      </p:sp>
    </p:spTree>
    <p:extLst>
      <p:ext uri="{BB962C8B-B14F-4D97-AF65-F5344CB8AC3E}">
        <p14:creationId xmlns:p14="http://schemas.microsoft.com/office/powerpoint/2010/main" xmlns="" val="229935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PRESENT PERFECT</a:t>
            </a:r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ru-RU" sz="3100" b="1" dirty="0">
                <a:solidFill>
                  <a:srgbClr val="FF0000"/>
                </a:solidFill>
              </a:rPr>
              <a:t>употребляется для обозначения:</a:t>
            </a: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>
              <a:buClr>
                <a:srgbClr val="1CADE4"/>
              </a:buClr>
              <a:buNone/>
            </a:pPr>
            <a:r>
              <a:rPr lang="ru-RU" sz="2800" dirty="0"/>
              <a:t>1) действия, которое произошло, закончилось к настоящему моменту </a:t>
            </a:r>
          </a:p>
          <a:p>
            <a:pPr marL="0" lvl="0" indent="0">
              <a:buClr>
                <a:srgbClr val="1CADE4"/>
              </a:buClr>
              <a:buNone/>
            </a:pPr>
            <a:r>
              <a:rPr lang="ru-RU" sz="2800" dirty="0"/>
              <a:t>(</a:t>
            </a:r>
            <a:r>
              <a:rPr lang="ru-RU" sz="2800" u="sng" dirty="0"/>
              <a:t>связь с настоящим моментом </a:t>
            </a:r>
            <a:r>
              <a:rPr lang="ru-RU" sz="2800" u="sng" dirty="0">
                <a:solidFill>
                  <a:srgbClr val="FF0000"/>
                </a:solidFill>
              </a:rPr>
              <a:t>обязательна</a:t>
            </a:r>
            <a:r>
              <a:rPr lang="ru-RU" sz="2800" u="sng" dirty="0"/>
              <a:t>)!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en-US" sz="4400" dirty="0"/>
              <a:t>I </a:t>
            </a:r>
            <a:r>
              <a:rPr lang="en-US" sz="4400" dirty="0">
                <a:solidFill>
                  <a:srgbClr val="00B050"/>
                </a:solidFill>
              </a:rPr>
              <a:t>have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00B0F0"/>
                </a:solidFill>
              </a:rPr>
              <a:t>lost</a:t>
            </a:r>
            <a:r>
              <a:rPr lang="en-US" sz="4400" dirty="0"/>
              <a:t> my key! 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en-US" sz="2800" dirty="0"/>
              <a:t>(I cannot open the door </a:t>
            </a:r>
            <a:r>
              <a:rPr lang="en-US" sz="2800" dirty="0">
                <a:solidFill>
                  <a:srgbClr val="7030A0"/>
                </a:solidFill>
              </a:rPr>
              <a:t>now</a:t>
            </a:r>
            <a:r>
              <a:rPr lang="en-US" sz="2800" dirty="0"/>
              <a:t>)</a:t>
            </a:r>
            <a:endParaRPr lang="ru-RU" sz="28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3309" y="2396836"/>
            <a:ext cx="3463636" cy="3463637"/>
          </a:xfrm>
        </p:spPr>
      </p:pic>
    </p:spTree>
    <p:extLst>
      <p:ext uri="{BB962C8B-B14F-4D97-AF65-F5344CB8AC3E}">
        <p14:creationId xmlns:p14="http://schemas.microsoft.com/office/powerpoint/2010/main" xmlns="" val="34132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60457"/>
          </a:xfrm>
        </p:spPr>
        <p:txBody>
          <a:bodyPr>
            <a:normAutofit/>
          </a:bodyPr>
          <a:lstStyle/>
          <a:p>
            <a:r>
              <a:rPr lang="ru-RU" sz="3600" dirty="0"/>
              <a:t>2) Для передачи новостей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7" y="2022764"/>
            <a:ext cx="4754880" cy="428659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800" dirty="0"/>
              <a:t>Mark </a:t>
            </a:r>
            <a:r>
              <a:rPr lang="en-US" sz="4800" dirty="0">
                <a:solidFill>
                  <a:srgbClr val="00B050"/>
                </a:solidFill>
              </a:rPr>
              <a:t>has</a:t>
            </a:r>
            <a:r>
              <a:rPr lang="en-US" sz="4800" dirty="0"/>
              <a:t> </a:t>
            </a:r>
            <a:r>
              <a:rPr lang="en-US" sz="4800" dirty="0">
                <a:solidFill>
                  <a:srgbClr val="00B0F0"/>
                </a:solidFill>
              </a:rPr>
              <a:t>gone</a:t>
            </a:r>
            <a:r>
              <a:rPr lang="en-US" sz="4800" dirty="0"/>
              <a:t> to Amsterdam!</a:t>
            </a:r>
          </a:p>
          <a:p>
            <a:pPr marL="0" indent="0" algn="ctr">
              <a:buNone/>
            </a:pPr>
            <a:r>
              <a:rPr lang="en-US" sz="4800" dirty="0"/>
              <a:t>She </a:t>
            </a:r>
            <a:r>
              <a:rPr lang="en-US" sz="4800" dirty="0">
                <a:solidFill>
                  <a:srgbClr val="00B050"/>
                </a:solidFill>
              </a:rPr>
              <a:t>has</a:t>
            </a:r>
            <a:r>
              <a:rPr lang="en-US" sz="4800" dirty="0"/>
              <a:t> </a:t>
            </a:r>
            <a:r>
              <a:rPr lang="en-US" sz="4800" dirty="0">
                <a:solidFill>
                  <a:srgbClr val="00B0F0"/>
                </a:solidFill>
              </a:rPr>
              <a:t>bought</a:t>
            </a:r>
            <a:r>
              <a:rPr lang="en-US" sz="4800" dirty="0"/>
              <a:t> a new dress!</a:t>
            </a:r>
          </a:p>
          <a:p>
            <a:pPr marL="0" indent="0" algn="ctr">
              <a:buNone/>
            </a:pPr>
            <a:r>
              <a:rPr lang="en-US" sz="4800" dirty="0"/>
              <a:t>I </a:t>
            </a:r>
            <a:r>
              <a:rPr lang="en-US" sz="4800" dirty="0">
                <a:solidFill>
                  <a:srgbClr val="00B050"/>
                </a:solidFill>
              </a:rPr>
              <a:t>have</a:t>
            </a:r>
            <a:r>
              <a:rPr lang="en-US" sz="4800" dirty="0"/>
              <a:t> </a:t>
            </a:r>
            <a:r>
              <a:rPr lang="en-US" sz="4800" dirty="0">
                <a:solidFill>
                  <a:srgbClr val="7030A0"/>
                </a:solidFill>
              </a:rPr>
              <a:t>already</a:t>
            </a:r>
            <a:r>
              <a:rPr lang="en-US" sz="4800" dirty="0"/>
              <a:t> </a:t>
            </a:r>
            <a:r>
              <a:rPr lang="en-US" sz="4800" dirty="0">
                <a:solidFill>
                  <a:srgbClr val="00B0F0"/>
                </a:solidFill>
              </a:rPr>
              <a:t>made</a:t>
            </a:r>
            <a:r>
              <a:rPr lang="en-US" sz="4800" dirty="0"/>
              <a:t> new samples ! Look at them!</a:t>
            </a:r>
          </a:p>
          <a:p>
            <a:pPr marL="0" indent="0" algn="ctr">
              <a:buNone/>
            </a:pPr>
            <a:endParaRPr lang="ru-RU" sz="4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79006" y="2507674"/>
            <a:ext cx="5193793" cy="2442152"/>
          </a:xfrm>
        </p:spPr>
      </p:pic>
    </p:spTree>
    <p:extLst>
      <p:ext uri="{BB962C8B-B14F-4D97-AF65-F5344CB8AC3E}">
        <p14:creationId xmlns:p14="http://schemas.microsoft.com/office/powerpoint/2010/main" xmlns="" val="171034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3)… действия, которое </a:t>
            </a:r>
            <a:r>
              <a:rPr lang="ru-RU" sz="3600" u="sng" dirty="0"/>
              <a:t>произошло в незаконченный период </a:t>
            </a:r>
            <a:r>
              <a:rPr lang="ru-RU" sz="3600" dirty="0"/>
              <a:t>времени.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024128" y="1801091"/>
            <a:ext cx="4754880" cy="4508269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3500" dirty="0"/>
          </a:p>
          <a:p>
            <a:pPr algn="ctr"/>
            <a:r>
              <a:rPr lang="en-US" sz="3800" dirty="0"/>
              <a:t>Today</a:t>
            </a:r>
          </a:p>
          <a:p>
            <a:pPr algn="ctr"/>
            <a:r>
              <a:rPr lang="en-US" sz="3800" dirty="0"/>
              <a:t>This week</a:t>
            </a:r>
          </a:p>
          <a:p>
            <a:pPr algn="ctr"/>
            <a:r>
              <a:rPr lang="en-US" sz="3800" dirty="0"/>
              <a:t>This month</a:t>
            </a:r>
          </a:p>
          <a:p>
            <a:pPr algn="ctr"/>
            <a:r>
              <a:rPr lang="en-US" sz="3800" dirty="0"/>
              <a:t>This year</a:t>
            </a:r>
          </a:p>
          <a:p>
            <a:pPr algn="ctr"/>
            <a:r>
              <a:rPr lang="en-US" sz="3800" dirty="0"/>
              <a:t>This season</a:t>
            </a:r>
          </a:p>
          <a:p>
            <a:pPr algn="ctr"/>
            <a:r>
              <a:rPr lang="en-US" sz="3800" dirty="0"/>
              <a:t>Recently</a:t>
            </a:r>
          </a:p>
          <a:p>
            <a:pPr algn="ctr"/>
            <a:r>
              <a:rPr lang="en-US" sz="3800" dirty="0"/>
              <a:t>Lately</a:t>
            </a:r>
          </a:p>
          <a:p>
            <a:pPr algn="ctr"/>
            <a:endParaRPr lang="ru-RU" sz="38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12946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 </a:t>
            </a:r>
            <a:r>
              <a:rPr lang="en-US" sz="3200" dirty="0">
                <a:solidFill>
                  <a:srgbClr val="00B050"/>
                </a:solidFill>
              </a:rPr>
              <a:t>have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corrected</a:t>
            </a:r>
            <a:r>
              <a:rPr lang="en-US" sz="3200" dirty="0">
                <a:solidFill>
                  <a:schemeClr val="tx1"/>
                </a:solidFill>
              </a:rPr>
              <a:t> 5 tests </a:t>
            </a:r>
            <a:r>
              <a:rPr lang="en-US" sz="3200" dirty="0">
                <a:solidFill>
                  <a:srgbClr val="7030A0"/>
                </a:solidFill>
              </a:rPr>
              <a:t>today</a:t>
            </a:r>
            <a:r>
              <a:rPr lang="en-US" sz="3200" dirty="0">
                <a:solidFill>
                  <a:schemeClr val="tx1"/>
                </a:solidFill>
              </a:rPr>
              <a:t>!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97782" y="3269674"/>
            <a:ext cx="3931409" cy="2412062"/>
          </a:xfrm>
        </p:spPr>
      </p:pic>
    </p:spTree>
    <p:extLst>
      <p:ext uri="{BB962C8B-B14F-4D97-AF65-F5344CB8AC3E}">
        <p14:creationId xmlns:p14="http://schemas.microsoft.com/office/powerpoint/2010/main" xmlns="" val="1074113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852" y="543652"/>
            <a:ext cx="9720072" cy="1499616"/>
          </a:xfrm>
        </p:spPr>
        <p:txBody>
          <a:bodyPr>
            <a:normAutofit/>
          </a:bodyPr>
          <a:lstStyle/>
          <a:p>
            <a:r>
              <a:rPr lang="ru-RU" sz="4000" dirty="0"/>
              <a:t>4) Опыт, который случился к настоящему времени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I </a:t>
            </a:r>
            <a:r>
              <a:rPr lang="en-US" sz="3600" dirty="0">
                <a:solidFill>
                  <a:srgbClr val="00B050"/>
                </a:solidFill>
              </a:rPr>
              <a:t>have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/>
              <a:t>been </a:t>
            </a:r>
            <a:r>
              <a:rPr lang="en-US" sz="3600" dirty="0">
                <a:solidFill>
                  <a:schemeClr val="tx1"/>
                </a:solidFill>
              </a:rPr>
              <a:t>in Venice.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0852" y="3255818"/>
            <a:ext cx="4648155" cy="3053541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It is first time I </a:t>
            </a:r>
            <a:r>
              <a:rPr lang="en-US" sz="3600" dirty="0">
                <a:solidFill>
                  <a:srgbClr val="00B050"/>
                </a:solidFill>
              </a:rPr>
              <a:t>have</a:t>
            </a:r>
            <a:r>
              <a:rPr lang="en-US" sz="3600" dirty="0"/>
              <a:t> driven </a:t>
            </a:r>
            <a:r>
              <a:rPr lang="en-US" sz="3600" dirty="0">
                <a:solidFill>
                  <a:schemeClr val="tx1"/>
                </a:solidFill>
              </a:rPr>
              <a:t>a car!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7672" y="3255818"/>
            <a:ext cx="4428095" cy="3053541"/>
          </a:xfrm>
        </p:spPr>
      </p:pic>
    </p:spTree>
    <p:extLst>
      <p:ext uri="{BB962C8B-B14F-4D97-AF65-F5344CB8AC3E}">
        <p14:creationId xmlns:p14="http://schemas.microsoft.com/office/powerpoint/2010/main" xmlns="" val="129205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A156BCEA-2F5B-4A8F-988E-72289FF1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2287380"/>
          </a:xfrm>
        </p:spPr>
        <p:txBody>
          <a:bodyPr/>
          <a:lstStyle/>
          <a:p>
            <a:pPr algn="ctr"/>
            <a:r>
              <a:rPr lang="en-US" dirty="0"/>
              <a:t>Present </a:t>
            </a:r>
            <a:r>
              <a:rPr lang="en-US" dirty="0" smtClean="0"/>
              <a:t>Perfect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4800" dirty="0" smtClean="0">
                <a:solidFill>
                  <a:srgbClr val="C00000"/>
                </a:solidFill>
              </a:rPr>
              <a:t>структура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013FD7F7-0501-402F-878E-D033D1C48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dirty="0"/>
          </a:p>
          <a:p>
            <a:pPr algn="ctr"/>
            <a:r>
              <a:rPr lang="en-US" sz="4400" dirty="0">
                <a:solidFill>
                  <a:srgbClr val="FF0000"/>
                </a:solidFill>
              </a:rPr>
              <a:t>+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00B050"/>
                </a:solidFill>
              </a:rPr>
              <a:t>Have/has </a:t>
            </a:r>
            <a:r>
              <a:rPr lang="en-US" sz="4400" dirty="0"/>
              <a:t>+ </a:t>
            </a:r>
            <a:r>
              <a:rPr lang="en-US" sz="4400" dirty="0">
                <a:solidFill>
                  <a:schemeClr val="accent1"/>
                </a:solidFill>
              </a:rPr>
              <a:t>V3/+ed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</a:rPr>
              <a:t>-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00B050"/>
                </a:solidFill>
              </a:rPr>
              <a:t>Have/has </a:t>
            </a:r>
            <a:r>
              <a:rPr lang="en-US" sz="4400" dirty="0"/>
              <a:t>+ </a:t>
            </a:r>
            <a:r>
              <a:rPr lang="en-US" sz="4400" dirty="0">
                <a:solidFill>
                  <a:srgbClr val="C00000"/>
                </a:solidFill>
              </a:rPr>
              <a:t>not</a:t>
            </a:r>
            <a:r>
              <a:rPr lang="en-US" sz="4400" dirty="0"/>
              <a:t> + </a:t>
            </a:r>
            <a:r>
              <a:rPr lang="en-US" sz="4400" dirty="0">
                <a:solidFill>
                  <a:schemeClr val="accent1"/>
                </a:solidFill>
              </a:rPr>
              <a:t>V3/+ed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</a:rPr>
              <a:t>?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00B050"/>
                </a:solidFill>
              </a:rPr>
              <a:t>Have/has </a:t>
            </a:r>
            <a:r>
              <a:rPr lang="en-US" sz="4400" dirty="0"/>
              <a:t>+ </a:t>
            </a:r>
            <a:r>
              <a:rPr lang="ru-RU" sz="4400" dirty="0"/>
              <a:t>подлежащее</a:t>
            </a:r>
            <a:r>
              <a:rPr lang="en-US" sz="4400" dirty="0"/>
              <a:t>+ </a:t>
            </a:r>
            <a:r>
              <a:rPr lang="en-US" sz="4400" dirty="0">
                <a:solidFill>
                  <a:schemeClr val="accent1"/>
                </a:solidFill>
              </a:rPr>
              <a:t>V3/+ed</a:t>
            </a:r>
            <a:endParaRPr lang="ru-RU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9465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E468F0-43CA-4A0A-87C5-F198495EB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Утвердительные предложения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E44FF5-436D-4942-9EE6-1EB1EF220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/>
          <a:lstStyle/>
          <a:p>
            <a:pPr algn="ctr"/>
            <a:r>
              <a:rPr lang="ru-RU" sz="4800" dirty="0"/>
              <a:t>Подлежащее + </a:t>
            </a:r>
            <a:r>
              <a:rPr lang="en-US" sz="4800" dirty="0">
                <a:solidFill>
                  <a:srgbClr val="00B050"/>
                </a:solidFill>
              </a:rPr>
              <a:t>Have/has </a:t>
            </a:r>
            <a:r>
              <a:rPr lang="en-US" sz="4800" dirty="0"/>
              <a:t>+ </a:t>
            </a:r>
            <a:r>
              <a:rPr lang="en-US" sz="4800" dirty="0">
                <a:solidFill>
                  <a:schemeClr val="accent1"/>
                </a:solidFill>
              </a:rPr>
              <a:t>V3/+ed</a:t>
            </a:r>
            <a:endParaRPr lang="ru-RU" sz="4800" dirty="0">
              <a:solidFill>
                <a:schemeClr val="accent1"/>
              </a:solidFill>
            </a:endParaRPr>
          </a:p>
          <a:p>
            <a:pPr algn="ctr"/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ru-RU" sz="2800" dirty="0"/>
              <a:t>для</a:t>
            </a:r>
            <a:r>
              <a:rPr lang="en-US" sz="2800" dirty="0"/>
              <a:t> l, you, we, they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ru-RU" sz="2800" dirty="0"/>
              <a:t>для </a:t>
            </a:r>
            <a:r>
              <a:rPr lang="en-US" sz="2800" dirty="0"/>
              <a:t>He, she, it</a:t>
            </a:r>
          </a:p>
          <a:p>
            <a:pPr algn="ctr"/>
            <a:r>
              <a:rPr lang="ru-RU" sz="2800" dirty="0"/>
              <a:t>Если смысловой </a:t>
            </a:r>
            <a:r>
              <a:rPr lang="ru-RU" sz="2800" dirty="0">
                <a:solidFill>
                  <a:srgbClr val="FF0000"/>
                </a:solidFill>
              </a:rPr>
              <a:t>глагол неправильный </a:t>
            </a:r>
            <a:r>
              <a:rPr lang="ru-RU" sz="2800" dirty="0"/>
              <a:t>используем его 3ю форму</a:t>
            </a:r>
            <a:r>
              <a:rPr lang="en-US" sz="2800" dirty="0"/>
              <a:t>!</a:t>
            </a:r>
            <a:r>
              <a:rPr lang="ru-RU" sz="2800" dirty="0"/>
              <a:t> </a:t>
            </a:r>
            <a:endParaRPr lang="en-US" sz="2800" dirty="0"/>
          </a:p>
          <a:p>
            <a:pPr algn="ctr"/>
            <a:r>
              <a:rPr lang="en-US" sz="2800" dirty="0"/>
              <a:t>E</a:t>
            </a:r>
            <a:r>
              <a:rPr lang="ru-RU" sz="2800" dirty="0"/>
              <a:t>сли </a:t>
            </a:r>
            <a:r>
              <a:rPr lang="ru-RU" sz="2800" dirty="0">
                <a:solidFill>
                  <a:srgbClr val="00B050"/>
                </a:solidFill>
              </a:rPr>
              <a:t>глагол правильный</a:t>
            </a:r>
            <a:r>
              <a:rPr lang="ru-RU" sz="2800" dirty="0"/>
              <a:t> добавляем к нему окончание </a:t>
            </a:r>
            <a:r>
              <a:rPr lang="ru-RU" sz="2800" dirty="0">
                <a:solidFill>
                  <a:srgbClr val="00B050"/>
                </a:solidFill>
              </a:rPr>
              <a:t>-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81141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632656-E8C9-41A4-9704-13BB0D1CE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(for example) </a:t>
            </a:r>
            <a:r>
              <a:rPr lang="ru-RU" dirty="0"/>
              <a:t>Например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6BE6A8-6F49-4B96-9A5C-542012883F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my key</a:t>
            </a:r>
          </a:p>
          <a:p>
            <a:r>
              <a:rPr lang="en-US" sz="2800" dirty="0"/>
              <a:t>He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his key</a:t>
            </a:r>
          </a:p>
          <a:p>
            <a:r>
              <a:rPr lang="en-US" sz="2800" dirty="0"/>
              <a:t>She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her key</a:t>
            </a:r>
          </a:p>
          <a:p>
            <a:r>
              <a:rPr lang="en-US" sz="2800" dirty="0"/>
              <a:t>It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…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your key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our key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lost</a:t>
            </a:r>
            <a:r>
              <a:rPr lang="en-US" sz="2800" dirty="0"/>
              <a:t> their key</a:t>
            </a:r>
            <a:endParaRPr lang="ru-RU" sz="28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1A6E533-0CF9-42C8-B935-8E7DF9D20E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my room</a:t>
            </a:r>
          </a:p>
          <a:p>
            <a:r>
              <a:rPr lang="en-US" sz="2800" dirty="0"/>
              <a:t>He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his room</a:t>
            </a:r>
          </a:p>
          <a:p>
            <a:r>
              <a:rPr lang="en-US" sz="2800" dirty="0"/>
              <a:t>She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her room</a:t>
            </a:r>
          </a:p>
          <a:p>
            <a:r>
              <a:rPr lang="en-US" sz="2800" dirty="0"/>
              <a:t>It </a:t>
            </a:r>
            <a:r>
              <a:rPr lang="en-US" sz="2800" dirty="0">
                <a:solidFill>
                  <a:srgbClr val="00B050"/>
                </a:solidFill>
              </a:rPr>
              <a:t>has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…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your room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our room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have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F0"/>
                </a:solidFill>
              </a:rPr>
              <a:t>clean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their room.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91837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DC7754-1007-47BE-86DD-464C8BBA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Отрицательные предложения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DCBFB7-6518-41EC-B596-31629DC63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1CADE4"/>
              </a:buClr>
            </a:pPr>
            <a:endParaRPr lang="en-US" sz="4000" dirty="0">
              <a:solidFill>
                <a:prstClr val="black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ru-RU" sz="4000" dirty="0">
                <a:solidFill>
                  <a:prstClr val="black"/>
                </a:solidFill>
              </a:rPr>
              <a:t>Подлежащее + </a:t>
            </a:r>
            <a:r>
              <a:rPr lang="en-US" sz="4000" dirty="0">
                <a:solidFill>
                  <a:srgbClr val="00B050"/>
                </a:solidFill>
              </a:rPr>
              <a:t>Have/has </a:t>
            </a:r>
            <a:r>
              <a:rPr lang="en-US" sz="4000" dirty="0">
                <a:solidFill>
                  <a:prstClr val="black"/>
                </a:solidFill>
              </a:rPr>
              <a:t>+</a:t>
            </a: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not</a:t>
            </a:r>
            <a:r>
              <a:rPr lang="en-US" sz="4000" dirty="0">
                <a:solidFill>
                  <a:prstClr val="black"/>
                </a:solidFill>
              </a:rPr>
              <a:t> + </a:t>
            </a:r>
            <a:r>
              <a:rPr lang="en-US" sz="4000" dirty="0">
                <a:solidFill>
                  <a:srgbClr val="1CADE4"/>
                </a:solidFill>
              </a:rPr>
              <a:t>V3/+ed</a:t>
            </a:r>
            <a:endParaRPr lang="ru-RU" sz="4000" dirty="0">
              <a:solidFill>
                <a:srgbClr val="1CADE4"/>
              </a:solidFill>
            </a:endParaRPr>
          </a:p>
          <a:p>
            <a:endParaRPr lang="en-US" dirty="0"/>
          </a:p>
          <a:p>
            <a:pPr algn="ctr"/>
            <a:r>
              <a:rPr lang="ru-RU" sz="3600" dirty="0"/>
              <a:t>Сокращения:</a:t>
            </a:r>
            <a:endParaRPr lang="en-US" sz="3600" dirty="0"/>
          </a:p>
          <a:p>
            <a:pPr algn="ctr"/>
            <a:r>
              <a:rPr lang="ru-RU" sz="3600" dirty="0"/>
              <a:t> </a:t>
            </a:r>
            <a:r>
              <a:rPr lang="en-US" sz="3600" dirty="0"/>
              <a:t>Have not = haven’t</a:t>
            </a:r>
          </a:p>
          <a:p>
            <a:pPr algn="ctr"/>
            <a:r>
              <a:rPr lang="en-US" sz="3600" dirty="0"/>
              <a:t> Has not = hasn’t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484542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340</TotalTime>
  <Words>542</Words>
  <Application>Microsoft Office PowerPoint</Application>
  <PresentationFormat>Произвольный</PresentationFormat>
  <Paragraphs>92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Интеграл</vt:lpstr>
      <vt:lpstr>Present PERFECT</vt:lpstr>
      <vt:lpstr> PRESENT PERFECT  употребляется для обозначения: </vt:lpstr>
      <vt:lpstr>2) Для передачи новостей</vt:lpstr>
      <vt:lpstr>3)… действия, которое произошло в незаконченный период времени.</vt:lpstr>
      <vt:lpstr>4) Опыт, который случился к настоящему времени</vt:lpstr>
      <vt:lpstr>Present Perfect  структура</vt:lpstr>
      <vt:lpstr>Утвердительные предложения</vt:lpstr>
      <vt:lpstr>(for example) Например:</vt:lpstr>
      <vt:lpstr>Отрицательные предложения</vt:lpstr>
      <vt:lpstr>(for example) Например:</vt:lpstr>
      <vt:lpstr>Вопросительные предложения</vt:lpstr>
      <vt:lpstr>Слова маркеры present perfect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PERFECT (present, past, future)</dc:title>
  <dc:creator>User</dc:creator>
  <cp:lastModifiedBy>dolbina</cp:lastModifiedBy>
  <cp:revision>29</cp:revision>
  <dcterms:created xsi:type="dcterms:W3CDTF">2023-04-16T10:25:23Z</dcterms:created>
  <dcterms:modified xsi:type="dcterms:W3CDTF">2023-05-04T11:12:57Z</dcterms:modified>
</cp:coreProperties>
</file>