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8" r:id="rId3"/>
    <p:sldId id="259" r:id="rId4"/>
    <p:sldId id="260" r:id="rId5"/>
    <p:sldId id="261" r:id="rId6"/>
    <p:sldId id="283" r:id="rId7"/>
    <p:sldId id="287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5" r:id="rId21"/>
    <p:sldId id="274" r:id="rId22"/>
    <p:sldId id="275" r:id="rId23"/>
    <p:sldId id="277" r:id="rId24"/>
    <p:sldId id="280" r:id="rId25"/>
    <p:sldId id="282" r:id="rId26"/>
    <p:sldId id="28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B%D0%B5%D0%BA%D1%82%D1%80%D0%BE%D0%BD%D0%BD%D0%B0%D1%8F_%D0%BF%D0%BE%D1%87%D1%82%D0%B0" TargetMode="External"/><Relationship Id="rId7" Type="http://schemas.openxmlformats.org/officeDocument/2006/relationships/hyperlink" Target="https://ru.wikipedia.org/wiki/%D0%A1%D0%B5%D1%82%D0%B5%D0%B2%D0%BE%D0%B9_%D1%87%D0%B5%D1%80%D0%B2%D1%8C" TargetMode="External"/><Relationship Id="rId2" Type="http://schemas.openxmlformats.org/officeDocument/2006/relationships/hyperlink" Target="https://ru.wikipedia.org/wiki/%D0%98%D0%BD%D1%82%D0%B5%D1%80%D0%BD%D0%B5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0%BF%D0%B0%D0%BC" TargetMode="External"/><Relationship Id="rId5" Type="http://schemas.openxmlformats.org/officeDocument/2006/relationships/hyperlink" Target="https://ru.wikipedia.org/wiki/%D0%94%D0%BE%D0%BC%D0%B5%D0%BD%D0%BD%D0%BE%D0%B5_%D0%B8%D0%BC%D1%8F" TargetMode="External"/><Relationship Id="rId4" Type="http://schemas.openxmlformats.org/officeDocument/2006/relationships/hyperlink" Target="https://ru.wikipedia.org/wiki/%D0%9F%D0%BE%D1%87%D1%82%D0%B0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nigma.ru/" TargetMode="External"/><Relationship Id="rId3" Type="http://schemas.openxmlformats.org/officeDocument/2006/relationships/hyperlink" Target="http://scholar.google.com/" TargetMode="External"/><Relationship Id="rId7" Type="http://schemas.openxmlformats.org/officeDocument/2006/relationships/hyperlink" Target="http://www.bing.com/" TargetMode="External"/><Relationship Id="rId12" Type="http://schemas.openxmlformats.org/officeDocument/2006/relationships/hyperlink" Target="http://www.rambler.ru/" TargetMode="External"/><Relationship Id="rId2" Type="http://schemas.openxmlformats.org/officeDocument/2006/relationships/hyperlink" Target="http://www.google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o.mail.ru/" TargetMode="External"/><Relationship Id="rId11" Type="http://schemas.openxmlformats.org/officeDocument/2006/relationships/hyperlink" Target="http://www.live.com/" TargetMode="External"/><Relationship Id="rId5" Type="http://schemas.openxmlformats.org/officeDocument/2006/relationships/hyperlink" Target="http://ru.yahoo.com/" TargetMode="External"/><Relationship Id="rId10" Type="http://schemas.openxmlformats.org/officeDocument/2006/relationships/hyperlink" Target="http://www.aport.ru/" TargetMode="External"/><Relationship Id="rId4" Type="http://schemas.openxmlformats.org/officeDocument/2006/relationships/hyperlink" Target="http://www.yandex.ru/" TargetMode="External"/><Relationship Id="rId9" Type="http://schemas.openxmlformats.org/officeDocument/2006/relationships/hyperlink" Target="http://www.webalta.r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144000" indent="0" algn="ctr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Сетевые технологии поиска, обработки и передачи данных»</a:t>
            </a: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5" name="WordArt 1"/>
          <p:cNvSpPr>
            <a:spLocks noChangeArrowheads="1" noChangeShapeType="1" noTextEdit="1"/>
          </p:cNvSpPr>
          <p:nvPr/>
        </p:nvSpPr>
        <p:spPr bwMode="auto">
          <a:xfrm>
            <a:off x="1643042" y="714356"/>
            <a:ext cx="5357850" cy="17859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rtl="0"/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70C0"/>
              </a:solidFill>
              <a:effectLst/>
              <a:latin typeface="Impact"/>
            </a:endParaRP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7" name="Picture 1" descr="C:\Users\User_2\Documents\картинки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999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Аппаратные средства компьютерных сетей. Топологии локальных вычислительных сетей.                                                                                                                   Все компьютеры абонентов (пользователей), работающие в рамках локальной вычислительной сети должны иметь возможность взаимодействовать друг с другом, т.е. быть связанными между собой. Способ организации таких связей существенно влияет на характеристики локальной вычислительной сети и называется её топологией   (архитектурой, конфигурацией). </a:t>
            </a:r>
          </a:p>
        </p:txBody>
      </p:sp>
    </p:spTree>
  </p:cSld>
  <p:clrMapOvr>
    <a:masterClrMapping/>
  </p:clrMapOvr>
  <p:transition spd="slow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89" name="Picture 1" descr="C:\Users\User_2\Documents\картинки\images (1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36794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/>
              <a:t>Электронная почта.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b="1" dirty="0" err="1"/>
              <a:t>Электро́нная</a:t>
            </a:r>
            <a:r>
              <a:rPr lang="ru-RU" b="1" dirty="0"/>
              <a:t> </a:t>
            </a:r>
            <a:r>
              <a:rPr lang="ru-RU" b="1" dirty="0" err="1"/>
              <a:t>по́чта</a:t>
            </a:r>
            <a:r>
              <a:rPr lang="ru-RU" dirty="0"/>
              <a:t>  — технология и служба по пересылке и получению электронных сообщений (называемых «письма», «электронные письма» или «сообщения») между пользователями компьютерной сети (в том числе — </a:t>
            </a:r>
            <a:r>
              <a:rPr lang="ru-RU" dirty="0">
                <a:hlinkClick r:id="rId2" tooltip="Интернет"/>
              </a:rPr>
              <a:t>Интернета</a:t>
            </a:r>
            <a:r>
              <a:rPr lang="ru-RU" dirty="0"/>
              <a:t>)</a:t>
            </a:r>
            <a:r>
              <a:rPr lang="ru-RU" baseline="30000" dirty="0">
                <a:hlinkClick r:id="rId3"/>
              </a:rPr>
              <a:t>[1]</a:t>
            </a:r>
            <a:r>
              <a:rPr lang="ru-RU" dirty="0"/>
              <a:t>.</a:t>
            </a:r>
          </a:p>
          <a:p>
            <a:r>
              <a:rPr lang="ru-RU" dirty="0"/>
              <a:t>Электронная почта по составу элементов и принципу работы практически повторяет систему обычной (бумажной) </a:t>
            </a:r>
            <a:r>
              <a:rPr lang="ru-RU" dirty="0">
                <a:hlinkClick r:id="rId4" tooltip="Почта"/>
              </a:rPr>
              <a:t>почты</a:t>
            </a:r>
            <a:r>
              <a:rPr lang="ru-RU" dirty="0"/>
              <a:t>, заимствуя как термины (почта, письмо, конверт, вложение, ящик, доставка и другие), так и характерные особенности — простоту использования, задержки передачи сообщений, достаточную надёжность и, в то же время, отсутствие гарантии доставки.</a:t>
            </a:r>
          </a:p>
          <a:p>
            <a:r>
              <a:rPr lang="ru-RU" dirty="0"/>
              <a:t>Достоинствами электронной почты являются: легко воспринимаемые и запоминаемые человеком адреса вида </a:t>
            </a:r>
            <a:r>
              <a:rPr lang="ru-RU" dirty="0" err="1"/>
              <a:t>имя_пользователя@</a:t>
            </a:r>
            <a:r>
              <a:rPr lang="ru-RU" dirty="0" err="1">
                <a:hlinkClick r:id="rId5" tooltip="Доменное имя"/>
              </a:rPr>
              <a:t>имя_домена</a:t>
            </a:r>
            <a:r>
              <a:rPr lang="ru-RU" dirty="0"/>
              <a:t> (например </a:t>
            </a:r>
            <a:r>
              <a:rPr lang="ru-RU" dirty="0" err="1"/>
              <a:t>somebody@example.com</a:t>
            </a:r>
            <a:r>
              <a:rPr lang="ru-RU" dirty="0"/>
              <a:t>); возможность передачи как простого текста, так и форматированного, а также произвольных файлов (текстовые документы, </a:t>
            </a:r>
            <a:r>
              <a:rPr lang="ru-RU" dirty="0" err="1"/>
              <a:t>медиафайлы</a:t>
            </a:r>
            <a:r>
              <a:rPr lang="ru-RU" dirty="0"/>
              <a:t>, программы, архивы и т. д.</a:t>
            </a:r>
            <a:r>
              <a:rPr lang="ru-RU" baseline="30000" dirty="0">
                <a:hlinkClick r:id="rId3"/>
              </a:rPr>
              <a:t>[1]</a:t>
            </a:r>
            <a:r>
              <a:rPr lang="ru-RU" dirty="0"/>
              <a:t>); независимость серверов (в общем случае они обращаются друг к другу непосредственно); достаточно высокая надёжность доставки сообщения; простота использования человеком и программами, высокая скорость передачи сообщений.</a:t>
            </a:r>
          </a:p>
          <a:p>
            <a:r>
              <a:rPr lang="ru-RU" dirty="0"/>
              <a:t>Недостатки электронной почты: наличие такого явления, как </a:t>
            </a:r>
            <a:r>
              <a:rPr lang="ru-RU" dirty="0">
                <a:hlinkClick r:id="rId6" tooltip="Спам"/>
              </a:rPr>
              <a:t>спам</a:t>
            </a:r>
            <a:r>
              <a:rPr lang="ru-RU" dirty="0"/>
              <a:t> (массовые рекламные и </a:t>
            </a:r>
            <a:r>
              <a:rPr lang="ru-RU" dirty="0">
                <a:hlinkClick r:id="rId7" tooltip="Сетевой червь"/>
              </a:rPr>
              <a:t>вирусные рассылки</a:t>
            </a:r>
            <a:r>
              <a:rPr lang="ru-RU" dirty="0"/>
              <a:t>); возможные задержки доставки сообщения (до нескольких суток); ограничения на размер одного сообщения и на общий размер сообщений в почтовом ящике (персональные для пользователей).</a:t>
            </a:r>
          </a:p>
          <a:p>
            <a:r>
              <a:rPr lang="ru-RU" dirty="0"/>
              <a:t>В настоящее время любой начинающий пользователь может завести свой бесплатный электронный почтовый ящик, достаточно зарегистрироваться на одном из </a:t>
            </a:r>
            <a:r>
              <a:rPr lang="ru-RU" dirty="0" err="1"/>
              <a:t>интернет-порталов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Технологии и протоколы вычислительных сетей.  Очевидно, что любая компьютерная сеть - это сложный комплекс взаимосвязанных и согласованно функционирующих программных и аппаратных компонентов. Основной задачей, решаемой при создании компьютерных сетей, является обеспечение совместимости оборудования по электрическим и механическим характеристикам, а также обеспечение корректной передачи данных и однозначной их интерпретации на основе совместимости обслуживающих сеть программ.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Без названия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ransition spd="slow"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3" name="Picture 1" descr="C:\Users\User_2\Documents\картинки\images (1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a86772dd9e0709cc0cf3a8c712beee3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split orient="vert"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5" name="Picture 1" descr="C:\Users\User_2\Documents\картинки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Адресация компьютеров в сети и основные сетевые протоколы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любой физической конфигурации поддержка доступа от одного компьютера к другому выполняется специальной программой - сетевой операционной системой (ОС), которая по отношению к ОС отдельных компьютеров является главенствующей. Для современных высокоразвитых ОС персональных компьютеров характерно наличие встроенных сетевых возможностей (характерный пример, Windows XP). В ЛВС данные передаются от одного компьютера к другому блоками, которые называют пакетами данных (дейтаграммами).</a:t>
            </a:r>
          </a:p>
        </p:txBody>
      </p:sp>
    </p:spTree>
  </p:cSld>
  <p:clrMapOvr>
    <a:masterClrMapping/>
  </p:clrMapOvr>
  <p:transition spd="slow">
    <p:strip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Компьютерные сети и их классификация.</a:t>
            </a:r>
          </a:p>
          <a:p>
            <a:r>
              <a:rPr lang="ru-RU" dirty="0"/>
              <a:t>Локальные сети.</a:t>
            </a:r>
          </a:p>
          <a:p>
            <a:r>
              <a:rPr lang="ru-RU" dirty="0"/>
              <a:t>Аппаратные средства компьютерных сетей. Топологии локальных вычислительных сетей.</a:t>
            </a:r>
          </a:p>
          <a:p>
            <a:r>
              <a:rPr lang="ru-RU" dirty="0"/>
              <a:t>Технологии и протоколы вычислительных сетей.</a:t>
            </a:r>
          </a:p>
          <a:p>
            <a:r>
              <a:rPr lang="ru-RU" dirty="0"/>
              <a:t>Адресация компьютеров в сети и основные сетевые протоколы.</a:t>
            </a:r>
          </a:p>
          <a:p>
            <a:r>
              <a:rPr lang="ru-RU" dirty="0"/>
              <a:t>Преимущества использования сетевых технологий.</a:t>
            </a:r>
          </a:p>
          <a:p>
            <a:endParaRPr lang="ru-RU" dirty="0"/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1428728" y="357166"/>
            <a:ext cx="5857916" cy="90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rtl="0"/>
            <a:r>
              <a:rPr lang="ru-RU" sz="3600" b="1" kern="1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latin typeface="Impact"/>
              </a:rPr>
              <a:t>Содержание</a:t>
            </a:r>
            <a:endParaRPr lang="ru-RU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F0000"/>
              </a:solidFill>
              <a:latin typeface="Impact"/>
            </a:endParaRPr>
          </a:p>
        </p:txBody>
      </p:sp>
    </p:spTree>
  </p:cSld>
  <p:clrMapOvr>
    <a:masterClrMapping/>
  </p:clrMapOvr>
  <p:transition spd="slow">
    <p:pull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9" name="Picture 1" descr="C:\Users\User_2\Documents\картинки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6489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.Преимущества использования сетевых технологий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компьютеры работают независимо друг от друга, то приложения и ресурсы (например, принтеры или сканеры) придется дублировать для каждого из них. Например, если два аналитика хотят работать с таблицей Excel и ежедневно распечатывать результаты своей работы на принтере, оба используемых ими компьютера должны иметь свою копию программы Excel и принтер. Если бы пользователям понадобилось совместно применять свои данные, то эти данные пришлось бы непрерывно переносить между компьютерами при помощи дискет или CD-RW-дисков.</a:t>
            </a:r>
          </a:p>
        </p:txBody>
      </p:sp>
    </p:spTree>
  </p:cSld>
  <p:clrMapOvr>
    <a:masterClrMapping/>
  </p:clrMapOvr>
  <p:transition spd="slow"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C:\Users\User_2\Documents\картинки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3306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 данный момент, сложно представить себе мир без компьютерных сетей. Большинство современных людей пользуется ими постоянно - с их помощью люди работают, узнают новости, общаются, играют в компьютерные игры и т.д. Для очень многих людей работа в глобальной сети стала площадкой для бизнеса, а создатели социальных сетей, например, Марк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Цукерберг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или Павел Дуров и вовсе стали одними из самых богатых людей планеты.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lus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8" name="Picture 2" descr="C:\Users\User_2\Documents\картинки\скачанные файлы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Users\User_2\Documents\картинки\slide_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check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/>
              <a:t>Вопросы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dirty="0"/>
              <a:t>1.Что называется компьютерной сетью?</a:t>
            </a:r>
          </a:p>
          <a:p>
            <a:r>
              <a:rPr lang="ru-RU" sz="2000" dirty="0"/>
              <a:t>2.Какие поисковые системы вы узнали?</a:t>
            </a:r>
          </a:p>
          <a:p>
            <a:r>
              <a:rPr lang="ru-RU" sz="2000" dirty="0"/>
              <a:t>3.Электронная почта - это..</a:t>
            </a:r>
          </a:p>
          <a:p>
            <a:r>
              <a:rPr lang="ru-RU" sz="2000" dirty="0"/>
              <a:t>4.Любая компьютерная сеть это?</a:t>
            </a:r>
          </a:p>
          <a:p>
            <a:r>
              <a:rPr lang="ru-RU" sz="2000" dirty="0"/>
              <a:t>5.Что можно делать в компьютерной сети? </a:t>
            </a:r>
          </a:p>
          <a:p>
            <a:r>
              <a:rPr lang="ru-RU" sz="2000" dirty="0"/>
              <a:t>6.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/>
              <a:t>Пакетными документами или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(дейтаграммами) называют…</a:t>
            </a:r>
            <a:endParaRPr lang="ru-RU" sz="2000" dirty="0"/>
          </a:p>
          <a:p>
            <a:r>
              <a:rPr lang="ru-RU" sz="2000" dirty="0"/>
              <a:t>7.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Основной задачей, решаемой при создании компьютерных сетей, является…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8. Топологией или (архитектурой, конфигурацией) называют ? 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Компьютерные сети и их классификация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компьютерный сеть вычислительный.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Компьютерной сетью называют совокупность узлов (компьютеров, терминалов, периферийных устройств), имеющих возможность информационного взаимодействия друг с другом с помощью специального коммуникационного оборудования и программного обеспечения.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Размеры сетей варьируются в широких пределах - от пары соединенных между собой компьютеров, стоящих на соседних столах, до миллионов компьютеров, разбросанных по всему миру (часть из них может находиться на космических объектах).</a:t>
            </a:r>
          </a:p>
        </p:txBody>
      </p:sp>
    </p:spTree>
  </p:cSld>
  <p:clrMapOvr>
    <a:masterClrMapping/>
  </p:clrMapOvr>
  <p:transition spd="slow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3" name="Picture 1" descr="C:\Users\User_2\Documents\картинки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1600" b="0" dirty="0" err="1">
                <a:hlinkClick r:id="rId2"/>
              </a:rPr>
              <a:t>Google</a:t>
            </a:r>
            <a:r>
              <a:rPr lang="ru-RU" sz="1600" b="0" dirty="0">
                <a:hlinkClick r:id="rId2"/>
              </a:rPr>
              <a:t> - русская страница</a:t>
            </a:r>
            <a:r>
              <a:rPr lang="ru-RU" sz="1600" b="0" dirty="0"/>
              <a:t>. Лучшая русскоязычная поисковая система. Ведёт поиск текста и внутри PDF-файлов. В режиме расширенного поиска может искать файлы заданного формата. Позволяет искать не только текстовые документы, но и картинки (файлы графических форматов) и карты местности (переключиться по соответствующей гиперссылке в верхней части страницы).</a:t>
            </a:r>
            <a:br>
              <a:rPr lang="ru-RU" sz="1600" b="0" dirty="0"/>
            </a:br>
            <a:r>
              <a:rPr lang="ru-RU" sz="1600" b="0" dirty="0">
                <a:hlinkClick r:id="rId3"/>
              </a:rPr>
              <a:t>Академия </a:t>
            </a:r>
            <a:r>
              <a:rPr lang="ru-RU" sz="1600" b="0" dirty="0" err="1">
                <a:hlinkClick r:id="rId3"/>
              </a:rPr>
              <a:t>Google</a:t>
            </a:r>
            <a:r>
              <a:rPr lang="ru-RU" sz="1600" b="0" dirty="0">
                <a:hlinkClick r:id="rId3"/>
              </a:rPr>
              <a:t> (</a:t>
            </a:r>
            <a:r>
              <a:rPr lang="ru-RU" sz="1600" b="0" dirty="0" err="1">
                <a:hlinkClick r:id="rId3"/>
              </a:rPr>
              <a:t>Google</a:t>
            </a:r>
            <a:r>
              <a:rPr lang="ru-RU" sz="1600" b="0" dirty="0">
                <a:hlinkClick r:id="rId3"/>
              </a:rPr>
              <a:t> </a:t>
            </a:r>
            <a:r>
              <a:rPr lang="ru-RU" sz="1600" b="0" dirty="0" err="1">
                <a:hlinkClick r:id="rId3"/>
              </a:rPr>
              <a:t>scholar</a:t>
            </a:r>
            <a:r>
              <a:rPr lang="ru-RU" sz="1600" b="0" dirty="0">
                <a:hlinkClick r:id="rId3"/>
              </a:rPr>
              <a:t>)</a:t>
            </a:r>
            <a:r>
              <a:rPr lang="ru-RU" sz="1600" b="0" dirty="0"/>
              <a:t> - поиск научных публикаций.</a:t>
            </a:r>
            <a:br>
              <a:rPr lang="ru-RU" sz="1600" b="0" dirty="0"/>
            </a:br>
            <a:r>
              <a:rPr lang="ru-RU" sz="1600" b="0" dirty="0" err="1">
                <a:hlinkClick r:id="rId4"/>
              </a:rPr>
              <a:t>Яндекс</a:t>
            </a:r>
            <a:r>
              <a:rPr lang="ru-RU" sz="1600" b="0" dirty="0"/>
              <a:t> - основной конкурент </a:t>
            </a:r>
            <a:r>
              <a:rPr lang="ru-RU" sz="1600" b="0" dirty="0" err="1"/>
              <a:t>Google</a:t>
            </a:r>
            <a:r>
              <a:rPr lang="ru-RU" sz="1600" b="0" dirty="0"/>
              <a:t> среди русскоязычных поисковых систем. Позволяет искать не только текстовые документы, но и картинки (файлы графических форматов) и карты городов.</a:t>
            </a:r>
            <a:br>
              <a:rPr lang="ru-RU" sz="1600" b="0" dirty="0"/>
            </a:br>
            <a:r>
              <a:rPr lang="ru-RU" sz="1600" b="0" dirty="0" err="1">
                <a:hlinkClick r:id="rId5"/>
              </a:rPr>
              <a:t>Yahoo</a:t>
            </a:r>
            <a:r>
              <a:rPr lang="ru-RU" sz="1600" b="0" dirty="0">
                <a:hlinkClick r:id="rId5"/>
              </a:rPr>
              <a:t>!</a:t>
            </a:r>
            <a:r>
              <a:rPr lang="ru-RU" sz="1600" b="0" dirty="0"/>
              <a:t> - лучшая в прошлом поисковая система общего назначения.</a:t>
            </a:r>
            <a:br>
              <a:rPr lang="ru-RU" sz="1600" b="0" dirty="0"/>
            </a:br>
            <a:r>
              <a:rPr lang="ru-RU" sz="1600" b="0" dirty="0" err="1">
                <a:hlinkClick r:id="rId6"/>
              </a:rPr>
              <a:t>Поиск@Mail.ru</a:t>
            </a:r>
            <a:r>
              <a:rPr lang="ru-RU" sz="1600" b="0" dirty="0"/>
              <a:t> - поисковая система </a:t>
            </a:r>
            <a:r>
              <a:rPr lang="ru-RU" sz="1600" b="0" dirty="0" err="1"/>
              <a:t>mail.ru</a:t>
            </a:r>
            <a:r>
              <a:rPr lang="ru-RU" sz="1600" b="0" dirty="0"/>
              <a:t>. В последнее время становится реальным конкурентом перечисленным выше поисковым системам</a:t>
            </a:r>
            <a:br>
              <a:rPr lang="ru-RU" sz="1600" b="0" dirty="0"/>
            </a:br>
            <a:r>
              <a:rPr lang="ru-RU" sz="1600" b="0" dirty="0" err="1">
                <a:hlinkClick r:id="rId7"/>
              </a:rPr>
              <a:t>bing</a:t>
            </a:r>
            <a:r>
              <a:rPr lang="ru-RU" sz="1600" b="0" dirty="0"/>
              <a:t> - поисковая система </a:t>
            </a:r>
            <a:r>
              <a:rPr lang="ru-RU" sz="1600" b="0" dirty="0" err="1"/>
              <a:t>Microsoft</a:t>
            </a:r>
            <a:br>
              <a:rPr lang="ru-RU" sz="1600" b="0" dirty="0"/>
            </a:br>
            <a:r>
              <a:rPr lang="ru-RU" sz="1600" b="0" dirty="0" err="1">
                <a:hlinkClick r:id="rId8"/>
              </a:rPr>
              <a:t>Nigma.ru</a:t>
            </a:r>
            <a:r>
              <a:rPr lang="ru-RU" sz="1600" b="0" dirty="0">
                <a:hlinkClick r:id="rId8"/>
              </a:rPr>
              <a:t> </a:t>
            </a:r>
            <a:r>
              <a:rPr lang="ru-RU" sz="1600" b="0" dirty="0"/>
              <a:t>- научный проект "Интеллектуальная поисковая система </a:t>
            </a:r>
            <a:r>
              <a:rPr lang="ru-RU" sz="1600" b="0" dirty="0" err="1"/>
              <a:t>Nigma.ru</a:t>
            </a:r>
            <a:r>
              <a:rPr lang="ru-RU" sz="1600" b="0" dirty="0"/>
              <a:t>" МГУ </a:t>
            </a:r>
            <a:r>
              <a:rPr lang="ru-RU" sz="1600" b="0" dirty="0" err="1"/>
              <a:t>им.М.В.Ломоносова</a:t>
            </a:r>
            <a:r>
              <a:rPr lang="ru-RU" sz="1600" b="0" dirty="0"/>
              <a:t>, факультеты </a:t>
            </a:r>
            <a:r>
              <a:rPr lang="ru-RU" sz="1600" b="0" dirty="0" err="1"/>
              <a:t>ВМиК</a:t>
            </a:r>
            <a:r>
              <a:rPr lang="ru-RU" sz="1600" b="0" dirty="0"/>
              <a:t> и психологии - начат в 2005 году. Обеспечивает достаточно приличный поиск с интересными возможностями управления поиском.</a:t>
            </a:r>
            <a:br>
              <a:rPr lang="ru-RU" sz="1600" b="0" dirty="0"/>
            </a:br>
            <a:r>
              <a:rPr lang="ru-RU" sz="1600" b="0" dirty="0">
                <a:hlinkClick r:id="rId9"/>
              </a:rPr>
              <a:t>«</a:t>
            </a:r>
            <a:r>
              <a:rPr lang="ru-RU" sz="1600" b="0" dirty="0" err="1">
                <a:hlinkClick r:id="rId9"/>
              </a:rPr>
              <a:t>Вебальта</a:t>
            </a:r>
            <a:r>
              <a:rPr lang="ru-RU" sz="1600" b="0" dirty="0">
                <a:hlinkClick r:id="rId9"/>
              </a:rPr>
              <a:t>»</a:t>
            </a:r>
            <a:r>
              <a:rPr lang="ru-RU" sz="1600" b="0" dirty="0"/>
              <a:t> - молодая российская компания (основана в 2005 году). Испытывает сложности в конкуренции с более мощными системами.</a:t>
            </a:r>
            <a:br>
              <a:rPr lang="ru-RU" sz="1600" b="0" dirty="0"/>
            </a:br>
            <a:r>
              <a:rPr lang="ru-RU" sz="1600" b="0" dirty="0">
                <a:hlinkClick r:id="rId10"/>
              </a:rPr>
              <a:t>Апорт</a:t>
            </a:r>
            <a:r>
              <a:rPr lang="ru-RU" sz="1600" b="0" dirty="0"/>
              <a:t> - когда-то обеспечивала лучший поиск по фразе. В настоящее время не конкурент более развитым конкурентам.</a:t>
            </a:r>
            <a:br>
              <a:rPr lang="ru-RU" sz="1600" b="0" dirty="0"/>
            </a:br>
            <a:r>
              <a:rPr lang="ru-RU" sz="1600" b="0" dirty="0" err="1">
                <a:hlinkClick r:id="rId11"/>
              </a:rPr>
              <a:t>Live</a:t>
            </a:r>
            <a:r>
              <a:rPr lang="ru-RU" sz="1600" b="0" dirty="0">
                <a:hlinkClick r:id="rId11"/>
              </a:rPr>
              <a:t> </a:t>
            </a:r>
            <a:r>
              <a:rPr lang="ru-RU" sz="1600" b="0" dirty="0" err="1">
                <a:hlinkClick r:id="rId11"/>
              </a:rPr>
              <a:t>Search</a:t>
            </a:r>
            <a:r>
              <a:rPr lang="ru-RU" sz="1600" b="0" dirty="0"/>
              <a:t> - поисковая система от </a:t>
            </a:r>
            <a:r>
              <a:rPr lang="ru-RU" sz="1600" b="0" dirty="0" err="1"/>
              <a:t>Microsoft</a:t>
            </a:r>
            <a:br>
              <a:rPr lang="ru-RU" sz="1600" b="0" dirty="0"/>
            </a:br>
            <a:r>
              <a:rPr lang="ru-RU" sz="1600" b="0" dirty="0" err="1">
                <a:hlinkClick r:id="rId12"/>
              </a:rPr>
              <a:t>Рамблер</a:t>
            </a:r>
            <a:r>
              <a:rPr lang="ru-RU" sz="1600" b="0" dirty="0"/>
              <a:t> - несмотря на положительные отзывы в прессе автор ни разу не смог найти с помощью этой системы что-либо полезное. Это в основном каталог, а не поисковая система.</a:t>
            </a:r>
            <a:br>
              <a:rPr lang="ru-RU" sz="1600" b="0" dirty="0"/>
            </a:br>
            <a:endParaRPr lang="ru-RU" sz="16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79512" y="116633"/>
            <a:ext cx="8280920" cy="576064"/>
          </a:xfrm>
        </p:spPr>
        <p:txBody>
          <a:bodyPr>
            <a:normAutofit/>
          </a:bodyPr>
          <a:lstStyle/>
          <a:p>
            <a:pPr marL="0" lvl="8" indent="0" algn="ctr">
              <a:spcBef>
                <a:spcPts val="0"/>
              </a:spcBef>
              <a:buNone/>
            </a:pPr>
            <a:r>
              <a:rPr lang="ru-RU" dirty="0"/>
              <a:t>Поисковые системы.</a:t>
            </a: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/>
              <a:t>Поиск информации в интернете</a:t>
            </a:r>
            <a:r>
              <a:rPr lang="ru-RU" sz="2000" dirty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ru-RU" dirty="0"/>
              <a:t>Для осуществления поиска информации в сети Интернет пользователь должен зайти на сайт любой поисковой системы, к примеру: </a:t>
            </a:r>
            <a:r>
              <a:rPr lang="ru-RU" dirty="0" err="1"/>
              <a:t>Google.ru</a:t>
            </a:r>
            <a:r>
              <a:rPr lang="ru-RU" dirty="0"/>
              <a:t>, </a:t>
            </a:r>
            <a:r>
              <a:rPr lang="ru-RU" dirty="0" err="1"/>
              <a:t>Yandex.ru</a:t>
            </a:r>
            <a:r>
              <a:rPr lang="ru-RU" dirty="0"/>
              <a:t>, </a:t>
            </a:r>
            <a:r>
              <a:rPr lang="ru-RU" dirty="0" err="1"/>
              <a:t>Mail.ru</a:t>
            </a:r>
            <a:r>
              <a:rPr lang="ru-RU" dirty="0"/>
              <a:t> или другие. В строке поискового запроса указать набор слов, определяющих наиболее точно область поиска. В качестве примера найдите сайт нашего Центра информационных технологий, задав в поисковой системе запрос «ЦИТ Гатчина».</a:t>
            </a:r>
          </a:p>
          <a:p>
            <a:r>
              <a:rPr lang="ru-RU" dirty="0"/>
              <a:t>После завершения поиска информации поисковые сайты выдают несколько страниц с результатами. На первых двух страницах находятся наиболее точно отвечающие запросу ответы. Если среди них не нашлось необходимого результата, значит надо уточнить запрос, либо добавив характеристик, либо попытаться исключить не нужное. Для выбора и просмотра подробнее предложенных вариантов, необходимо навести на подходящий указатель мыши и щелчком ЛКМ выбрать его. В зависимости от настроек браузера страница откроется в этой же или в новой вкладке.</a:t>
            </a:r>
          </a:p>
          <a:p>
            <a:r>
              <a:rPr lang="ru-RU" dirty="0"/>
              <a:t>Ниже приведен пример поиска информации о Гатчине через </a:t>
            </a:r>
            <a:r>
              <a:rPr lang="ru-RU" dirty="0" err="1"/>
              <a:t>Google</a:t>
            </a:r>
            <a:r>
              <a:rPr lang="ru-RU" dirty="0"/>
              <a:t> и </a:t>
            </a:r>
            <a:r>
              <a:rPr lang="ru-RU" dirty="0" err="1"/>
              <a:t>Yandex</a:t>
            </a:r>
            <a:r>
              <a:rPr lang="ru-RU" dirty="0"/>
              <a:t>. Здесь можно увидеть, что при наборе запроса под строкой поиска высвечиваются подсказки. Если среди них нет нужной комбинации запроса, то тогда продолжайте вводить свою информацию к поиску.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2" name="Picture 2" descr="C:\Users\User_2\Documents\картинки\скачанные файлы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2374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Локальные сети 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Проблема передачи информации с одного компьютера на другой существовала с момента появления компьютеров. Для её решения использовались различные подходы. Наиболее распространённый, в недавнем прошлом, «курьерский» подход заключался в копировании информации на сменный носитель (ГМД, CD и т.п.), перенос к месту назначения и повторное копирование, но уже со сменного носителя на компьютер адресат. В настоящее время подобные способы перемещения информации уступают место сетевым технологиям. Т.е. компьютеры каким-либо образом соединяются друг с другом, и пользователь имеет возможность перенести информацию к месту назначения, не вставая из-за стола.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1" name="Picture 1" descr="C:\Users\User_2\Documents\картинки\images (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3823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1404</Words>
  <Application>Microsoft Office PowerPoint</Application>
  <PresentationFormat>Экран (4:3)</PresentationFormat>
  <Paragraphs>52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Impact</vt:lpstr>
      <vt:lpstr>Times New Roman</vt:lpstr>
      <vt:lpstr>Тема Office</vt:lpstr>
      <vt:lpstr>Презентация PowerPoint</vt:lpstr>
      <vt:lpstr> </vt:lpstr>
      <vt:lpstr>Презентация PowerPoint</vt:lpstr>
      <vt:lpstr>Презентация PowerPoint</vt:lpstr>
      <vt:lpstr>Google - русская страница. Лучшая русскоязычная поисковая система. Ведёт поиск текста и внутри PDF-файлов. В режиме расширенного поиска может искать файлы заданного формата. Позволяет искать не только текстовые документы, но и картинки (файлы графических форматов) и карты местности (переключиться по соответствующей гиперссылке в верхней части страницы). Академия Google (Google scholar) - поиск научных публикаций. Яндекс - основной конкурент Google среди русскоязычных поисковых систем. Позволяет искать не только текстовые документы, но и картинки (файлы графических форматов) и карты городов. Yahoo! - лучшая в прошлом поисковая система общего назначения. Поиск@Mail.ru - поисковая система mail.ru. В последнее время становится реальным конкурентом перечисленным выше поисковым системам bing - поисковая система Microsoft Nigma.ru - научный проект "Интеллектуальная поисковая система Nigma.ru" МГУ им.М.В.Ломоносова, факультеты ВМиК и психологии - начат в 2005 году. Обеспечивает достаточно приличный поиск с интересными возможностями управления поиском. «Вебальта» - молодая российская компания (основана в 2005 году). Испытывает сложности в конкуренции с более мощными системами. Апорт - когда-то обеспечивала лучший поиск по фразе. В настоящее время не конкурент более развитым конкурентам. Live Search - поисковая система от Microsoft Рамблер - несмотря на положительные отзывы в прессе автор ни разу не смог найти с помощью этой системы что-либо полезное. Это в основном каталог, а не поисковая система. </vt:lpstr>
      <vt:lpstr>Поиск информации в интернете.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Электронная почта.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Кимерина Ирина Сергеевна</cp:lastModifiedBy>
  <cp:revision>27</cp:revision>
  <dcterms:created xsi:type="dcterms:W3CDTF">2016-05-03T06:58:18Z</dcterms:created>
  <dcterms:modified xsi:type="dcterms:W3CDTF">2022-11-29T05:28:48Z</dcterms:modified>
</cp:coreProperties>
</file>