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3"/>
  </p:notesMasterIdLst>
  <p:handoutMasterIdLst>
    <p:handoutMasterId r:id="rId44"/>
  </p:handoutMasterIdLst>
  <p:sldIdLst>
    <p:sldId id="278" r:id="rId5"/>
    <p:sldId id="279" r:id="rId6"/>
    <p:sldId id="280" r:id="rId7"/>
    <p:sldId id="283" r:id="rId8"/>
    <p:sldId id="286" r:id="rId9"/>
    <p:sldId id="287" r:id="rId10"/>
    <p:sldId id="289" r:id="rId11"/>
    <p:sldId id="290" r:id="rId12"/>
    <p:sldId id="281" r:id="rId13"/>
    <p:sldId id="282" r:id="rId14"/>
    <p:sldId id="284" r:id="rId15"/>
    <p:sldId id="285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4" autoAdjust="0"/>
    <p:restoredTop sz="94619" autoAdjust="0"/>
  </p:normalViewPr>
  <p:slideViewPr>
    <p:cSldViewPr snapToGrid="0">
      <p:cViewPr varScale="1">
        <p:scale>
          <a:sx n="86" d="100"/>
          <a:sy n="86" d="100"/>
        </p:scale>
        <p:origin x="3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EF7BF-8677-4414-86E1-BB2AAF45A13B}" type="datetime1">
              <a:rPr lang="ru-RU" smtClean="0"/>
              <a:t>06.05.2023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2A696-3C21-4250-AD61-03F1E1BF32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39855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28083-36D7-4636-A812-907FF9D7C267}" type="datetime1">
              <a:rPr lang="ru-RU" smtClean="0"/>
              <a:pPr/>
              <a:t>06.05.2023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E6DE88F-1F85-4A27-9D34-D74A50E7B0DA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300918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DE88F-1F85-4A27-9D34-D74A50E7B0DA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6121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ru-RU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847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rtlCol="0" anchor="b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E90E520-686D-4C71-8133-4EA692C955A9}" type="datetime1">
              <a:rPr lang="ru-RU" noProof="0" smtClean="0"/>
              <a:t>06.05.2023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5074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rtlCol="0" anchor="b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246B87-8E16-4093-801D-C24D9D7EC119}" type="datetime1">
              <a:rPr lang="ru-RU" noProof="0" smtClean="0"/>
              <a:t>06.05.2023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0950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rtlCol="0" anchor="ctr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68C2FC-11E6-47DA-8531-957371E4E221}" type="datetime1">
              <a:rPr lang="ru-RU" noProof="0" smtClean="0"/>
              <a:t>06.05.2023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5385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532749"/>
          </a:xfrm>
        </p:spPr>
        <p:txBody>
          <a:bodyPr rtlCol="0" anchor="t">
            <a:normAutofit/>
          </a:bodyPr>
          <a:lstStyle>
            <a:lvl1pPr marL="0" indent="0" algn="r" rtl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ABFD61-962E-4157-977B-58AAA58B15E2}" type="datetime1">
              <a:rPr lang="ru-RU" noProof="0" smtClean="0"/>
              <a:t>06.05.2023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1" name="Надпись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ru-RU" sz="8000" noProof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«</a:t>
            </a:r>
          </a:p>
        </p:txBody>
      </p:sp>
      <p:sp>
        <p:nvSpPr>
          <p:cNvPr id="13" name="Надпись 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77529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FC0D30-2288-4C22-9F23-799DF7591430}" type="datetime1">
              <a:rPr lang="ru-RU" noProof="0" smtClean="0"/>
              <a:t>06.05.2023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45092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 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Текст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5" hasCustomPrompt="1"/>
          </p:nvPr>
        </p:nvSpPr>
        <p:spPr>
          <a:xfrm>
            <a:off x="91379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 rtl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7" hasCustomPrompt="1"/>
          </p:nvPr>
        </p:nvSpPr>
        <p:spPr>
          <a:xfrm>
            <a:off x="7966572" y="2768110"/>
            <a:ext cx="3300984" cy="3023089"/>
          </a:xfrm>
        </p:spPr>
        <p:txBody>
          <a:bodyPr rtlCol="0" anchor="t">
            <a:normAutofit/>
          </a:bodyPr>
          <a:lstStyle>
            <a:lvl1pPr marL="0" indent="0" algn="ctr" rtl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6CE77A-153C-497F-9BB1-25A9DFFF5F3F}" type="datetime1">
              <a:rPr lang="ru-RU" noProof="0" smtClean="0"/>
              <a:t>06.05.2023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32647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Рисунок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Рисунок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Заголовок 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9" name="Текст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Рисунок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1" name="Текст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Текст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3" name="Рисунок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4" name="Текст 3"/>
          <p:cNvSpPr>
            <a:spLocks noGrp="1"/>
          </p:cNvSpPr>
          <p:nvPr>
            <p:ph type="body" sz="half" idx="19" hasCustomPrompt="1"/>
          </p:nvPr>
        </p:nvSpPr>
        <p:spPr>
          <a:xfrm>
            <a:off x="4441435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 rtl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5" name="Текст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6" name="Рисунок 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7" name="Текст 3"/>
          <p:cNvSpPr>
            <a:spLocks noGrp="1"/>
          </p:cNvSpPr>
          <p:nvPr>
            <p:ph type="body" sz="half" idx="20" hasCustomPrompt="1"/>
          </p:nvPr>
        </p:nvSpPr>
        <p:spPr>
          <a:xfrm>
            <a:off x="7966572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 rtl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EEEF43-3400-4A9E-81BF-C7BEEADDFE41}" type="datetime1">
              <a:rPr lang="ru-RU" noProof="0" smtClean="0"/>
              <a:t>06.05.2023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9325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3A72F9-4256-4359-B342-64C7E8DCC659}" type="datetime1">
              <a:rPr lang="ru-RU" noProof="0" smtClean="0"/>
              <a:t>06.05.2023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5486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rtlCol="0" anchor="b"/>
          <a:lstStyle>
            <a:lvl1pPr algn="ctr">
              <a:defRPr sz="4000" b="0" cap="none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rtlCol="0"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C6FF0E-EB4C-439A-A443-070F1507FB7E}" type="datetime1">
              <a:rPr lang="ru-RU" noProof="0" smtClean="0"/>
              <a:t>06.05.2023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464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DD90D4-56AF-4E6B-B35D-872C35047082}" type="datetime1">
              <a:rPr lang="ru-RU" noProof="0" smtClean="0"/>
              <a:t>06.05.2023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8820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Рисунок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C35DE-DDDF-490A-8410-1A39B9D9ACED}" type="datetime1">
              <a:rPr lang="ru-RU" noProof="0" smtClean="0"/>
              <a:t>06.05.2023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3512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7BDB06-5E9D-4BFC-B202-8D78BF6A8453}" type="datetime1">
              <a:rPr lang="ru-RU" noProof="0" smtClean="0"/>
              <a:t>06.05.2023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909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C874C4-3349-4618-A49A-57DEFB6F7BFB}" type="datetime1">
              <a:rPr lang="ru-RU" noProof="0" smtClean="0"/>
              <a:t>06.05.2023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5513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BA705E8-F76D-47F7-8C93-B438C95088DE}" type="datetime1">
              <a:rPr lang="ru-RU" noProof="0" smtClean="0"/>
              <a:t>06.05.2023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9355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rtlCol="0" anchor="b">
            <a:noAutofit/>
          </a:bodyPr>
          <a:lstStyle>
            <a:lvl1pPr algn="ctr">
              <a:defRPr sz="3200" b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04A2CF-2624-43E6-98B0-2BA1BDD73BD5}" type="datetime1">
              <a:rPr lang="ru-RU" noProof="0" smtClean="0"/>
              <a:t>06.05.2023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305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fld id="{798B96AE-99FB-476F-9A0D-2322D8B66A52}" type="datetime1">
              <a:rPr lang="ru-RU" noProof="0" smtClean="0"/>
              <a:t>06.05.2023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58978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A1C807-B9AD-4C9B-BF9F-60F034289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2001" cy="6857990"/>
          </a:xfrm>
          <a:prstGeom prst="rect">
            <a:avLst/>
          </a:prstGeom>
        </p:spPr>
      </p:pic>
      <p:sp useBgFill="1">
        <p:nvSpPr>
          <p:cNvPr id="103" name="Полилиния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p14="http://schemas.microsoft.com/office/powerpoint/2010/main"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8553" y="2375392"/>
            <a:ext cx="3485073" cy="2121598"/>
          </a:xfrm>
        </p:spPr>
        <p:txBody>
          <a:bodyPr rtlCol="0">
            <a:normAutofit fontScale="90000"/>
          </a:bodyPr>
          <a:lstStyle/>
          <a:p>
            <a:pPr algn="l"/>
            <a:r>
              <a:rPr lang="ru-RU" sz="4000" dirty="0"/>
              <a:t>Баухауз и его вклад в развитие мирового дизайна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99AB13-5F9D-4786-3A01-6184086C1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935" y="1097351"/>
            <a:ext cx="6130683" cy="466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84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89" y="375557"/>
            <a:ext cx="11470821" cy="2628900"/>
          </a:xfrm>
        </p:spPr>
        <p:txBody>
          <a:bodyPr>
            <a:normAutofit/>
          </a:bodyPr>
          <a:lstStyle/>
          <a:p>
            <a:pPr marL="36900" indent="0" algn="just">
              <a:buNone/>
            </a:pPr>
            <a:r>
              <a:rPr lang="ru-RU" sz="2400" dirty="0">
                <a:latin typeface="+mn-lt"/>
              </a:rPr>
              <a:t>	Как результат этой работы возник стиль «Баухауз». Для промышленных образцов различных предметов в этом стиле характерны:</a:t>
            </a:r>
          </a:p>
          <a:p>
            <a:pPr marL="36900" indent="0" algn="just">
              <a:buNone/>
            </a:pPr>
            <a:r>
              <a:rPr lang="ru-RU" sz="2400" dirty="0">
                <a:latin typeface="+mn-lt"/>
              </a:rPr>
              <a:t>1. сухость линий</a:t>
            </a:r>
          </a:p>
          <a:p>
            <a:pPr marL="36900" indent="0" algn="just">
              <a:buNone/>
            </a:pPr>
            <a:r>
              <a:rPr lang="ru-RU" sz="2400" dirty="0">
                <a:latin typeface="+mn-lt"/>
              </a:rPr>
              <a:t>2. увлечение конструкцией как таковой</a:t>
            </a:r>
          </a:p>
          <a:p>
            <a:pPr marL="36900" indent="0" algn="just">
              <a:buNone/>
            </a:pPr>
            <a:r>
              <a:rPr lang="ru-RU" sz="2400" dirty="0">
                <a:latin typeface="+mn-lt"/>
              </a:rPr>
              <a:t>3. массивность.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695179-40E8-D6A0-27FA-23A627EE1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785" y="2586970"/>
            <a:ext cx="6152625" cy="410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27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89" y="375557"/>
            <a:ext cx="11470821" cy="2383972"/>
          </a:xfrm>
        </p:spPr>
        <p:txBody>
          <a:bodyPr>
            <a:normAutofit/>
          </a:bodyPr>
          <a:lstStyle/>
          <a:p>
            <a:pPr marL="36900" indent="0" algn="just">
              <a:buNone/>
            </a:pPr>
            <a:r>
              <a:rPr lang="ru-RU" sz="2400" dirty="0">
                <a:latin typeface="+mn-lt"/>
              </a:rPr>
              <a:t>	Начало деятельности «Баухауза» проходило под влиянием утопических идей о возможности переустройства общества путем создания гармонической предметной среды. </a:t>
            </a:r>
          </a:p>
          <a:p>
            <a:pPr marL="36900" indent="0" algn="just">
              <a:buNone/>
            </a:pPr>
            <a:r>
              <a:rPr lang="ru-RU" sz="2400" dirty="0">
                <a:latin typeface="+mn-lt"/>
              </a:rPr>
              <a:t>	Архитектура рассматривалась как «прообраз социальной согласованности», признавалась началом, объединяющим искусство, ремесло и технику.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62D207-1326-DBC0-E083-DC660B1E43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0" t="2508" r="3104" b="13659"/>
          <a:stretch/>
        </p:blipFill>
        <p:spPr>
          <a:xfrm>
            <a:off x="2957362" y="2611766"/>
            <a:ext cx="6277276" cy="414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34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96" y="1049154"/>
            <a:ext cx="6151331" cy="5661888"/>
          </a:xfrm>
        </p:spPr>
        <p:txBody>
          <a:bodyPr>
            <a:normAutofit/>
          </a:bodyPr>
          <a:lstStyle/>
          <a:p>
            <a:pPr marL="36900" indent="0" algn="just">
              <a:buNone/>
            </a:pPr>
            <a:r>
              <a:rPr lang="ru-RU" sz="2800" dirty="0">
                <a:latin typeface="+mn-lt"/>
              </a:rPr>
              <a:t>	</a:t>
            </a:r>
            <a:r>
              <a:rPr lang="ru-RU" sz="2800" b="1" dirty="0">
                <a:solidFill>
                  <a:srgbClr val="FF0000"/>
                </a:solidFill>
                <a:latin typeface="+mn-lt"/>
              </a:rPr>
              <a:t>«Баухауз» стал подлинной лабораторией архитектуры и проектирования промышленных изделий.</a:t>
            </a:r>
          </a:p>
          <a:p>
            <a:pPr marL="36900" indent="0" algn="just">
              <a:buNone/>
            </a:pPr>
            <a:r>
              <a:rPr lang="ru-RU" sz="2800" dirty="0">
                <a:latin typeface="+mn-lt"/>
              </a:rPr>
              <a:t>	«Баухауз» считал, что одного только усвоения мастерства недостаточно для того, чтобы привлечь пластические искусства на службу промышленности.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8CDFF2-7AC2-923E-1150-69E46567E0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40" t="2143" r="27955" b="2143"/>
          <a:stretch/>
        </p:blipFill>
        <p:spPr>
          <a:xfrm>
            <a:off x="6747309" y="146958"/>
            <a:ext cx="4957011" cy="656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91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2" y="1143000"/>
            <a:ext cx="5127171" cy="5420084"/>
          </a:xfrm>
        </p:spPr>
        <p:txBody>
          <a:bodyPr>
            <a:normAutofit/>
          </a:bodyPr>
          <a:lstStyle/>
          <a:p>
            <a:pPr marL="36900" indent="0" algn="just">
              <a:buNone/>
            </a:pPr>
            <a:r>
              <a:rPr lang="ru-RU" sz="3200" dirty="0">
                <a:cs typeface="Times New Roman" panose="02020603050405020304" pitchFamily="18" charset="0"/>
              </a:rPr>
              <a:t>	в Тель-Авиве находится наибольшее количество зданий, спроектированных в архитектурном стиле </a:t>
            </a:r>
            <a:r>
              <a:rPr lang="ru-RU" sz="3200" dirty="0" err="1">
                <a:cs typeface="Times New Roman" panose="02020603050405020304" pitchFamily="18" charset="0"/>
              </a:rPr>
              <a:t>Bauhaus</a:t>
            </a:r>
            <a:r>
              <a:rPr lang="ru-RU" sz="3200" dirty="0">
                <a:cs typeface="Times New Roman" panose="02020603050405020304" pitchFamily="18" charset="0"/>
              </a:rPr>
              <a:t> преподавателями и учениками школы, вынужденными покинуть Германию с приходом нацистской власти. 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DDEAC99F-77CC-4098-53BD-06DCA7A42828}"/>
              </a:ext>
            </a:extLst>
          </p:cNvPr>
          <p:cNvSpPr txBox="1">
            <a:spLocks/>
          </p:cNvSpPr>
          <p:nvPr/>
        </p:nvSpPr>
        <p:spPr>
          <a:xfrm>
            <a:off x="459480" y="294916"/>
            <a:ext cx="5127172" cy="70929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ru-RU" sz="3600" b="1" dirty="0">
                <a:solidFill>
                  <a:srgbClr val="FF0000"/>
                </a:solidFill>
              </a:rPr>
              <a:t>Белый город Баухауз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493584-639A-67F4-DD09-649F634FA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560" y="206427"/>
            <a:ext cx="6356657" cy="63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91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36BFD6-EBED-D849-A48F-B1B31C9E5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8" y="1271321"/>
            <a:ext cx="11631386" cy="3881975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788ED5A5-F65A-FC27-E1E8-6627D0DF5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928" y="5345832"/>
            <a:ext cx="11631386" cy="481693"/>
          </a:xfrm>
        </p:spPr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ru-RU" sz="2400" dirty="0">
                <a:cs typeface="Times New Roman" panose="02020603050405020304" pitchFamily="18" charset="0"/>
              </a:rPr>
              <a:t>	Тель-Авив в 1930-е – 1940-е годы.</a:t>
            </a:r>
          </a:p>
        </p:txBody>
      </p:sp>
    </p:spTree>
    <p:extLst>
      <p:ext uri="{BB962C8B-B14F-4D97-AF65-F5344CB8AC3E}">
        <p14:creationId xmlns:p14="http://schemas.microsoft.com/office/powerpoint/2010/main" val="3975521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2" y="1126672"/>
            <a:ext cx="11656320" cy="1837910"/>
          </a:xfrm>
        </p:spPr>
        <p:txBody>
          <a:bodyPr>
            <a:normAutofit/>
          </a:bodyPr>
          <a:lstStyle/>
          <a:p>
            <a:pPr marL="36900" indent="0" algn="just">
              <a:buNone/>
            </a:pPr>
            <a:r>
              <a:rPr lang="ru-RU" sz="2400" dirty="0">
                <a:cs typeface="Times New Roman" panose="02020603050405020304" pitchFamily="18" charset="0"/>
              </a:rPr>
              <a:t>	Книга, написанная преподавателем </a:t>
            </a:r>
            <a:r>
              <a:rPr lang="ru-RU" sz="2400" dirty="0" err="1">
                <a:cs typeface="Times New Roman" panose="02020603050405020304" pitchFamily="18" charset="0"/>
              </a:rPr>
              <a:t>форкурса</a:t>
            </a:r>
            <a:r>
              <a:rPr lang="ru-RU" sz="2400">
                <a:cs typeface="Times New Roman" panose="02020603050405020304" pitchFamily="18" charset="0"/>
              </a:rPr>
              <a:t> Баухауза </a:t>
            </a:r>
            <a:r>
              <a:rPr lang="ru-RU" sz="2400" dirty="0" err="1">
                <a:cs typeface="Times New Roman" panose="02020603050405020304" pitchFamily="18" charset="0"/>
              </a:rPr>
              <a:t>Иоханнесом</a:t>
            </a:r>
            <a:r>
              <a:rPr lang="ru-RU" sz="2400" dirty="0"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cs typeface="Times New Roman" panose="02020603050405020304" pitchFamily="18" charset="0"/>
              </a:rPr>
              <a:t>Иттеном</a:t>
            </a:r>
            <a:r>
              <a:rPr lang="ru-RU" sz="2400" dirty="0">
                <a:cs typeface="Times New Roman" panose="02020603050405020304" pitchFamily="18" charset="0"/>
              </a:rPr>
              <a:t>, в которой он подробно изложил свою теорию. В отличие от предшественников, он более детально изучил функции дополнительных цветов и цветовых контрастов и модернизировал сам цветовой круг.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DDEAC99F-77CC-4098-53BD-06DCA7A42828}"/>
              </a:ext>
            </a:extLst>
          </p:cNvPr>
          <p:cNvSpPr txBox="1">
            <a:spLocks/>
          </p:cNvSpPr>
          <p:nvPr/>
        </p:nvSpPr>
        <p:spPr>
          <a:xfrm>
            <a:off x="459480" y="294916"/>
            <a:ext cx="11656320" cy="70929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ru-RU" sz="3600" b="1" dirty="0">
                <a:solidFill>
                  <a:srgbClr val="FF0000"/>
                </a:solidFill>
              </a:rPr>
              <a:t>10 культовых объектов Баухауза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A0E7AC-E2B4-72D6-027B-CBDDBBB73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572" y="2535921"/>
            <a:ext cx="2493630" cy="349108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DC547F7-6A1B-306C-ED8C-1298C6A90E96}"/>
              </a:ext>
            </a:extLst>
          </p:cNvPr>
          <p:cNvSpPr/>
          <p:nvPr/>
        </p:nvSpPr>
        <p:spPr>
          <a:xfrm>
            <a:off x="9157346" y="6027003"/>
            <a:ext cx="2708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/>
              <a:t>Иоханнес</a:t>
            </a:r>
            <a:r>
              <a:rPr lang="ru-RU" sz="2000" dirty="0"/>
              <a:t> </a:t>
            </a:r>
            <a:r>
              <a:rPr lang="ru-RU" sz="2000" dirty="0" err="1"/>
              <a:t>Иттен</a:t>
            </a:r>
            <a:endParaRPr lang="ru-RU" sz="2000" dirty="0"/>
          </a:p>
          <a:p>
            <a:pPr algn="ctr"/>
            <a:r>
              <a:rPr lang="ru-RU" sz="2000" dirty="0"/>
              <a:t>«Искусство цвета»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1D7157-BFC9-DFB0-F3A9-D75854D38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2" y="3087046"/>
            <a:ext cx="4515523" cy="34760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525627-BBE2-1A7A-0102-DF03F5C9C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928" y="3087046"/>
            <a:ext cx="3393078" cy="347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13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920" y="221941"/>
            <a:ext cx="7259972" cy="5734976"/>
          </a:xfrm>
        </p:spPr>
        <p:txBody>
          <a:bodyPr>
            <a:noAutofit/>
          </a:bodyPr>
          <a:lstStyle/>
          <a:p>
            <a:pPr marL="36900" indent="0" algn="just">
              <a:buNone/>
            </a:pPr>
            <a:r>
              <a:rPr lang="ru-RU" sz="3600" dirty="0">
                <a:cs typeface="Times New Roman" panose="02020603050405020304" pitchFamily="18" charset="0"/>
              </a:rPr>
              <a:t>	</a:t>
            </a:r>
          </a:p>
          <a:p>
            <a:pPr marL="36900" indent="0" algn="just">
              <a:buNone/>
            </a:pPr>
            <a:r>
              <a:rPr lang="ru-RU" sz="3600" dirty="0">
                <a:cs typeface="Times New Roman" panose="02020603050405020304" pitchFamily="18" charset="0"/>
              </a:rPr>
              <a:t>	Второй по счету дом для студентов и мастеров Баухауса после вынужденного переезда из Веймара. Здание спроектировал директор школы Вальтер Гропиус, а в оформлении интерьеров участвовали многие студенты школы.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DC547F7-6A1B-306C-ED8C-1298C6A90E96}"/>
              </a:ext>
            </a:extLst>
          </p:cNvPr>
          <p:cNvSpPr/>
          <p:nvPr/>
        </p:nvSpPr>
        <p:spPr>
          <a:xfrm>
            <a:off x="290410" y="5600875"/>
            <a:ext cx="3944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Здание Баухауса в Дессау</a:t>
            </a:r>
          </a:p>
          <a:p>
            <a:pPr algn="ctr"/>
            <a:r>
              <a:rPr lang="ru-RU" sz="2000" dirty="0"/>
              <a:t>Вальтер Гропиус, 1926 год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630734-F757-46DE-A46F-0477CE983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10" y="1121803"/>
            <a:ext cx="4275504" cy="414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15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920" y="-79900"/>
            <a:ext cx="7259972" cy="6533965"/>
          </a:xfrm>
        </p:spPr>
        <p:txBody>
          <a:bodyPr>
            <a:noAutofit/>
          </a:bodyPr>
          <a:lstStyle/>
          <a:p>
            <a:pPr marL="36900" indent="0" algn="just">
              <a:buNone/>
            </a:pPr>
            <a:r>
              <a:rPr lang="ru-RU" sz="3600" dirty="0">
                <a:cs typeface="Times New Roman" panose="02020603050405020304" pitchFamily="18" charset="0"/>
              </a:rPr>
              <a:t>	</a:t>
            </a:r>
          </a:p>
          <a:p>
            <a:pPr marL="36900" indent="0" algn="just">
              <a:buNone/>
            </a:pPr>
            <a:r>
              <a:rPr lang="ru-RU" sz="3600" dirty="0">
                <a:cs typeface="Times New Roman" panose="02020603050405020304" pitchFamily="18" charset="0"/>
              </a:rPr>
              <a:t>	Сначала кресло называлось </a:t>
            </a:r>
            <a:r>
              <a:rPr lang="ru-RU" sz="3600" dirty="0" err="1">
                <a:cs typeface="Times New Roman" panose="02020603050405020304" pitchFamily="18" charset="0"/>
              </a:rPr>
              <a:t>Club</a:t>
            </a:r>
            <a:r>
              <a:rPr lang="ru-RU" sz="3600" dirty="0"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cs typeface="Times New Roman" panose="02020603050405020304" pitchFamily="18" charset="0"/>
              </a:rPr>
              <a:t>Chair</a:t>
            </a:r>
            <a:r>
              <a:rPr lang="ru-RU" sz="3600" dirty="0">
                <a:cs typeface="Times New Roman" panose="02020603050405020304" pitchFamily="18" charset="0"/>
              </a:rPr>
              <a:t> B3, но позже было переименовано в «Василий». На создание этого кресла Марселя </a:t>
            </a:r>
            <a:r>
              <a:rPr lang="ru-RU" sz="3600" dirty="0" err="1">
                <a:cs typeface="Times New Roman" panose="02020603050405020304" pitchFamily="18" charset="0"/>
              </a:rPr>
              <a:t>Бройера</a:t>
            </a:r>
            <a:r>
              <a:rPr lang="ru-RU" sz="3600" dirty="0">
                <a:cs typeface="Times New Roman" panose="02020603050405020304" pitchFamily="18" charset="0"/>
              </a:rPr>
              <a:t> вдохновил художник Василий Кандинский. Это кресло являлось частью коллекции, созданной для интерьеров здания Баухауса в Дессау.</a:t>
            </a:r>
          </a:p>
          <a:p>
            <a:pPr marL="36900" indent="0" algn="just">
              <a:buNone/>
            </a:pPr>
            <a:endParaRPr lang="ru-RU" sz="3600" dirty="0"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DC547F7-6A1B-306C-ED8C-1298C6A90E96}"/>
              </a:ext>
            </a:extLst>
          </p:cNvPr>
          <p:cNvSpPr/>
          <p:nvPr/>
        </p:nvSpPr>
        <p:spPr>
          <a:xfrm>
            <a:off x="290410" y="5600875"/>
            <a:ext cx="3944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Кресло «Василий» </a:t>
            </a:r>
          </a:p>
          <a:p>
            <a:pPr algn="ctr"/>
            <a:r>
              <a:rPr lang="ru-RU" dirty="0"/>
              <a:t>Марсель </a:t>
            </a:r>
            <a:r>
              <a:rPr lang="ru-RU" dirty="0" err="1"/>
              <a:t>Брой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B5E41B-1913-4C55-91A8-9F5EDEBCA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77" y="1568666"/>
            <a:ext cx="3582472" cy="372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82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920" y="159798"/>
            <a:ext cx="7259972" cy="6294267"/>
          </a:xfrm>
        </p:spPr>
        <p:txBody>
          <a:bodyPr>
            <a:noAutofit/>
          </a:bodyPr>
          <a:lstStyle/>
          <a:p>
            <a:pPr marL="36900" indent="0" algn="just">
              <a:buNone/>
            </a:pPr>
            <a:r>
              <a:rPr lang="ru-RU" sz="3600" dirty="0">
                <a:cs typeface="Times New Roman" panose="02020603050405020304" pitchFamily="18" charset="0"/>
              </a:rPr>
              <a:t>		Легендарное кресло, спроектированное </a:t>
            </a:r>
            <a:r>
              <a:rPr lang="ru-RU" sz="3600" dirty="0" err="1">
                <a:cs typeface="Times New Roman" panose="02020603050405020304" pitchFamily="18" charset="0"/>
              </a:rPr>
              <a:t>Мисом</a:t>
            </a:r>
            <a:r>
              <a:rPr lang="ru-RU" sz="3600" dirty="0"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cs typeface="Times New Roman" panose="02020603050405020304" pitchFamily="18" charset="0"/>
              </a:rPr>
              <a:t>ван</a:t>
            </a:r>
            <a:r>
              <a:rPr lang="ru-RU" sz="3600" dirty="0">
                <a:cs typeface="Times New Roman" panose="02020603050405020304" pitchFamily="18" charset="0"/>
              </a:rPr>
              <a:t> дер </a:t>
            </a:r>
            <a:r>
              <a:rPr lang="ru-RU" sz="3600" dirty="0" err="1">
                <a:cs typeface="Times New Roman" panose="02020603050405020304" pitchFamily="18" charset="0"/>
              </a:rPr>
              <a:t>Роэ</a:t>
            </a:r>
            <a:r>
              <a:rPr lang="ru-RU" sz="3600" dirty="0">
                <a:cs typeface="Times New Roman" panose="02020603050405020304" pitchFamily="18" charset="0"/>
              </a:rPr>
              <a:t> специально для павильона Германии в Барселоне. Над этим предметом </a:t>
            </a:r>
            <a:r>
              <a:rPr lang="ru-RU" sz="3600" dirty="0" err="1">
                <a:cs typeface="Times New Roman" panose="02020603050405020304" pitchFamily="18" charset="0"/>
              </a:rPr>
              <a:t>Мис</a:t>
            </a:r>
            <a:r>
              <a:rPr lang="ru-RU" sz="3600" dirty="0">
                <a:cs typeface="Times New Roman" panose="02020603050405020304" pitchFamily="18" charset="0"/>
              </a:rPr>
              <a:t> работал совместно с немецким дизайнером Лили </a:t>
            </a:r>
            <a:r>
              <a:rPr lang="ru-RU" sz="3600" dirty="0" err="1">
                <a:cs typeface="Times New Roman" panose="02020603050405020304" pitchFamily="18" charset="0"/>
              </a:rPr>
              <a:t>Райх</a:t>
            </a:r>
            <a:r>
              <a:rPr lang="ru-RU" sz="3600" dirty="0">
                <a:cs typeface="Times New Roman" panose="02020603050405020304" pitchFamily="18" charset="0"/>
              </a:rPr>
              <a:t>. Кресло оказалось настолько удачным, что его запустили в производство. Кресло «Барселона» и по сей день выпускается многими фабриками.</a:t>
            </a:r>
          </a:p>
          <a:p>
            <a:pPr marL="36900" indent="0" algn="just">
              <a:buNone/>
            </a:pPr>
            <a:endParaRPr lang="ru-RU" sz="3600" dirty="0"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DC547F7-6A1B-306C-ED8C-1298C6A90E96}"/>
              </a:ext>
            </a:extLst>
          </p:cNvPr>
          <p:cNvSpPr/>
          <p:nvPr/>
        </p:nvSpPr>
        <p:spPr>
          <a:xfrm>
            <a:off x="290410" y="5600875"/>
            <a:ext cx="3944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Кресло «Барселона» </a:t>
            </a:r>
          </a:p>
          <a:p>
            <a:pPr algn="ctr"/>
            <a:r>
              <a:rPr lang="ru-RU" dirty="0"/>
              <a:t>Людвиг </a:t>
            </a:r>
            <a:r>
              <a:rPr lang="ru-RU" dirty="0" err="1"/>
              <a:t>Мис</a:t>
            </a:r>
            <a:r>
              <a:rPr lang="ru-RU" dirty="0"/>
              <a:t> </a:t>
            </a:r>
            <a:r>
              <a:rPr lang="ru-RU" dirty="0" err="1"/>
              <a:t>ван</a:t>
            </a:r>
            <a:r>
              <a:rPr lang="ru-RU" dirty="0"/>
              <a:t> дер </a:t>
            </a:r>
            <a:r>
              <a:rPr lang="ru-RU" dirty="0" err="1"/>
              <a:t>Роэ</a:t>
            </a:r>
            <a:r>
              <a:rPr lang="ru-RU" dirty="0"/>
              <a:t>, 1929 год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0B02F8-7B34-4974-BD64-492B59765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92" y="1287908"/>
            <a:ext cx="3861882" cy="375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15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920" y="656948"/>
            <a:ext cx="7259972" cy="5797117"/>
          </a:xfrm>
        </p:spPr>
        <p:txBody>
          <a:bodyPr>
            <a:noAutofit/>
          </a:bodyPr>
          <a:lstStyle/>
          <a:p>
            <a:pPr marL="36900" indent="0" algn="just">
              <a:buNone/>
            </a:pPr>
            <a:r>
              <a:rPr lang="ru-RU" sz="3600" dirty="0">
                <a:cs typeface="Times New Roman" panose="02020603050405020304" pitchFamily="18" charset="0"/>
              </a:rPr>
              <a:t>		За время работы и учебы в Баухаусе Герберт Байер много работал со шрифтами. Основная его заслуга — это использование шрифтов без заглавных букв. Он утверждал: «Зачем нам писать на двух разных алфавитах, ведь в речи мы же не говорим с заглавной "А" или со строчной "а"».</a:t>
            </a:r>
          </a:p>
          <a:p>
            <a:pPr marL="36900" indent="0" algn="just">
              <a:buNone/>
            </a:pPr>
            <a:endParaRPr lang="ru-RU" sz="3600" dirty="0"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DC547F7-6A1B-306C-ED8C-1298C6A90E96}"/>
              </a:ext>
            </a:extLst>
          </p:cNvPr>
          <p:cNvSpPr/>
          <p:nvPr/>
        </p:nvSpPr>
        <p:spPr>
          <a:xfrm>
            <a:off x="290410" y="5600875"/>
            <a:ext cx="3944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Графический дизайн </a:t>
            </a:r>
          </a:p>
          <a:p>
            <a:pPr algn="ctr"/>
            <a:r>
              <a:rPr lang="ru-RU" sz="2000" dirty="0"/>
              <a:t>Герберта Байера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13504E-594F-4647-A7C9-6F06D9FDE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25" y="915047"/>
            <a:ext cx="3258490" cy="442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72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Прямоугольник 54">
            <a:extLst>
              <a:ext uri="{FF2B5EF4-FFF2-40B4-BE49-F238E27FC236}">
                <a16:creationId xmlns:a16="http://schemas.microsoft.com/office/drawing/2014/main" id="{0EF2A0DA-AE81-4A45-972E-646AC2870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B2D6DE-C9B5-4678-91EF-77E85F23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7026" y="1"/>
            <a:ext cx="5934973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559F60-4CE1-4E2F-86EA-1B60679F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4297" y="180424"/>
            <a:ext cx="4823078" cy="970450"/>
          </a:xfrm>
        </p:spPr>
        <p:txBody>
          <a:bodyPr rtlCol="0" anchor="b">
            <a:normAutofit/>
          </a:bodyPr>
          <a:lstStyle/>
          <a:p>
            <a:pPr algn="l"/>
            <a:r>
              <a:rPr lang="ru-RU" sz="4000" dirty="0"/>
              <a:t>Цели:	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F260476B-CCA6-412B-A9C5-399C34AE6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4472" y="1902279"/>
            <a:ext cx="5502728" cy="5347607"/>
          </a:xfrm>
        </p:spPr>
        <p:txBody>
          <a:bodyPr rtlCol="0" anchor="t">
            <a:normAutofit/>
          </a:bodyPr>
          <a:lstStyle/>
          <a:p>
            <a:pPr rtl="0"/>
            <a:r>
              <a:rPr lang="ru-RU" sz="3200" dirty="0"/>
              <a:t>Узнать что такое Баухауз, ознакомится с историей его возникновения и развития;</a:t>
            </a:r>
          </a:p>
          <a:p>
            <a:pPr rtl="0"/>
            <a:r>
              <a:rPr lang="ru-RU" sz="3200" dirty="0"/>
              <a:t>Развивать умения студентов анализировать, сравнивать, делать выводы.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6A937F-7D45-AD62-8136-35588CA678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684" y="1649186"/>
            <a:ext cx="5381387" cy="434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35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920" y="1127464"/>
            <a:ext cx="7259972" cy="5326601"/>
          </a:xfrm>
        </p:spPr>
        <p:txBody>
          <a:bodyPr>
            <a:noAutofit/>
          </a:bodyPr>
          <a:lstStyle/>
          <a:p>
            <a:pPr marL="36900" indent="0" algn="just">
              <a:buNone/>
            </a:pPr>
            <a:r>
              <a:rPr lang="ru-RU" sz="3600" dirty="0">
                <a:cs typeface="Times New Roman" panose="02020603050405020304" pitchFamily="18" charset="0"/>
              </a:rPr>
              <a:t>		Чайник является частью набора чайной посуды, созданной Марианной Брандт. В этом чайнике четко виден основной формообразующий принцип </a:t>
            </a:r>
            <a:r>
              <a:rPr lang="ru-RU" sz="3600" dirty="0" err="1">
                <a:cs typeface="Times New Roman" panose="02020603050405020304" pitchFamily="18" charset="0"/>
              </a:rPr>
              <a:t>Баухауза</a:t>
            </a:r>
            <a:r>
              <a:rPr lang="ru-RU" sz="3600" dirty="0">
                <a:cs typeface="Times New Roman" panose="02020603050405020304" pitchFamily="18" charset="0"/>
              </a:rPr>
              <a:t> — вся форма состоит из простейших геометрических фигур.</a:t>
            </a:r>
          </a:p>
          <a:p>
            <a:pPr marL="36900" indent="0" algn="just">
              <a:buNone/>
            </a:pPr>
            <a:endParaRPr lang="ru-RU" sz="3600" dirty="0"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DC547F7-6A1B-306C-ED8C-1298C6A90E96}"/>
              </a:ext>
            </a:extLst>
          </p:cNvPr>
          <p:cNvSpPr/>
          <p:nvPr/>
        </p:nvSpPr>
        <p:spPr>
          <a:xfrm>
            <a:off x="440829" y="4872906"/>
            <a:ext cx="3944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Чайник</a:t>
            </a:r>
          </a:p>
          <a:p>
            <a:pPr algn="ctr"/>
            <a:r>
              <a:rPr lang="ru-RU" sz="2000" dirty="0"/>
              <a:t>Марианна Брандт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59D2E1-8887-41B2-AA40-296E820DC5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18" t="6587" r="7587" b="7862"/>
          <a:stretch/>
        </p:blipFill>
        <p:spPr>
          <a:xfrm>
            <a:off x="461638" y="1908698"/>
            <a:ext cx="3902623" cy="278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93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920" y="417250"/>
            <a:ext cx="7259972" cy="6036816"/>
          </a:xfrm>
        </p:spPr>
        <p:txBody>
          <a:bodyPr>
            <a:noAutofit/>
          </a:bodyPr>
          <a:lstStyle/>
          <a:p>
            <a:pPr marL="36900" indent="0" algn="just">
              <a:buNone/>
            </a:pPr>
            <a:r>
              <a:rPr lang="ru-RU" sz="3600" dirty="0">
                <a:solidFill>
                  <a:schemeClr val="tx1"/>
                </a:solidFill>
                <a:cs typeface="Times New Roman" panose="02020603050405020304" pitchFamily="18" charset="0"/>
              </a:rPr>
              <a:t>		</a:t>
            </a:r>
            <a:r>
              <a:rPr lang="ru-RU" sz="3600" dirty="0">
                <a:solidFill>
                  <a:schemeClr val="tx1"/>
                </a:solidFill>
              </a:rPr>
              <a:t>Форма этих настольных часов стала одной из базовых констант в бытовой культуре XX века. Сейчас эту характерную форму можно встретить практически в каждом магазине. Марианна Брандт создала эти часы в 1930 году, а материалом послужил хромированный металл, с которым Брандт работала особенно часто.</a:t>
            </a:r>
          </a:p>
          <a:p>
            <a:pPr marL="36900" indent="0" algn="just">
              <a:buNone/>
            </a:pPr>
            <a:endParaRPr lang="ru-RU" sz="36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36900" indent="0" algn="just">
              <a:buNone/>
            </a:pPr>
            <a:endParaRPr lang="ru-RU" sz="36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DC547F7-6A1B-306C-ED8C-1298C6A90E96}"/>
              </a:ext>
            </a:extLst>
          </p:cNvPr>
          <p:cNvSpPr/>
          <p:nvPr/>
        </p:nvSpPr>
        <p:spPr>
          <a:xfrm>
            <a:off x="458584" y="5556487"/>
            <a:ext cx="3944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Настольные часы</a:t>
            </a:r>
          </a:p>
          <a:p>
            <a:pPr algn="ctr"/>
            <a:r>
              <a:rPr lang="ru-RU" sz="2000" dirty="0"/>
              <a:t>Марианна Брандт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813807-8FF8-4619-AD46-E725D356F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84" y="1438182"/>
            <a:ext cx="3781113" cy="374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07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920" y="656948"/>
            <a:ext cx="7259972" cy="6036816"/>
          </a:xfrm>
        </p:spPr>
        <p:txBody>
          <a:bodyPr>
            <a:noAutofit/>
          </a:bodyPr>
          <a:lstStyle/>
          <a:p>
            <a:pPr marL="36900" indent="0" algn="just">
              <a:buNone/>
            </a:pPr>
            <a:r>
              <a:rPr lang="ru-RU" sz="3200" dirty="0">
                <a:solidFill>
                  <a:schemeClr val="tx1"/>
                </a:solidFill>
                <a:cs typeface="Times New Roman" panose="02020603050405020304" pitchFamily="18" charset="0"/>
              </a:rPr>
              <a:t>		</a:t>
            </a:r>
            <a:r>
              <a:rPr lang="ru-RU" sz="3200" dirty="0">
                <a:solidFill>
                  <a:schemeClr val="tx1"/>
                </a:solidFill>
              </a:rPr>
              <a:t>Хотя изготовление мебели не являлось главным талантом Джозефа </a:t>
            </a:r>
            <a:r>
              <a:rPr lang="ru-RU" sz="3200" dirty="0" err="1">
                <a:solidFill>
                  <a:schemeClr val="tx1"/>
                </a:solidFill>
              </a:rPr>
              <a:t>Альберса</a:t>
            </a:r>
            <a:r>
              <a:rPr lang="ru-RU" sz="3200" dirty="0">
                <a:solidFill>
                  <a:schemeClr val="tx1"/>
                </a:solidFill>
              </a:rPr>
              <a:t>, в результате эксперимента с незнакомой областью получился очень удачный мебельный комплект. Столы, которые помещаются друг в друга, — это и простота, и функциональность,  и легко узнаваемые чистые цвета. Столешницы этих столов изготовлены из цветного стекла.</a:t>
            </a:r>
          </a:p>
          <a:p>
            <a:pPr marL="36900" indent="0" algn="just">
              <a:buNone/>
            </a:pPr>
            <a:endParaRPr lang="ru-RU" sz="32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36900" indent="0" algn="just">
              <a:buNone/>
            </a:pPr>
            <a:endParaRPr lang="ru-RU" sz="32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DC547F7-6A1B-306C-ED8C-1298C6A90E96}"/>
              </a:ext>
            </a:extLst>
          </p:cNvPr>
          <p:cNvSpPr/>
          <p:nvPr/>
        </p:nvSpPr>
        <p:spPr>
          <a:xfrm>
            <a:off x="458584" y="5556487"/>
            <a:ext cx="3944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Stacking tables</a:t>
            </a:r>
          </a:p>
          <a:p>
            <a:pPr algn="ctr"/>
            <a:r>
              <a:rPr lang="ru-RU" sz="2000" dirty="0"/>
              <a:t>Джозеф </a:t>
            </a:r>
            <a:r>
              <a:rPr lang="ru-RU" sz="2000" dirty="0" err="1"/>
              <a:t>Альберс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C60E37-9757-4582-A24B-4AF7659E4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31" y="1498096"/>
            <a:ext cx="4253088" cy="398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60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3122" y="1003177"/>
            <a:ext cx="7259972" cy="5601810"/>
          </a:xfrm>
        </p:spPr>
        <p:txBody>
          <a:bodyPr>
            <a:noAutofit/>
          </a:bodyPr>
          <a:lstStyle/>
          <a:p>
            <a:pPr marL="36900" indent="0" algn="just">
              <a:buNone/>
            </a:pPr>
            <a:r>
              <a:rPr lang="ru-RU" sz="3600" dirty="0">
                <a:solidFill>
                  <a:schemeClr val="tx1"/>
                </a:solidFill>
                <a:cs typeface="Times New Roman" panose="02020603050405020304" pitchFamily="18" charset="0"/>
              </a:rPr>
              <a:t>		</a:t>
            </a:r>
            <a:r>
              <a:rPr lang="ru-RU" sz="3600" dirty="0">
                <a:solidFill>
                  <a:schemeClr val="tx1"/>
                </a:solidFill>
              </a:rPr>
              <a:t>Этот </a:t>
            </a:r>
            <a:r>
              <a:rPr lang="ru-RU" sz="3600" dirty="0" err="1">
                <a:solidFill>
                  <a:schemeClr val="tx1"/>
                </a:solidFill>
              </a:rPr>
              <a:t>геометричный</a:t>
            </a:r>
            <a:r>
              <a:rPr lang="ru-RU" sz="3600" dirty="0">
                <a:solidFill>
                  <a:schemeClr val="tx1"/>
                </a:solidFill>
              </a:rPr>
              <a:t> шрифт появился в результате многолетних экспериментов Джозефа </a:t>
            </a:r>
            <a:r>
              <a:rPr lang="ru-RU" sz="3600" dirty="0" err="1">
                <a:solidFill>
                  <a:schemeClr val="tx1"/>
                </a:solidFill>
              </a:rPr>
              <a:t>Альберса</a:t>
            </a:r>
            <a:r>
              <a:rPr lang="ru-RU" sz="3600" dirty="0">
                <a:solidFill>
                  <a:schemeClr val="tx1"/>
                </a:solidFill>
              </a:rPr>
              <a:t>. Шрифт построен исходя из пропорций один к трем и состоит из строго определенных геометрических форм.</a:t>
            </a:r>
            <a:endParaRPr lang="ru-RU" sz="36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36900" indent="0" algn="just">
              <a:buNone/>
            </a:pPr>
            <a:endParaRPr lang="ru-RU" sz="36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DC547F7-6A1B-306C-ED8C-1298C6A90E96}"/>
              </a:ext>
            </a:extLst>
          </p:cNvPr>
          <p:cNvSpPr/>
          <p:nvPr/>
        </p:nvSpPr>
        <p:spPr>
          <a:xfrm>
            <a:off x="458584" y="5556487"/>
            <a:ext cx="3944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 Шрифт </a:t>
            </a:r>
            <a:r>
              <a:rPr lang="en-US" sz="2000" dirty="0"/>
              <a:t>Architype Albers</a:t>
            </a:r>
          </a:p>
          <a:p>
            <a:pPr algn="ctr"/>
            <a:r>
              <a:rPr lang="ru-RU" sz="2000" dirty="0"/>
              <a:t>Джозеф </a:t>
            </a:r>
            <a:r>
              <a:rPr lang="ru-RU" sz="2000" dirty="0" err="1"/>
              <a:t>Альберс</a:t>
            </a:r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67AED3-DB84-46E7-B8E1-7A9A3FCF7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84" y="909012"/>
            <a:ext cx="3866928" cy="457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77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3444" y="656948"/>
            <a:ext cx="7259972" cy="5868140"/>
          </a:xfrm>
        </p:spPr>
        <p:txBody>
          <a:bodyPr>
            <a:noAutofit/>
          </a:bodyPr>
          <a:lstStyle/>
          <a:p>
            <a:pPr marL="36900" indent="0" algn="just">
              <a:buNone/>
            </a:pPr>
            <a:r>
              <a:rPr lang="ru-RU" sz="3600" dirty="0">
                <a:solidFill>
                  <a:schemeClr val="tx1"/>
                </a:solidFill>
                <a:cs typeface="Times New Roman" panose="02020603050405020304" pitchFamily="18" charset="0"/>
              </a:rPr>
              <a:t>		</a:t>
            </a:r>
            <a:r>
              <a:rPr lang="ru-RU" sz="3600" dirty="0">
                <a:solidFill>
                  <a:schemeClr val="tx1"/>
                </a:solidFill>
              </a:rPr>
              <a:t>Шахматы Джозефа </a:t>
            </a:r>
            <a:r>
              <a:rPr lang="ru-RU" sz="3600" dirty="0" err="1">
                <a:solidFill>
                  <a:schemeClr val="tx1"/>
                </a:solidFill>
              </a:rPr>
              <a:t>Хартвига</a:t>
            </a:r>
            <a:r>
              <a:rPr lang="ru-RU" sz="3600" dirty="0">
                <a:solidFill>
                  <a:schemeClr val="tx1"/>
                </a:solidFill>
              </a:rPr>
              <a:t> полностью иллюстрируют принципы Вальтера Гропиуса о том, что объект должен быть практичным, прочным, недорогим и красивым. Все шахматные фигуры состоят из простых геометрических форм — шара, цилиндра и куба.</a:t>
            </a:r>
          </a:p>
          <a:p>
            <a:pPr marL="36900" indent="0" algn="just">
              <a:buNone/>
            </a:pPr>
            <a:r>
              <a:rPr lang="ru-RU" sz="3600" dirty="0">
                <a:solidFill>
                  <a:schemeClr val="tx1"/>
                </a:solidFill>
              </a:rPr>
              <a:t>.</a:t>
            </a:r>
            <a:endParaRPr lang="ru-RU" sz="36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36900" indent="0" algn="just">
              <a:buNone/>
            </a:pPr>
            <a:endParaRPr lang="ru-RU" sz="36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DC547F7-6A1B-306C-ED8C-1298C6A90E96}"/>
              </a:ext>
            </a:extLst>
          </p:cNvPr>
          <p:cNvSpPr/>
          <p:nvPr/>
        </p:nvSpPr>
        <p:spPr>
          <a:xfrm>
            <a:off x="458584" y="5943717"/>
            <a:ext cx="3944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 Шахматы баухаус</a:t>
            </a:r>
          </a:p>
          <a:p>
            <a:pPr algn="ctr"/>
            <a:r>
              <a:rPr lang="ru-RU" sz="2000" dirty="0"/>
              <a:t>Джозеф </a:t>
            </a:r>
            <a:r>
              <a:rPr lang="ru-RU" sz="2000" dirty="0" err="1"/>
              <a:t>Хартвиг</a:t>
            </a:r>
            <a:endParaRPr lang="ru-RU" sz="2000" dirty="0"/>
          </a:p>
        </p:txBody>
      </p:sp>
      <p:pic>
        <p:nvPicPr>
          <p:cNvPr id="7" name="Picture 3" descr="C:\Users\александра\Desktop\баухауз\bauhaus_chess_set_3d_model_fbx_obj_max___a5b7610b-cb6c-4d9f-8e8b-96ce36e6a7de.jpg">
            <a:extLst>
              <a:ext uri="{FF2B5EF4-FFF2-40B4-BE49-F238E27FC236}">
                <a16:creationId xmlns:a16="http://schemas.microsoft.com/office/drawing/2014/main" id="{DCAF65D7-FE5B-4EB1-976B-C5CF51EA2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17857" r="6025" b="9575"/>
          <a:stretch/>
        </p:blipFill>
        <p:spPr bwMode="auto">
          <a:xfrm>
            <a:off x="458584" y="435005"/>
            <a:ext cx="3553235" cy="290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0533DA-95AE-4A13-B73C-56293AFE94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15"/>
          <a:stretch/>
        </p:blipFill>
        <p:spPr>
          <a:xfrm>
            <a:off x="458583" y="3211884"/>
            <a:ext cx="3553235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07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>
            <a:extLst>
              <a:ext uri="{FF2B5EF4-FFF2-40B4-BE49-F238E27FC236}">
                <a16:creationId xmlns:a16="http://schemas.microsoft.com/office/drawing/2014/main" id="{DDEAC99F-77CC-4098-53BD-06DCA7A42828}"/>
              </a:ext>
            </a:extLst>
          </p:cNvPr>
          <p:cNvSpPr txBox="1">
            <a:spLocks/>
          </p:cNvSpPr>
          <p:nvPr/>
        </p:nvSpPr>
        <p:spPr>
          <a:xfrm>
            <a:off x="71550" y="3953760"/>
            <a:ext cx="11835836" cy="191562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ru-RU" sz="4000" b="1" dirty="0">
                <a:solidFill>
                  <a:srgbClr val="FF0000"/>
                </a:solidFill>
              </a:rPr>
              <a:t>ТЕСТ</a:t>
            </a:r>
          </a:p>
          <a:p>
            <a:pPr marL="36900" indent="0" algn="ctr">
              <a:buNone/>
            </a:pPr>
            <a:r>
              <a:rPr lang="ru-RU" sz="4000" b="1" dirty="0">
                <a:solidFill>
                  <a:srgbClr val="FF0000"/>
                </a:solidFill>
              </a:rPr>
              <a:t>«Угадай, Баухаус или нет»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67FF32-DE6D-4292-9B83-25662B9D2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14" y="292963"/>
            <a:ext cx="4847208" cy="32314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3529DFF-7133-4043-8C23-8A97DF8C7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479" y="292963"/>
            <a:ext cx="6462941" cy="323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29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89" y="375557"/>
            <a:ext cx="11470821" cy="760785"/>
          </a:xfrm>
        </p:spPr>
        <p:txBody>
          <a:bodyPr>
            <a:normAutofit/>
          </a:bodyPr>
          <a:lstStyle/>
          <a:p>
            <a:pPr marL="36900" indent="0" algn="just">
              <a:buNone/>
            </a:pPr>
            <a:r>
              <a:rPr lang="ru-RU" sz="3600" dirty="0">
                <a:latin typeface="+mn-lt"/>
              </a:rPr>
              <a:t>	Итак, для разминки. Это Баухаус?</a:t>
            </a:r>
            <a:endParaRPr lang="ru-RU" sz="36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8CF615-2863-4EDE-B4CF-E40185889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238" y="1318087"/>
            <a:ext cx="7570802" cy="504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27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89" y="375557"/>
            <a:ext cx="11470821" cy="760785"/>
          </a:xfrm>
        </p:spPr>
        <p:txBody>
          <a:bodyPr>
            <a:normAutofit/>
          </a:bodyPr>
          <a:lstStyle/>
          <a:p>
            <a:pPr marL="36900" indent="0" algn="just">
              <a:buNone/>
            </a:pPr>
            <a:r>
              <a:rPr lang="ru-RU" sz="3600" dirty="0">
                <a:latin typeface="+mn-lt"/>
              </a:rPr>
              <a:t>	А это?</a:t>
            </a:r>
            <a:endParaRPr lang="ru-RU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320520-E92E-4236-9D63-3DED598A6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946" y="1333500"/>
            <a:ext cx="7723415" cy="514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17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89" y="375557"/>
            <a:ext cx="11470821" cy="760785"/>
          </a:xfrm>
        </p:spPr>
        <p:txBody>
          <a:bodyPr>
            <a:normAutofit/>
          </a:bodyPr>
          <a:lstStyle/>
          <a:p>
            <a:pPr marL="36900" indent="0" algn="just">
              <a:buNone/>
            </a:pPr>
            <a:r>
              <a:rPr lang="ru-RU" sz="3600" dirty="0">
                <a:latin typeface="+mn-lt"/>
              </a:rPr>
              <a:t>	Это Баухаус?</a:t>
            </a:r>
            <a:endParaRPr lang="ru-RU" sz="36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B7C6DC-2F5B-4424-AD8F-A1C27BD41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292" y="1244722"/>
            <a:ext cx="7723415" cy="514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87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89" y="375557"/>
            <a:ext cx="11470821" cy="760785"/>
          </a:xfrm>
        </p:spPr>
        <p:txBody>
          <a:bodyPr>
            <a:normAutofit/>
          </a:bodyPr>
          <a:lstStyle/>
          <a:p>
            <a:pPr marL="36900" indent="0" algn="just">
              <a:buNone/>
            </a:pPr>
            <a:r>
              <a:rPr lang="ru-RU" sz="3600" dirty="0">
                <a:latin typeface="+mn-lt"/>
              </a:rPr>
              <a:t>	А это?</a:t>
            </a:r>
            <a:endParaRPr lang="ru-RU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CEF4DD-299B-45D5-A802-D0EE91240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375" y="1360132"/>
            <a:ext cx="7872089" cy="524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93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608364"/>
            <a:ext cx="11470821" cy="2122715"/>
          </a:xfrm>
        </p:spPr>
        <p:txBody>
          <a:bodyPr/>
          <a:lstStyle/>
          <a:p>
            <a:pPr marL="36900" indent="0" algn="just">
              <a:buNone/>
            </a:pPr>
            <a:r>
              <a:rPr lang="ru-RU" sz="2400" dirty="0">
                <a:latin typeface="+mn-lt"/>
              </a:rPr>
              <a:t>	В 1919 году в небольшом германском городе Веймаре Вальтером Гропиусом (1883—1969 гг.), немецким архитектором и теоретиком архитектуры, учеником Петера </a:t>
            </a:r>
            <a:r>
              <a:rPr lang="ru-RU" sz="2400" dirty="0" err="1">
                <a:latin typeface="+mn-lt"/>
              </a:rPr>
              <a:t>Беренса</a:t>
            </a:r>
            <a:r>
              <a:rPr lang="ru-RU" sz="2400" dirty="0">
                <a:latin typeface="+mn-lt"/>
              </a:rPr>
              <a:t>, был основан «Баухауз» (буквально «Строительный дом ») - первое учебное заведение, призванное готовить художников для работы в промышленности. </a:t>
            </a:r>
            <a:endParaRPr lang="ru-RU" dirty="0"/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DDEAC99F-77CC-4098-53BD-06DCA7A42828}"/>
              </a:ext>
            </a:extLst>
          </p:cNvPr>
          <p:cNvSpPr txBox="1">
            <a:spLocks/>
          </p:cNvSpPr>
          <p:nvPr/>
        </p:nvSpPr>
        <p:spPr>
          <a:xfrm>
            <a:off x="540680" y="294914"/>
            <a:ext cx="11273041" cy="13134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ru-RU" sz="3600" b="1" dirty="0">
                <a:solidFill>
                  <a:srgbClr val="FF0000"/>
                </a:solidFill>
              </a:rPr>
              <a:t>«Баухауз» - первая школа художественного конструирования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F0805A-6838-D013-E273-2BA6A747A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291" y="3798244"/>
            <a:ext cx="7093015" cy="290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89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89" y="375557"/>
            <a:ext cx="11470821" cy="760785"/>
          </a:xfrm>
        </p:spPr>
        <p:txBody>
          <a:bodyPr>
            <a:normAutofit/>
          </a:bodyPr>
          <a:lstStyle/>
          <a:p>
            <a:pPr marL="36900" indent="0" algn="just">
              <a:buNone/>
            </a:pPr>
            <a:r>
              <a:rPr lang="ru-RU" sz="3600" dirty="0">
                <a:latin typeface="+mn-lt"/>
              </a:rPr>
              <a:t>	Баухаус?</a:t>
            </a:r>
            <a:endParaRPr lang="ru-RU" sz="36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8427F9-F132-48EE-A420-E2D20C182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701" y="1210957"/>
            <a:ext cx="7907229" cy="527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71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89" y="375557"/>
            <a:ext cx="11470821" cy="760785"/>
          </a:xfrm>
        </p:spPr>
        <p:txBody>
          <a:bodyPr>
            <a:normAutofit/>
          </a:bodyPr>
          <a:lstStyle/>
          <a:p>
            <a:pPr marL="36900" indent="0" algn="just">
              <a:buNone/>
            </a:pPr>
            <a:r>
              <a:rPr lang="ru-RU" sz="3600" dirty="0">
                <a:latin typeface="+mn-lt"/>
              </a:rPr>
              <a:t>	А это?</a:t>
            </a:r>
            <a:endParaRPr lang="ru-RU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19A6BC-4DBF-4853-84A1-FD66E0C67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780" y="1166568"/>
            <a:ext cx="7973813" cy="531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7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89" y="375557"/>
            <a:ext cx="11470821" cy="760785"/>
          </a:xfrm>
        </p:spPr>
        <p:txBody>
          <a:bodyPr>
            <a:normAutofit/>
          </a:bodyPr>
          <a:lstStyle/>
          <a:p>
            <a:pPr marL="36900" indent="0" algn="just">
              <a:buNone/>
            </a:pPr>
            <a:r>
              <a:rPr lang="ru-RU" sz="3600" dirty="0">
                <a:latin typeface="+mn-lt"/>
              </a:rPr>
              <a:t>	Баухаус?</a:t>
            </a:r>
            <a:endParaRPr lang="ru-RU" sz="36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71C32A-CC61-4514-9B95-8713A7172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295" y="1216628"/>
            <a:ext cx="7898722" cy="526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59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89" y="375557"/>
            <a:ext cx="11470821" cy="760785"/>
          </a:xfrm>
        </p:spPr>
        <p:txBody>
          <a:bodyPr>
            <a:normAutofit/>
          </a:bodyPr>
          <a:lstStyle/>
          <a:p>
            <a:pPr marL="36900" indent="0" algn="just">
              <a:buNone/>
            </a:pPr>
            <a:r>
              <a:rPr lang="ru-RU" sz="3600" dirty="0">
                <a:latin typeface="+mn-lt"/>
              </a:rPr>
              <a:t>	А это?</a:t>
            </a:r>
            <a:endParaRPr lang="ru-RU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FEDA91-FC28-4F6F-967D-BE6484DEA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173" y="1216628"/>
            <a:ext cx="7898722" cy="526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20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89" y="375557"/>
            <a:ext cx="11470821" cy="760785"/>
          </a:xfrm>
        </p:spPr>
        <p:txBody>
          <a:bodyPr>
            <a:normAutofit/>
          </a:bodyPr>
          <a:lstStyle/>
          <a:p>
            <a:pPr marL="36900" indent="0" algn="just">
              <a:buNone/>
            </a:pPr>
            <a:r>
              <a:rPr lang="ru-RU" sz="3600" dirty="0">
                <a:latin typeface="+mn-lt"/>
              </a:rPr>
              <a:t>	Сделано в Баухаусе?</a:t>
            </a:r>
            <a:endParaRPr lang="ru-RU" sz="36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288EDF-2C6A-4F2C-B70F-ADA037253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353" y="1175199"/>
            <a:ext cx="7960866" cy="530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532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89" y="375557"/>
            <a:ext cx="11470821" cy="760785"/>
          </a:xfrm>
        </p:spPr>
        <p:txBody>
          <a:bodyPr>
            <a:normAutofit/>
          </a:bodyPr>
          <a:lstStyle/>
          <a:p>
            <a:pPr marL="36900" indent="0" algn="just">
              <a:buNone/>
            </a:pPr>
            <a:r>
              <a:rPr lang="ru-RU" sz="3600" dirty="0">
                <a:latin typeface="+mn-lt"/>
              </a:rPr>
              <a:t>	А это?</a:t>
            </a:r>
            <a:endParaRPr lang="ru-RU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124E81-C379-4848-9888-3EE90E42F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069" y="1333500"/>
            <a:ext cx="7723415" cy="514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21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89" y="375557"/>
            <a:ext cx="11470821" cy="760785"/>
          </a:xfrm>
        </p:spPr>
        <p:txBody>
          <a:bodyPr>
            <a:normAutofit/>
          </a:bodyPr>
          <a:lstStyle/>
          <a:p>
            <a:pPr marL="36900" indent="0" algn="just">
              <a:buNone/>
            </a:pPr>
            <a:r>
              <a:rPr lang="ru-RU" sz="3600" dirty="0">
                <a:latin typeface="+mn-lt"/>
              </a:rPr>
              <a:t>	Сделано в Баухаусе?</a:t>
            </a:r>
            <a:endParaRPr lang="ru-RU" sz="36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8DA0CC-ADF7-4B02-9252-BBF36630E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098" y="1317242"/>
            <a:ext cx="7747801" cy="516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016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89" y="375557"/>
            <a:ext cx="11470821" cy="760785"/>
          </a:xfrm>
        </p:spPr>
        <p:txBody>
          <a:bodyPr>
            <a:normAutofit/>
          </a:bodyPr>
          <a:lstStyle/>
          <a:p>
            <a:pPr marL="36900" indent="0" algn="just">
              <a:buNone/>
            </a:pPr>
            <a:r>
              <a:rPr lang="ru-RU" sz="3600" dirty="0">
                <a:latin typeface="+mn-lt"/>
              </a:rPr>
              <a:t>	И напоследок. Баухаус или нет?</a:t>
            </a:r>
            <a:endParaRPr lang="ru-RU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2A1187-7FF1-40C6-A0CE-0E259055A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292" y="1333500"/>
            <a:ext cx="7723415" cy="514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162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240" y="5604504"/>
            <a:ext cx="9283519" cy="760785"/>
          </a:xfrm>
        </p:spPr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ru-RU" sz="3600" dirty="0">
                <a:latin typeface="+mn-lt"/>
              </a:rPr>
              <a:t>	Спасибо за внимание!</a:t>
            </a:r>
            <a:endParaRPr lang="ru-RU" sz="36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4EC944-26DA-481E-80CF-BCD9F054C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348" y="299541"/>
            <a:ext cx="8862874" cy="498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60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778" y="457200"/>
            <a:ext cx="6630760" cy="6302829"/>
          </a:xfrm>
        </p:spPr>
        <p:txBody>
          <a:bodyPr>
            <a:normAutofit/>
          </a:bodyPr>
          <a:lstStyle/>
          <a:p>
            <a:pPr marL="36900" indent="0" algn="just">
              <a:buNone/>
            </a:pPr>
            <a:r>
              <a:rPr lang="ru-RU" sz="2400" dirty="0">
                <a:latin typeface="+mn-lt"/>
              </a:rPr>
              <a:t>	Вальтер Адольф Георг </a:t>
            </a:r>
            <a:r>
              <a:rPr lang="ru-RU" sz="2400" dirty="0">
                <a:cs typeface="Times New Roman" panose="02020603050405020304" pitchFamily="18" charset="0"/>
              </a:rPr>
              <a:t>Гропиус</a:t>
            </a:r>
            <a:r>
              <a:rPr lang="ru-RU" sz="2400" dirty="0">
                <a:latin typeface="+mn-lt"/>
              </a:rPr>
              <a:t> -  архитектор, дизайнер, один из ведущих деятелей проектной культуры и педагог. </a:t>
            </a:r>
          </a:p>
          <a:p>
            <a:pPr marL="36900" indent="0" algn="just">
              <a:buNone/>
            </a:pPr>
            <a:r>
              <a:rPr lang="ru-RU" sz="2400" dirty="0" err="1">
                <a:latin typeface="+mn-lt"/>
              </a:rPr>
              <a:t>Гроппиус</a:t>
            </a:r>
            <a:r>
              <a:rPr lang="ru-RU" sz="2400" dirty="0">
                <a:latin typeface="+mn-lt"/>
              </a:rPr>
              <a:t> был первым директором и отцом-основателем Баухауса. Слово «Баухауз» Гропиус придумал сам (инверсия слова «</a:t>
            </a:r>
            <a:r>
              <a:rPr lang="ru-RU" sz="2400" dirty="0" err="1">
                <a:latin typeface="+mn-lt"/>
              </a:rPr>
              <a:t>Haus-bau</a:t>
            </a:r>
            <a:r>
              <a:rPr lang="ru-RU" sz="2400" dirty="0">
                <a:latin typeface="+mn-lt"/>
              </a:rPr>
              <a:t>» строительство домов), оно символизировало построение своеобразного храма искусства, в котором есть место всем ремеслам и искусствам под крышей архитектуры, при ее ведущей роли. </a:t>
            </a:r>
          </a:p>
          <a:p>
            <a:pPr marL="36900" indent="0" algn="just">
              <a:buNone/>
            </a:pPr>
            <a:r>
              <a:rPr lang="ru-RU" sz="2400" dirty="0">
                <a:latin typeface="+mn-lt"/>
              </a:rPr>
              <a:t>4 Ведущий педагогический принцип Баухауза – соединение обучения и ремесла.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1FD9AD-ECCF-F6AE-718C-930187548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197" y="290563"/>
            <a:ext cx="4337024" cy="609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3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100" y="914400"/>
            <a:ext cx="6451146" cy="5674178"/>
          </a:xfrm>
        </p:spPr>
        <p:txBody>
          <a:bodyPr>
            <a:normAutofit/>
          </a:bodyPr>
          <a:lstStyle/>
          <a:p>
            <a:pPr marL="36900" indent="0" algn="just">
              <a:buNone/>
            </a:pPr>
            <a:r>
              <a:rPr lang="ru-RU" sz="2800" dirty="0">
                <a:cs typeface="Times New Roman" panose="02020603050405020304" pitchFamily="18" charset="0"/>
              </a:rPr>
              <a:t>	Программа и манифест Баухауза, 1919 состояли в следующем: </a:t>
            </a:r>
          </a:p>
          <a:p>
            <a:pPr marL="36900" indent="0" algn="just">
              <a:buNone/>
            </a:pPr>
            <a:r>
              <a:rPr lang="ru-RU" sz="2800" dirty="0">
                <a:cs typeface="Times New Roman" panose="02020603050405020304" pitchFamily="18" charset="0"/>
              </a:rPr>
              <a:t>- считать архитектуру ведущим направлением в дизайне; -уравнять статус прикладных и изящных искусств; </a:t>
            </a:r>
          </a:p>
          <a:p>
            <a:pPr algn="just">
              <a:buFontTx/>
              <a:buChar char="-"/>
            </a:pPr>
            <a:r>
              <a:rPr lang="ru-RU" sz="2800" dirty="0">
                <a:cs typeface="Times New Roman" panose="02020603050405020304" pitchFamily="18" charset="0"/>
              </a:rPr>
              <a:t>улучшать качество промышленной продукции, объединяя усилия художников, производителей и ремесленников.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964CCB-33ED-6CC2-F738-527C8CDCB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9" t="17262" r="54667" b="3928"/>
          <a:stretch/>
        </p:blipFill>
        <p:spPr>
          <a:xfrm>
            <a:off x="368754" y="356049"/>
            <a:ext cx="4212871" cy="620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81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100" y="253093"/>
            <a:ext cx="6451146" cy="6335485"/>
          </a:xfrm>
        </p:spPr>
        <p:txBody>
          <a:bodyPr>
            <a:normAutofit fontScale="92500" lnSpcReduction="10000"/>
          </a:bodyPr>
          <a:lstStyle/>
          <a:p>
            <a:pPr marL="36900" indent="0" algn="just">
              <a:buNone/>
            </a:pPr>
            <a:r>
              <a:rPr lang="ru-RU" sz="2800" dirty="0">
                <a:cs typeface="Times New Roman" panose="02020603050405020304" pitchFamily="18" charset="0"/>
              </a:rPr>
              <a:t>	Принципиальную схему обучения Гропиус изобразил в виде концентрических колец. </a:t>
            </a:r>
          </a:p>
          <a:p>
            <a:pPr marL="36900" indent="0" algn="just">
              <a:buNone/>
            </a:pPr>
            <a:r>
              <a:rPr lang="ru-RU" sz="2800" dirty="0">
                <a:cs typeface="Times New Roman" panose="02020603050405020304" pitchFamily="18" charset="0"/>
              </a:rPr>
              <a:t>Наружное кольцо - пропедевтический вводный курс длительностью шесть месяцев; </a:t>
            </a:r>
          </a:p>
          <a:p>
            <a:pPr marL="36900" indent="0" algn="just">
              <a:buNone/>
            </a:pPr>
            <a:r>
              <a:rPr lang="ru-RU" sz="2800" dirty="0">
                <a:cs typeface="Times New Roman" panose="02020603050405020304" pitchFamily="18" charset="0"/>
              </a:rPr>
              <a:t>Следующие три года отводились: во-первых, на подробное изучение материалов; во-вторых, на освоение приемов работы с материалами через изучение инструментов и конструкций; </a:t>
            </a:r>
          </a:p>
          <a:p>
            <a:pPr marL="36900" indent="0" algn="just">
              <a:buNone/>
            </a:pPr>
            <a:r>
              <a:rPr lang="ru-RU" sz="2800" dirty="0">
                <a:cs typeface="Times New Roman" panose="02020603050405020304" pitchFamily="18" charset="0"/>
              </a:rPr>
              <a:t>Существовал также курс различной длительности развития таланта для особо одаренных студентов (аспирантов).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300EB5-597F-B385-9E8B-AAFB1DFE0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2" t="18807" r="52667" b="7508"/>
          <a:stretch/>
        </p:blipFill>
        <p:spPr>
          <a:xfrm>
            <a:off x="173253" y="192504"/>
            <a:ext cx="4774131" cy="649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00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100" y="253093"/>
            <a:ext cx="6451146" cy="6335485"/>
          </a:xfrm>
        </p:spPr>
        <p:txBody>
          <a:bodyPr>
            <a:normAutofit fontScale="92500"/>
          </a:bodyPr>
          <a:lstStyle/>
          <a:p>
            <a:pPr marL="36900" indent="0" algn="just">
              <a:buNone/>
            </a:pPr>
            <a:r>
              <a:rPr lang="ru-RU" sz="2800" dirty="0">
                <a:cs typeface="Times New Roman" panose="02020603050405020304" pitchFamily="18" charset="0"/>
              </a:rPr>
              <a:t>	Первые мастерские, организованные в Баухаузе – ювелирная, книжная, текстильная и печатной графики. </a:t>
            </a:r>
          </a:p>
          <a:p>
            <a:pPr marL="36900" indent="0" algn="just">
              <a:buNone/>
            </a:pPr>
            <a:r>
              <a:rPr lang="ru-RU" sz="2800" dirty="0">
                <a:cs typeface="Times New Roman" panose="02020603050405020304" pitchFamily="18" charset="0"/>
              </a:rPr>
              <a:t>Далее -мастерские скульптуры, мебели, монументальной живописи и керамики. </a:t>
            </a:r>
          </a:p>
          <a:p>
            <a:pPr marL="36900" indent="0" algn="just">
              <a:buNone/>
            </a:pPr>
            <a:r>
              <a:rPr lang="ru-RU" sz="2800" dirty="0">
                <a:cs typeface="Times New Roman" panose="02020603050405020304" pitchFamily="18" charset="0"/>
              </a:rPr>
              <a:t>С 1920 г. вводится новая система преподавания, в соответствии с которой каждую мастерскую ведут два специалиста: технолог и художник. Производственные мастерские отражали определенный педагогический принцип, с другой оставались учебными классами, приносили материальную прибыль.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589743-2DDA-3959-660A-DD82772D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" t="16982" r="57917" b="5684"/>
          <a:stretch/>
        </p:blipFill>
        <p:spPr>
          <a:xfrm>
            <a:off x="577516" y="262942"/>
            <a:ext cx="4081112" cy="633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80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>
            <a:extLst>
              <a:ext uri="{FF2B5EF4-FFF2-40B4-BE49-F238E27FC236}">
                <a16:creationId xmlns:a16="http://schemas.microsoft.com/office/drawing/2014/main" id="{DDEAC99F-77CC-4098-53BD-06DCA7A42828}"/>
              </a:ext>
            </a:extLst>
          </p:cNvPr>
          <p:cNvSpPr txBox="1">
            <a:spLocks/>
          </p:cNvSpPr>
          <p:nvPr/>
        </p:nvSpPr>
        <p:spPr>
          <a:xfrm>
            <a:off x="540680" y="294914"/>
            <a:ext cx="11273041" cy="70112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ru-RU" sz="3600" b="1" dirty="0">
                <a:solidFill>
                  <a:srgbClr val="FF0000"/>
                </a:solidFill>
              </a:rPr>
              <a:t>Преподавательский состав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F691BD-D52C-F0F6-F807-D437B133F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20" b="1904"/>
          <a:stretch/>
        </p:blipFill>
        <p:spPr>
          <a:xfrm>
            <a:off x="1524000" y="996043"/>
            <a:ext cx="9144000" cy="55190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AB926C-257A-AFA6-9ADF-7E8DAFBC7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79" y="5987244"/>
            <a:ext cx="3866470" cy="6819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D768B31-7A80-75FD-30EA-43A8A075BC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03" r="17098"/>
          <a:stretch/>
        </p:blipFill>
        <p:spPr>
          <a:xfrm>
            <a:off x="8817448" y="5629784"/>
            <a:ext cx="1494046" cy="113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0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C02D4F-A9E6-7255-5FE2-CB80AED9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89" y="375557"/>
            <a:ext cx="11470821" cy="2122715"/>
          </a:xfrm>
        </p:spPr>
        <p:txBody>
          <a:bodyPr/>
          <a:lstStyle/>
          <a:p>
            <a:pPr marL="36900" indent="0" algn="just">
              <a:buNone/>
            </a:pPr>
            <a:r>
              <a:rPr lang="ru-RU" sz="2400" dirty="0">
                <a:latin typeface="+mn-lt"/>
              </a:rPr>
              <a:t>	Деятельность «Баухауза» была сосредоточена на разработке целесообразных и красивых форм, процессы изготовления которых строго увязывались с технологией индустриального производства, с новейшими конструкциями и материалами.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FB274C-0E0E-93D9-FBB8-14FEC41817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1" t="13095" r="42920" b="26667"/>
          <a:stretch/>
        </p:blipFill>
        <p:spPr>
          <a:xfrm>
            <a:off x="3328306" y="1853681"/>
            <a:ext cx="5823858" cy="478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461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6071_TF55705232.potx" id="{C98A10B3-D14C-4FE8-A340-4D708DD4B997}" vid="{AFA89DFD-EE24-4CEA-9681-B0785EAC41E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2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4C00F4-06E9-43E3-AD97-88A857CEFA8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0585E981-8C91-4205-A0C3-C991F42B4C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4B270AB-C138-415C-897E-3C24487DEC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{90727053-7CF3-410C-A83D-9155CFADEDA4}tf55705232_win32</Template>
  <TotalTime>95</TotalTime>
  <Words>1081</Words>
  <Application>Microsoft Office PowerPoint</Application>
  <PresentationFormat>Широкоэкранный</PresentationFormat>
  <Paragraphs>83</Paragraphs>
  <Slides>38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Arial</vt:lpstr>
      <vt:lpstr>Calibri</vt:lpstr>
      <vt:lpstr>Goudy Old Style</vt:lpstr>
      <vt:lpstr>Times New Roman</vt:lpstr>
      <vt:lpstr>Trebuchet MS</vt:lpstr>
      <vt:lpstr>Wingdings 2</vt:lpstr>
      <vt:lpstr>СланецVTI</vt:lpstr>
      <vt:lpstr>Баухауз и его вклад в развитие мирового дизайна</vt:lpstr>
      <vt:lpstr>Цели: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Баухауз и его вклад в развитие мирового дизайна</dc:title>
  <dc:creator>Денис Томалак</dc:creator>
  <cp:lastModifiedBy>Томалак Екатерина Александровна</cp:lastModifiedBy>
  <cp:revision>8</cp:revision>
  <dcterms:created xsi:type="dcterms:W3CDTF">2023-05-06T03:17:55Z</dcterms:created>
  <dcterms:modified xsi:type="dcterms:W3CDTF">2023-05-06T08:00:14Z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