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70" r:id="rId13"/>
    <p:sldId id="269" r:id="rId14"/>
    <p:sldId id="263" r:id="rId15"/>
    <p:sldId id="264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 smtClean="0"/>
              <a:t>Present </a:t>
            </a:r>
            <a:r>
              <a:rPr lang="en-US" sz="9600" dirty="0" smtClean="0"/>
              <a:t>CONTINUOUS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ACTIVE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916965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3) УПОТРЕБЛЯЕТСЯ ДЛЯ ОБОЗНАЧЕНИЯ </a:t>
            </a:r>
            <a:r>
              <a:rPr lang="ru-RU" sz="4000" u="sng" dirty="0" smtClean="0"/>
              <a:t>ВРЕМЕННЫХ СИТУАЦИЙ</a:t>
            </a:r>
            <a:endParaRPr lang="ru-RU" sz="4000" u="sng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endParaRPr lang="en-US" sz="4800" dirty="0" smtClean="0"/>
          </a:p>
          <a:p>
            <a:pPr algn="ctr"/>
            <a:r>
              <a:rPr lang="en-US" sz="4800" dirty="0" smtClean="0"/>
              <a:t>I </a:t>
            </a:r>
            <a:r>
              <a:rPr lang="en-US" sz="4800" dirty="0" smtClean="0">
                <a:solidFill>
                  <a:srgbClr val="00B050"/>
                </a:solidFill>
              </a:rPr>
              <a:t>am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B0F0"/>
                </a:solidFill>
              </a:rPr>
              <a:t>liv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r>
              <a:rPr lang="en-US" sz="4800" dirty="0" smtClean="0"/>
              <a:t> with my sister until I find a flat to rent.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18" y="2638697"/>
            <a:ext cx="4049486" cy="3265714"/>
          </a:xfrm>
        </p:spPr>
      </p:pic>
    </p:spTree>
    <p:extLst>
      <p:ext uri="{BB962C8B-B14F-4D97-AF65-F5344CB8AC3E}">
        <p14:creationId xmlns:p14="http://schemas.microsoft.com/office/powerpoint/2010/main" val="416215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4) УПОТРЕБЛЯЕТСЯ </a:t>
            </a:r>
            <a:r>
              <a:rPr lang="ru-RU" sz="4000" dirty="0"/>
              <a:t>ДЛЯ </a:t>
            </a:r>
            <a:r>
              <a:rPr lang="ru-RU" sz="4000" dirty="0" smtClean="0"/>
              <a:t>Обозначения</a:t>
            </a:r>
            <a:br>
              <a:rPr lang="ru-RU" sz="4000" dirty="0" smtClean="0"/>
            </a:br>
            <a:r>
              <a:rPr lang="ru-RU" sz="4000" u="sng" dirty="0" smtClean="0"/>
              <a:t>меняющихся </a:t>
            </a:r>
            <a:r>
              <a:rPr lang="ru-RU" sz="4000" u="sng" dirty="0"/>
              <a:t>СИТУАЦИЙ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endParaRPr lang="en-US" sz="4800" dirty="0" smtClean="0"/>
          </a:p>
          <a:p>
            <a:pPr algn="ctr"/>
            <a:r>
              <a:rPr lang="en-US" sz="4800" dirty="0" smtClean="0"/>
              <a:t>The population of the world </a:t>
            </a:r>
            <a:r>
              <a:rPr lang="en-US" sz="4800" dirty="0" smtClean="0">
                <a:solidFill>
                  <a:srgbClr val="00B050"/>
                </a:solidFill>
              </a:rPr>
              <a:t>is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B0F0"/>
                </a:solidFill>
              </a:rPr>
              <a:t>ris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r>
              <a:rPr lang="en-US" sz="4800" dirty="0" smtClean="0"/>
              <a:t>.</a:t>
            </a:r>
            <a:endParaRPr lang="ru-RU" sz="48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177" y="2495007"/>
            <a:ext cx="3840480" cy="3683724"/>
          </a:xfrm>
        </p:spPr>
      </p:pic>
    </p:spTree>
    <p:extLst>
      <p:ext uri="{BB962C8B-B14F-4D97-AF65-F5344CB8AC3E}">
        <p14:creationId xmlns:p14="http://schemas.microsoft.com/office/powerpoint/2010/main" val="170072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5) Для будущих </a:t>
            </a:r>
            <a:r>
              <a:rPr lang="ru-RU" sz="4000" u="sng" dirty="0" smtClean="0"/>
              <a:t>запланированных</a:t>
            </a:r>
            <a:r>
              <a:rPr lang="ru-RU" sz="4000" dirty="0" smtClean="0"/>
              <a:t> действий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endParaRPr lang="en-US" sz="4800" dirty="0" smtClean="0"/>
          </a:p>
          <a:p>
            <a:pPr algn="ctr"/>
            <a:r>
              <a:rPr lang="en-US" sz="4800" dirty="0" smtClean="0"/>
              <a:t>He can’t come tomorrow.</a:t>
            </a:r>
          </a:p>
          <a:p>
            <a:pPr algn="ctr"/>
            <a:r>
              <a:rPr lang="en-US" sz="4800" dirty="0" smtClean="0"/>
              <a:t>He </a:t>
            </a:r>
            <a:r>
              <a:rPr lang="en-US" sz="4800" dirty="0" smtClean="0">
                <a:solidFill>
                  <a:srgbClr val="00B050"/>
                </a:solidFill>
              </a:rPr>
              <a:t>is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B0F0"/>
                </a:solidFill>
              </a:rPr>
              <a:t>hav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r>
              <a:rPr lang="en-US" sz="4800" dirty="0" smtClean="0"/>
              <a:t> a meeting.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731" y="3056709"/>
            <a:ext cx="3749040" cy="2534194"/>
          </a:xfrm>
        </p:spPr>
      </p:pic>
    </p:spTree>
    <p:extLst>
      <p:ext uri="{BB962C8B-B14F-4D97-AF65-F5344CB8AC3E}">
        <p14:creationId xmlns:p14="http://schemas.microsoft.com/office/powerpoint/2010/main" val="19983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25629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6) для Описания </a:t>
            </a:r>
            <a:r>
              <a:rPr lang="ru-RU" sz="3600" dirty="0"/>
              <a:t>повторяющихся действий с использованием слов </a:t>
            </a:r>
            <a:r>
              <a:rPr lang="ru-RU" sz="3600" dirty="0">
                <a:solidFill>
                  <a:schemeClr val="accent6"/>
                </a:solidFill>
              </a:rPr>
              <a:t>always, constantly, forever</a:t>
            </a:r>
            <a:r>
              <a:rPr lang="ru-RU" sz="3600" dirty="0"/>
              <a:t>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Как </a:t>
            </a:r>
            <a:r>
              <a:rPr lang="ru-RU" sz="3600" dirty="0"/>
              <a:t>правило это относится к характерным свойствам и поведению людей, часто с </a:t>
            </a:r>
            <a:r>
              <a:rPr lang="ru-RU" sz="3600" dirty="0">
                <a:solidFill>
                  <a:srgbClr val="FF0000"/>
                </a:solidFill>
              </a:rPr>
              <a:t>негативной окраской</a:t>
            </a:r>
            <a:r>
              <a:rPr lang="ru-RU" sz="36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7" y="3148147"/>
            <a:ext cx="4754880" cy="3161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en-US" sz="4000" dirty="0" smtClean="0"/>
              <a:t>He</a:t>
            </a:r>
            <a:r>
              <a:rPr lang="en-US" sz="4000" dirty="0"/>
              <a:t> </a:t>
            </a:r>
            <a:r>
              <a:rPr lang="en-US" sz="4000" dirty="0">
                <a:solidFill>
                  <a:srgbClr val="00B050"/>
                </a:solidFill>
              </a:rPr>
              <a:t>is</a:t>
            </a:r>
            <a:r>
              <a:rPr lang="en-US" sz="4000" dirty="0"/>
              <a:t> </a:t>
            </a:r>
            <a:r>
              <a:rPr lang="en-US" sz="4000" dirty="0">
                <a:solidFill>
                  <a:schemeClr val="accent6"/>
                </a:solidFill>
              </a:rPr>
              <a:t>constantly </a:t>
            </a:r>
            <a:endParaRPr lang="ru-RU" sz="4000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complain</a:t>
            </a:r>
            <a:r>
              <a:rPr lang="en-US" sz="4000" dirty="0" smtClean="0">
                <a:solidFill>
                  <a:srgbClr val="00B050"/>
                </a:solidFill>
              </a:rPr>
              <a:t>ing</a:t>
            </a:r>
            <a:r>
              <a:rPr lang="en-US" sz="4000" dirty="0"/>
              <a:t> about </a:t>
            </a:r>
            <a:endParaRPr lang="ru-RU" sz="4000" dirty="0" smtClean="0"/>
          </a:p>
          <a:p>
            <a:pPr algn="ctr"/>
            <a:r>
              <a:rPr lang="en-US" sz="4000" dirty="0" smtClean="0"/>
              <a:t>his</a:t>
            </a:r>
            <a:r>
              <a:rPr lang="en-US" sz="4000" dirty="0"/>
              <a:t> </a:t>
            </a:r>
            <a:r>
              <a:rPr lang="en-US" sz="4000" dirty="0" smtClean="0"/>
              <a:t>brother</a:t>
            </a:r>
            <a:r>
              <a:rPr lang="en-US" sz="4000" dirty="0"/>
              <a:t>.</a:t>
            </a:r>
            <a:endParaRPr lang="ru-RU" sz="4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409406"/>
            <a:ext cx="3670663" cy="2612571"/>
          </a:xfrm>
        </p:spPr>
      </p:pic>
    </p:spTree>
    <p:extLst>
      <p:ext uri="{BB962C8B-B14F-4D97-AF65-F5344CB8AC3E}">
        <p14:creationId xmlns:p14="http://schemas.microsoft.com/office/powerpoint/2010/main" val="963564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204395"/>
          </a:xfrm>
        </p:spPr>
        <p:txBody>
          <a:bodyPr/>
          <a:lstStyle/>
          <a:p>
            <a:pPr algn="ctr"/>
            <a:r>
              <a:rPr lang="en-US" sz="5400" dirty="0">
                <a:solidFill>
                  <a:prstClr val="black">
                    <a:lumMod val="95000"/>
                    <a:lumOff val="5000"/>
                  </a:prstClr>
                </a:solidFill>
              </a:rPr>
              <a:t>PRACTICE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789611"/>
            <a:ext cx="9720073" cy="448056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Раскройте скобки и поставьте глагол в Present Continuous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 her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favorite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song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(to sing).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2.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She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_______,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she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(not to speak / to text). 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3.  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you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 or ? (to eat / to talk)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4. That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cow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 something (to chew).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5. Tommy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a book now. </a:t>
            </a:r>
            <a:endParaRPr lang="ru-RU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Tommy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and Mark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chess (not to read / to play)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6.  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that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spider  at me? (to look)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7.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We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,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we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___________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 (to walk / not to run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953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26018"/>
          </a:xfrm>
        </p:spPr>
        <p:txBody>
          <a:bodyPr/>
          <a:lstStyle/>
          <a:p>
            <a:pPr algn="ctr"/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ANSWERS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15737"/>
            <a:ext cx="9720073" cy="471569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 </a:t>
            </a:r>
            <a:r>
              <a:rPr lang="en-US" sz="2400" dirty="0" smtClean="0"/>
              <a:t>1</a:t>
            </a:r>
            <a:r>
              <a:rPr lang="en-US" sz="2400" dirty="0"/>
              <a:t>. I </a:t>
            </a:r>
            <a:r>
              <a:rPr lang="en-US" sz="2400" b="1" dirty="0">
                <a:solidFill>
                  <a:srgbClr val="00B050"/>
                </a:solidFill>
              </a:rPr>
              <a:t>am</a:t>
            </a:r>
            <a:r>
              <a:rPr lang="en-US" sz="2400" dirty="0"/>
              <a:t> </a:t>
            </a:r>
            <a:r>
              <a:rPr lang="en-US" sz="2400" b="1" dirty="0">
                <a:solidFill>
                  <a:srgbClr val="00B0F0"/>
                </a:solidFill>
              </a:rPr>
              <a:t>sing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her favoutire </a:t>
            </a:r>
            <a:r>
              <a:rPr lang="en-US" sz="2400" dirty="0" smtClean="0"/>
              <a:t>song. </a:t>
            </a:r>
            <a:r>
              <a:rPr lang="en-US" sz="2400" dirty="0"/>
              <a:t>— </a:t>
            </a:r>
            <a:r>
              <a:rPr lang="ru-RU" sz="2400" dirty="0"/>
              <a:t>Я пою ее любимую песню.</a:t>
            </a:r>
          </a:p>
          <a:p>
            <a:pPr fontAlgn="base"/>
            <a:r>
              <a:rPr lang="ru-RU" sz="2400" dirty="0"/>
              <a:t>2. </a:t>
            </a:r>
            <a:r>
              <a:rPr lang="en-US" sz="2400" dirty="0"/>
              <a:t>She </a:t>
            </a:r>
            <a:r>
              <a:rPr lang="en-US" sz="2400" b="1" dirty="0">
                <a:solidFill>
                  <a:srgbClr val="00B050"/>
                </a:solidFill>
              </a:rPr>
              <a:t>is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not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F0"/>
                </a:solidFill>
              </a:rPr>
              <a:t>speak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, she </a:t>
            </a:r>
            <a:r>
              <a:rPr lang="en-US" sz="2400" b="1" dirty="0">
                <a:solidFill>
                  <a:srgbClr val="00B050"/>
                </a:solidFill>
              </a:rPr>
              <a:t>is</a:t>
            </a:r>
            <a:r>
              <a:rPr lang="en-US" sz="2400" b="1" dirty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text</a:t>
            </a:r>
            <a:r>
              <a:rPr lang="en-US" sz="2400" b="1" dirty="0" smtClean="0">
                <a:solidFill>
                  <a:srgbClr val="00B050"/>
                </a:solidFill>
              </a:rPr>
              <a:t>ing</a:t>
            </a:r>
            <a:r>
              <a:rPr lang="en-US" sz="2400" dirty="0" smtClean="0"/>
              <a:t>. </a:t>
            </a:r>
            <a:r>
              <a:rPr lang="en-US" sz="2400" dirty="0"/>
              <a:t>— </a:t>
            </a:r>
            <a:r>
              <a:rPr lang="ru-RU" sz="2400" dirty="0"/>
              <a:t>Она не говорит, она переписывается (по телефону).</a:t>
            </a:r>
          </a:p>
          <a:p>
            <a:pPr fontAlgn="base"/>
            <a:r>
              <a:rPr lang="ru-RU" sz="2400" dirty="0"/>
              <a:t>3. </a:t>
            </a:r>
            <a:r>
              <a:rPr lang="en-US" sz="2400" b="1" dirty="0">
                <a:solidFill>
                  <a:srgbClr val="00B050"/>
                </a:solidFill>
              </a:rPr>
              <a:t>Are</a:t>
            </a:r>
            <a:r>
              <a:rPr lang="en-US" sz="2400" dirty="0">
                <a:solidFill>
                  <a:srgbClr val="00B050"/>
                </a:solidFill>
              </a:rPr>
              <a:t> </a:t>
            </a:r>
            <a:r>
              <a:rPr lang="en-US" sz="2400" dirty="0"/>
              <a:t>you </a:t>
            </a:r>
            <a:r>
              <a:rPr lang="en-US" sz="2400" b="1" dirty="0">
                <a:solidFill>
                  <a:srgbClr val="00B0F0"/>
                </a:solidFill>
              </a:rPr>
              <a:t>eat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or </a:t>
            </a:r>
            <a:r>
              <a:rPr lang="en-US" sz="2400" b="1" dirty="0">
                <a:solidFill>
                  <a:srgbClr val="00B0F0"/>
                </a:solidFill>
              </a:rPr>
              <a:t>talk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 smtClean="0"/>
              <a:t>?</a:t>
            </a:r>
            <a:r>
              <a:rPr lang="ru-RU" sz="2400" dirty="0" smtClean="0"/>
              <a:t> </a:t>
            </a:r>
            <a:r>
              <a:rPr lang="en-US" sz="2400" dirty="0" smtClean="0"/>
              <a:t>— </a:t>
            </a:r>
            <a:r>
              <a:rPr lang="ru-RU" sz="2400" dirty="0"/>
              <a:t>Ты ешь или разговариваешь?</a:t>
            </a:r>
          </a:p>
          <a:p>
            <a:pPr fontAlgn="base"/>
            <a:r>
              <a:rPr lang="ru-RU" sz="2400" dirty="0"/>
              <a:t>4. </a:t>
            </a:r>
            <a:r>
              <a:rPr lang="en-US" sz="2400" dirty="0"/>
              <a:t>That cow </a:t>
            </a:r>
            <a:r>
              <a:rPr lang="en-US" sz="2400" b="1" dirty="0">
                <a:solidFill>
                  <a:srgbClr val="00B050"/>
                </a:solidFill>
              </a:rPr>
              <a:t>is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F0"/>
                </a:solidFill>
              </a:rPr>
              <a:t>chew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</a:t>
            </a:r>
            <a:r>
              <a:rPr lang="en-US" sz="2400" dirty="0" smtClean="0"/>
              <a:t>something. </a:t>
            </a:r>
            <a:r>
              <a:rPr lang="en-US" sz="2400" dirty="0"/>
              <a:t>— </a:t>
            </a:r>
            <a:r>
              <a:rPr lang="ru-RU" sz="2400" dirty="0"/>
              <a:t>Эта корова что-то жует.</a:t>
            </a:r>
          </a:p>
          <a:p>
            <a:pPr fontAlgn="base"/>
            <a:r>
              <a:rPr lang="ru-RU" sz="2400" dirty="0"/>
              <a:t>5. </a:t>
            </a:r>
            <a:r>
              <a:rPr lang="en-US" sz="2400" dirty="0"/>
              <a:t>Tommy </a:t>
            </a:r>
            <a:r>
              <a:rPr lang="en-US" sz="2400" b="1" dirty="0">
                <a:solidFill>
                  <a:srgbClr val="00B050"/>
                </a:solidFill>
              </a:rPr>
              <a:t>is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not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F0"/>
                </a:solidFill>
              </a:rPr>
              <a:t>read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a book now. Tommy and Mark </a:t>
            </a:r>
            <a:r>
              <a:rPr lang="en-US" sz="2400" b="1" dirty="0">
                <a:solidFill>
                  <a:srgbClr val="00B050"/>
                </a:solidFill>
              </a:rPr>
              <a:t>are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F0"/>
                </a:solidFill>
              </a:rPr>
              <a:t>play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</a:t>
            </a:r>
            <a:r>
              <a:rPr lang="en-US" sz="2400" dirty="0" smtClean="0"/>
              <a:t>chess</a:t>
            </a:r>
            <a:r>
              <a:rPr lang="ru-RU" sz="2400" dirty="0" smtClean="0"/>
              <a:t> </a:t>
            </a:r>
            <a:r>
              <a:rPr lang="en-US" sz="2400" dirty="0" smtClean="0"/>
              <a:t>— </a:t>
            </a:r>
            <a:r>
              <a:rPr lang="ru-RU" sz="2400" dirty="0"/>
              <a:t>Томми не читает книгу сейчас. Томми и Марк играют в шахматы.</a:t>
            </a:r>
          </a:p>
          <a:p>
            <a:pPr fontAlgn="base"/>
            <a:r>
              <a:rPr lang="ru-RU" sz="2400" dirty="0"/>
              <a:t>6. </a:t>
            </a:r>
            <a:r>
              <a:rPr lang="en-US" sz="2400" b="1" dirty="0">
                <a:solidFill>
                  <a:srgbClr val="00B050"/>
                </a:solidFill>
              </a:rPr>
              <a:t>Is</a:t>
            </a:r>
            <a:r>
              <a:rPr lang="en-US" sz="2400" dirty="0"/>
              <a:t> that spider </a:t>
            </a:r>
            <a:r>
              <a:rPr lang="en-US" sz="2400" b="1" dirty="0">
                <a:solidFill>
                  <a:srgbClr val="00B0F0"/>
                </a:solidFill>
              </a:rPr>
              <a:t>look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 at me</a:t>
            </a:r>
            <a:r>
              <a:rPr lang="en-US" sz="2400" dirty="0" smtClean="0"/>
              <a:t>?</a:t>
            </a:r>
            <a:r>
              <a:rPr lang="ru-RU" sz="2400" dirty="0" smtClean="0"/>
              <a:t> </a:t>
            </a:r>
            <a:r>
              <a:rPr lang="en-US" sz="2400" dirty="0" smtClean="0"/>
              <a:t>— </a:t>
            </a:r>
            <a:r>
              <a:rPr lang="ru-RU" sz="2400" dirty="0"/>
              <a:t>Этот паук смотрит на меня?</a:t>
            </a:r>
          </a:p>
          <a:p>
            <a:pPr fontAlgn="base"/>
            <a:r>
              <a:rPr lang="ru-RU" sz="2400" dirty="0"/>
              <a:t>7. </a:t>
            </a:r>
            <a:r>
              <a:rPr lang="en-US" sz="2400" dirty="0"/>
              <a:t>We </a:t>
            </a:r>
            <a:r>
              <a:rPr lang="en-US" sz="2400" b="1" dirty="0">
                <a:solidFill>
                  <a:srgbClr val="00B050"/>
                </a:solidFill>
              </a:rPr>
              <a:t>are</a:t>
            </a:r>
            <a:r>
              <a:rPr lang="en-US" sz="2400" dirty="0"/>
              <a:t> </a:t>
            </a:r>
            <a:r>
              <a:rPr lang="en-US" sz="2400" b="1" dirty="0">
                <a:solidFill>
                  <a:srgbClr val="00B0F0"/>
                </a:solidFill>
              </a:rPr>
              <a:t>walk</a:t>
            </a:r>
            <a:r>
              <a:rPr lang="en-US" sz="2400" b="1" dirty="0">
                <a:solidFill>
                  <a:srgbClr val="00B050"/>
                </a:solidFill>
              </a:rPr>
              <a:t>ing</a:t>
            </a:r>
            <a:r>
              <a:rPr lang="en-US" sz="2400" dirty="0"/>
              <a:t>, we</a:t>
            </a:r>
            <a:r>
              <a:rPr lang="en-US" sz="2400" b="1" dirty="0"/>
              <a:t> </a:t>
            </a:r>
            <a:r>
              <a:rPr lang="en-US" sz="2400" b="1" dirty="0">
                <a:solidFill>
                  <a:srgbClr val="00B050"/>
                </a:solidFill>
              </a:rPr>
              <a:t>are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not</a:t>
            </a:r>
            <a:r>
              <a:rPr lang="en-US" sz="2400" b="1" dirty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running</a:t>
            </a:r>
            <a:r>
              <a:rPr lang="ru-RU" sz="2400" dirty="0" smtClean="0"/>
              <a:t>. </a:t>
            </a:r>
            <a:r>
              <a:rPr lang="en-US" sz="2400" dirty="0" smtClean="0"/>
              <a:t>— </a:t>
            </a:r>
            <a:r>
              <a:rPr lang="ru-RU" sz="2400" dirty="0"/>
              <a:t>Мы идем пешком, мы не бежим.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514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11364686" cy="1463040"/>
          </a:xfrm>
        </p:spPr>
        <p:txBody>
          <a:bodyPr/>
          <a:lstStyle/>
          <a:p>
            <a:pPr algn="ctr"/>
            <a:r>
              <a:rPr lang="en-US" dirty="0" smtClean="0"/>
              <a:t>Thanks for your attention!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45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PRESENT </a:t>
            </a:r>
            <a:r>
              <a:rPr lang="en-US" b="1" dirty="0" smtClean="0"/>
              <a:t>continuous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1CADE4"/>
              </a:buClr>
            </a:pPr>
            <a:r>
              <a:rPr lang="ru-RU" sz="4800" b="1" dirty="0" smtClean="0">
                <a:solidFill>
                  <a:srgbClr val="C00000"/>
                </a:solidFill>
              </a:rPr>
              <a:t>Структура</a:t>
            </a:r>
            <a:endParaRPr lang="en-US" sz="48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4800" dirty="0"/>
              <a:t>+</a:t>
            </a:r>
            <a:r>
              <a:rPr lang="ru-RU" sz="4800" dirty="0"/>
              <a:t> </a:t>
            </a:r>
            <a:r>
              <a:rPr lang="ru-RU" sz="4800" dirty="0" smtClean="0"/>
              <a:t>утверждение</a:t>
            </a:r>
            <a:r>
              <a:rPr lang="en-US" sz="4800" dirty="0" smtClean="0"/>
              <a:t> </a:t>
            </a:r>
            <a:r>
              <a:rPr lang="en-US" sz="4800" b="1" u="sng" dirty="0" smtClean="0">
                <a:solidFill>
                  <a:srgbClr val="00B050"/>
                </a:solidFill>
              </a:rPr>
              <a:t>to be </a:t>
            </a:r>
            <a:r>
              <a:rPr lang="en-US" sz="4800" dirty="0" smtClean="0"/>
              <a:t>+ </a:t>
            </a:r>
            <a:r>
              <a:rPr lang="en-US" sz="4800" dirty="0" smtClean="0">
                <a:solidFill>
                  <a:srgbClr val="00B0F0"/>
                </a:solidFill>
              </a:rPr>
              <a:t>V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endParaRPr lang="ru-RU" sz="4800" dirty="0">
              <a:solidFill>
                <a:srgbClr val="00B050"/>
              </a:solidFill>
            </a:endParaRPr>
          </a:p>
          <a:p>
            <a:pPr algn="ctr"/>
            <a:r>
              <a:rPr lang="ru-RU" sz="4800" dirty="0"/>
              <a:t>- отрицание</a:t>
            </a:r>
            <a:r>
              <a:rPr lang="en-US" sz="4800" dirty="0"/>
              <a:t> </a:t>
            </a:r>
            <a:r>
              <a:rPr lang="en-US" sz="4800" b="1" u="sng" dirty="0">
                <a:solidFill>
                  <a:srgbClr val="00B050"/>
                </a:solidFill>
              </a:rPr>
              <a:t>to be</a:t>
            </a:r>
            <a:r>
              <a:rPr lang="ru-RU" sz="4800" dirty="0" smtClean="0">
                <a:solidFill>
                  <a:schemeClr val="accent5"/>
                </a:solidFill>
              </a:rPr>
              <a:t> </a:t>
            </a:r>
            <a:r>
              <a:rPr lang="en-US" sz="4800" dirty="0"/>
              <a:t>+</a:t>
            </a:r>
            <a:r>
              <a:rPr lang="ru-RU" sz="4800" dirty="0"/>
              <a:t> </a:t>
            </a:r>
            <a:r>
              <a:rPr lang="en-US" sz="4800" dirty="0">
                <a:solidFill>
                  <a:srgbClr val="C00000"/>
                </a:solidFill>
              </a:rPr>
              <a:t>not</a:t>
            </a:r>
            <a:r>
              <a:rPr lang="en-US" sz="4800" dirty="0"/>
              <a:t> + </a:t>
            </a:r>
            <a:r>
              <a:rPr lang="en-US" sz="4800" dirty="0" smtClean="0">
                <a:solidFill>
                  <a:srgbClr val="00B0F0"/>
                </a:solidFill>
              </a:rPr>
              <a:t>V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endParaRPr lang="ru-RU" sz="4800" dirty="0">
              <a:solidFill>
                <a:srgbClr val="00B050"/>
              </a:solidFill>
            </a:endParaRPr>
          </a:p>
          <a:p>
            <a:pPr algn="ctr"/>
            <a:r>
              <a:rPr lang="ru-RU" sz="4800" dirty="0"/>
              <a:t>? Вопрос </a:t>
            </a:r>
            <a:r>
              <a:rPr lang="en-US" sz="4800" dirty="0"/>
              <a:t>(general, special)</a:t>
            </a:r>
            <a:endParaRPr lang="ru-RU" sz="4800" dirty="0"/>
          </a:p>
          <a:p>
            <a:pPr lvl="0" algn="ctr">
              <a:buClr>
                <a:srgbClr val="1CADE4"/>
              </a:buClr>
            </a:pPr>
            <a:endParaRPr lang="ru-RU" sz="4800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676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/>
              <a:t>TO BE</a:t>
            </a:r>
            <a:endParaRPr lang="ru-RU" sz="8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 настоящем времени (</a:t>
            </a:r>
            <a:r>
              <a:rPr lang="en-US" dirty="0" smtClean="0"/>
              <a:t>PRESENT)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ru-RU" u="sng" dirty="0" smtClean="0"/>
              <a:t>будет трансформироваться</a:t>
            </a:r>
            <a:r>
              <a:rPr lang="ru-RU" dirty="0" smtClean="0"/>
              <a:t>: </a:t>
            </a:r>
            <a:endParaRPr lang="ru-RU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B050"/>
                </a:solidFill>
              </a:rPr>
              <a:t>               </a:t>
            </a:r>
            <a:r>
              <a:rPr lang="en-US" sz="4800" b="1" dirty="0" smtClean="0">
                <a:solidFill>
                  <a:srgbClr val="00B050"/>
                </a:solidFill>
              </a:rPr>
              <a:t>am           is           are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I               he, she, it          you, we, they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2207829">
            <a:off x="7052405" y="320506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641848" y="309524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8462692">
            <a:off x="3621083" y="31885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For example (</a:t>
            </a:r>
            <a:r>
              <a:rPr lang="ru-RU" sz="4800" dirty="0"/>
              <a:t>например):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 </a:t>
            </a:r>
            <a:r>
              <a:rPr lang="en-US" sz="2800" b="1" dirty="0" smtClean="0">
                <a:solidFill>
                  <a:srgbClr val="00B050"/>
                </a:solidFill>
              </a:rPr>
              <a:t>am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 you!</a:t>
            </a:r>
          </a:p>
          <a:p>
            <a:r>
              <a:rPr lang="en-US" sz="2800" dirty="0" smtClean="0"/>
              <a:t>You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 somebody.</a:t>
            </a:r>
          </a:p>
          <a:p>
            <a:r>
              <a:rPr lang="en-US" sz="2800" dirty="0" smtClean="0"/>
              <a:t>He </a:t>
            </a:r>
            <a:r>
              <a:rPr lang="en-US" sz="2800" b="1" dirty="0" smtClean="0">
                <a:solidFill>
                  <a:srgbClr val="00B050"/>
                </a:solidFill>
              </a:rPr>
              <a:t>is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for...</a:t>
            </a:r>
          </a:p>
          <a:p>
            <a:r>
              <a:rPr lang="en-US" sz="2800" dirty="0" smtClean="0"/>
              <a:t>She </a:t>
            </a:r>
            <a:r>
              <a:rPr lang="en-US" sz="2800" b="1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for…</a:t>
            </a:r>
          </a:p>
          <a:p>
            <a:r>
              <a:rPr lang="en-US" sz="2800" dirty="0" smtClean="0"/>
              <a:t>It </a:t>
            </a:r>
            <a:r>
              <a:rPr lang="en-US" sz="2800" b="1" dirty="0" smtClean="0">
                <a:solidFill>
                  <a:srgbClr val="00B050"/>
                </a:solidFill>
              </a:rPr>
              <a:t>is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for…</a:t>
            </a:r>
          </a:p>
          <a:p>
            <a:r>
              <a:rPr lang="en-US" sz="2800" dirty="0" smtClean="0"/>
              <a:t>We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for…</a:t>
            </a:r>
          </a:p>
          <a:p>
            <a:r>
              <a:rPr lang="en-US" sz="2800" dirty="0" smtClean="0"/>
              <a:t>They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/>
              <a:t> for…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I </a:t>
            </a:r>
            <a:r>
              <a:rPr lang="en-US" sz="2800" b="1" dirty="0" smtClean="0">
                <a:solidFill>
                  <a:srgbClr val="00B050"/>
                </a:solidFill>
              </a:rPr>
              <a:t>am </a:t>
            </a:r>
            <a:r>
              <a:rPr lang="en-US" sz="2800" b="1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</a:rPr>
              <a:t>wait</a:t>
            </a:r>
            <a:r>
              <a:rPr lang="en-US" sz="2800" dirty="0">
                <a:solidFill>
                  <a:srgbClr val="00B050"/>
                </a:solidFill>
              </a:rPr>
              <a:t>ing</a:t>
            </a:r>
            <a:r>
              <a:rPr lang="en-US" sz="2800" dirty="0">
                <a:solidFill>
                  <a:prstClr val="black"/>
                </a:solidFill>
              </a:rPr>
              <a:t> for you!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You </a:t>
            </a:r>
            <a:r>
              <a:rPr lang="en-US" sz="2800" b="1" dirty="0">
                <a:solidFill>
                  <a:srgbClr val="00B050"/>
                </a:solidFill>
              </a:rPr>
              <a:t>are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not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for </a:t>
            </a:r>
            <a:r>
              <a:rPr lang="en-US" sz="2800" dirty="0" smtClean="0">
                <a:solidFill>
                  <a:prstClr val="black"/>
                </a:solidFill>
              </a:rPr>
              <a:t>anybody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He </a:t>
            </a:r>
            <a:r>
              <a:rPr lang="en-US" sz="2800" b="1" dirty="0" smtClean="0">
                <a:solidFill>
                  <a:srgbClr val="00B050"/>
                </a:solidFill>
              </a:rPr>
              <a:t>is</a:t>
            </a:r>
            <a:r>
              <a:rPr lang="en-US" sz="2800" b="1" dirty="0">
                <a:solidFill>
                  <a:srgbClr val="C00000"/>
                </a:solidFill>
              </a:rPr>
              <a:t> not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for...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She </a:t>
            </a:r>
            <a:r>
              <a:rPr lang="en-US" sz="2800" b="1" dirty="0" smtClean="0">
                <a:solidFill>
                  <a:srgbClr val="00B050"/>
                </a:solidFill>
              </a:rPr>
              <a:t>is</a:t>
            </a:r>
            <a:r>
              <a:rPr lang="en-US" sz="2800" b="1" dirty="0">
                <a:solidFill>
                  <a:srgbClr val="C00000"/>
                </a:solidFill>
              </a:rPr>
              <a:t> not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</a:rPr>
              <a:t>wait</a:t>
            </a:r>
            <a:r>
              <a:rPr lang="en-US" sz="2800" dirty="0">
                <a:solidFill>
                  <a:srgbClr val="00B050"/>
                </a:solidFill>
              </a:rPr>
              <a:t>ing</a:t>
            </a:r>
            <a:r>
              <a:rPr lang="en-US" sz="2800" dirty="0">
                <a:solidFill>
                  <a:prstClr val="black"/>
                </a:solidFill>
              </a:rPr>
              <a:t> for…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It </a:t>
            </a:r>
            <a:r>
              <a:rPr lang="en-US" sz="2800" b="1" dirty="0">
                <a:solidFill>
                  <a:srgbClr val="00B050"/>
                </a:solidFill>
              </a:rPr>
              <a:t>is </a:t>
            </a:r>
            <a:r>
              <a:rPr lang="en-US" sz="2800" b="1" dirty="0">
                <a:solidFill>
                  <a:srgbClr val="C00000"/>
                </a:solidFill>
              </a:rPr>
              <a:t>not </a:t>
            </a:r>
            <a:r>
              <a:rPr lang="en-US" sz="2800" dirty="0" smtClean="0">
                <a:solidFill>
                  <a:srgbClr val="00B0F0"/>
                </a:solidFill>
              </a:rPr>
              <a:t>wait</a:t>
            </a:r>
            <a:r>
              <a:rPr lang="en-US" sz="2800" dirty="0" smtClean="0">
                <a:solidFill>
                  <a:srgbClr val="00B050"/>
                </a:solidFill>
              </a:rPr>
              <a:t>ing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for…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We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b="1" dirty="0">
                <a:solidFill>
                  <a:srgbClr val="C00000"/>
                </a:solidFill>
              </a:rPr>
              <a:t> not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</a:rPr>
              <a:t>wait</a:t>
            </a:r>
            <a:r>
              <a:rPr lang="en-US" sz="2800" dirty="0">
                <a:solidFill>
                  <a:srgbClr val="00B050"/>
                </a:solidFill>
              </a:rPr>
              <a:t>ing</a:t>
            </a:r>
            <a:r>
              <a:rPr lang="en-US" sz="2800" dirty="0">
                <a:solidFill>
                  <a:prstClr val="black"/>
                </a:solidFill>
              </a:rPr>
              <a:t> for…</a:t>
            </a:r>
          </a:p>
          <a:p>
            <a:pPr lvl="0">
              <a:buClr>
                <a:srgbClr val="99CB38"/>
              </a:buClr>
            </a:pPr>
            <a:r>
              <a:rPr lang="en-US" sz="2800" dirty="0">
                <a:solidFill>
                  <a:prstClr val="black"/>
                </a:solidFill>
              </a:rPr>
              <a:t>They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b="1" dirty="0">
                <a:solidFill>
                  <a:srgbClr val="C00000"/>
                </a:solidFill>
              </a:rPr>
              <a:t> not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</a:rPr>
              <a:t>wait</a:t>
            </a:r>
            <a:r>
              <a:rPr lang="en-US" sz="2800" dirty="0">
                <a:solidFill>
                  <a:srgbClr val="00B050"/>
                </a:solidFill>
              </a:rPr>
              <a:t>ing</a:t>
            </a:r>
            <a:r>
              <a:rPr lang="en-US" sz="2800" dirty="0">
                <a:solidFill>
                  <a:prstClr val="black"/>
                </a:solidFill>
              </a:rPr>
              <a:t> for…</a:t>
            </a:r>
            <a:endParaRPr lang="ru-RU" sz="2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20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0887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ВОПРОСИТЕЛЬНЫЕ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476103"/>
            <a:ext cx="9720073" cy="4833257"/>
          </a:xfrm>
        </p:spPr>
        <p:txBody>
          <a:bodyPr>
            <a:normAutofit/>
          </a:bodyPr>
          <a:lstStyle/>
          <a:p>
            <a:r>
              <a:rPr lang="en-US" b="1" dirty="0"/>
              <a:t>General questions </a:t>
            </a:r>
            <a:r>
              <a:rPr lang="en-US" dirty="0"/>
              <a:t>- </a:t>
            </a:r>
            <a:r>
              <a:rPr lang="ru-RU" u="sng" dirty="0"/>
              <a:t>общие вопросы</a:t>
            </a:r>
            <a:r>
              <a:rPr lang="en-US" u="sng" dirty="0"/>
              <a:t>:</a:t>
            </a:r>
            <a:endParaRPr lang="ru-RU" u="sng" dirty="0"/>
          </a:p>
          <a:p>
            <a:r>
              <a:rPr lang="en-US" b="1" dirty="0" smtClean="0">
                <a:solidFill>
                  <a:srgbClr val="00B050"/>
                </a:solidFill>
              </a:rPr>
              <a:t>TO BE </a:t>
            </a:r>
            <a:r>
              <a:rPr lang="ru-RU" dirty="0"/>
              <a:t>выносим на 1е место в предложении</a:t>
            </a:r>
            <a:endParaRPr lang="en-US" dirty="0"/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To be </a:t>
            </a:r>
            <a:r>
              <a:rPr lang="ru-RU" b="1" dirty="0"/>
              <a:t>+ подлежащее + </a:t>
            </a:r>
            <a:r>
              <a:rPr lang="en-US" b="1" dirty="0" smtClean="0">
                <a:solidFill>
                  <a:srgbClr val="00B0F0"/>
                </a:solidFill>
              </a:rPr>
              <a:t>V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/>
              <a:t>Special questions – </a:t>
            </a:r>
            <a:r>
              <a:rPr lang="ru-RU" u="sng" dirty="0"/>
              <a:t>специальные вопросы</a:t>
            </a:r>
            <a:r>
              <a:rPr lang="ru-RU" dirty="0"/>
              <a:t>, требующие полного ответа и имеют в структуре уточняющие вопросы такие как (</a:t>
            </a:r>
            <a:r>
              <a:rPr lang="en-US" dirty="0">
                <a:solidFill>
                  <a:srgbClr val="C00000"/>
                </a:solidFill>
              </a:rPr>
              <a:t>What</a:t>
            </a:r>
            <a:r>
              <a:rPr lang="en-US" dirty="0"/>
              <a:t>/</a:t>
            </a:r>
            <a:r>
              <a:rPr lang="ru-RU" dirty="0"/>
              <a:t>что?</a:t>
            </a:r>
            <a:r>
              <a:rPr lang="en-US" dirty="0"/>
              <a:t>  </a:t>
            </a:r>
            <a:r>
              <a:rPr lang="en-US" dirty="0">
                <a:solidFill>
                  <a:srgbClr val="C00000"/>
                </a:solidFill>
              </a:rPr>
              <a:t>Who</a:t>
            </a:r>
            <a:r>
              <a:rPr lang="ru-RU" dirty="0"/>
              <a:t>/Кто? </a:t>
            </a:r>
            <a:r>
              <a:rPr lang="en-US" dirty="0">
                <a:solidFill>
                  <a:srgbClr val="C00000"/>
                </a:solidFill>
              </a:rPr>
              <a:t>Where</a:t>
            </a:r>
            <a:r>
              <a:rPr lang="ru-RU" dirty="0"/>
              <a:t>/Где, Куда?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When</a:t>
            </a:r>
            <a:r>
              <a:rPr lang="ru-RU" dirty="0"/>
              <a:t>/Когда?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Why</a:t>
            </a:r>
            <a:r>
              <a:rPr lang="ru-RU" dirty="0"/>
              <a:t>/ Зачем, Почему?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How</a:t>
            </a:r>
            <a:r>
              <a:rPr lang="ru-RU" dirty="0"/>
              <a:t>/ Как?) в таких вопросах уточняющее слово мы ставим </a:t>
            </a:r>
            <a:r>
              <a:rPr lang="ru-RU" u="sng" dirty="0"/>
              <a:t>ПЕРЕД </a:t>
            </a:r>
            <a:r>
              <a:rPr lang="en-US" b="1" dirty="0">
                <a:solidFill>
                  <a:srgbClr val="00B050"/>
                </a:solidFill>
              </a:rPr>
              <a:t>TO BE </a:t>
            </a:r>
            <a:endParaRPr lang="en-US" u="sng" dirty="0" smtClean="0"/>
          </a:p>
          <a:p>
            <a:pPr algn="ctr"/>
            <a:r>
              <a:rPr lang="ru-RU" b="1" u="sng" dirty="0" smtClean="0">
                <a:solidFill>
                  <a:srgbClr val="C00000"/>
                </a:solidFill>
              </a:rPr>
              <a:t>Спец вопрос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+ </a:t>
            </a:r>
            <a:r>
              <a:rPr lang="en-US" b="1" dirty="0" smtClean="0">
                <a:solidFill>
                  <a:srgbClr val="00B050"/>
                </a:solidFill>
              </a:rPr>
              <a:t>TO BE </a:t>
            </a:r>
            <a:r>
              <a:rPr lang="ru-RU" b="1" dirty="0" smtClean="0"/>
              <a:t>+ подлежащее +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V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</a:p>
          <a:p>
            <a:pPr algn="ctr"/>
            <a:endParaRPr lang="en-US" b="1" dirty="0" smtClean="0">
              <a:solidFill>
                <a:srgbClr val="00B050"/>
              </a:solidFill>
            </a:endParaRP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b="1" dirty="0"/>
              <a:t>you </a:t>
            </a:r>
            <a:r>
              <a:rPr lang="en-US" b="1" dirty="0" smtClean="0">
                <a:solidFill>
                  <a:srgbClr val="00B0F0"/>
                </a:solidFill>
              </a:rPr>
              <a:t>go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  <a:r>
              <a:rPr lang="en-US" b="1" dirty="0" smtClean="0"/>
              <a:t> </a:t>
            </a:r>
            <a:r>
              <a:rPr lang="en-US" b="1" dirty="0"/>
              <a:t>to the college? – I </a:t>
            </a:r>
            <a:r>
              <a:rPr lang="en-US" b="1" dirty="0" smtClean="0">
                <a:solidFill>
                  <a:srgbClr val="00B050"/>
                </a:solidFill>
              </a:rPr>
              <a:t>am</a:t>
            </a:r>
            <a:r>
              <a:rPr lang="en-US" b="1" dirty="0" smtClean="0"/>
              <a:t> </a:t>
            </a:r>
            <a:r>
              <a:rPr lang="en-US" b="1" dirty="0"/>
              <a:t>/ </a:t>
            </a:r>
            <a:r>
              <a:rPr lang="en-US" b="1" dirty="0" smtClean="0">
                <a:solidFill>
                  <a:srgbClr val="00B050"/>
                </a:solidFill>
              </a:rPr>
              <a:t>Is</a:t>
            </a:r>
            <a:r>
              <a:rPr lang="en-US" b="1" dirty="0" smtClean="0"/>
              <a:t> </a:t>
            </a:r>
            <a:r>
              <a:rPr lang="en-US" b="1" dirty="0"/>
              <a:t>he </a:t>
            </a:r>
            <a:r>
              <a:rPr lang="en-US" b="1" dirty="0" smtClean="0">
                <a:solidFill>
                  <a:srgbClr val="00B0F0"/>
                </a:solidFill>
              </a:rPr>
              <a:t>go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  <a:r>
              <a:rPr lang="en-US" b="1" dirty="0" smtClean="0"/>
              <a:t> </a:t>
            </a:r>
            <a:r>
              <a:rPr lang="en-US" b="1" dirty="0"/>
              <a:t>to the college? – he </a:t>
            </a:r>
            <a:r>
              <a:rPr lang="en-US" b="1" dirty="0" smtClean="0">
                <a:solidFill>
                  <a:srgbClr val="00B050"/>
                </a:solidFill>
              </a:rPr>
              <a:t>isn’t</a:t>
            </a:r>
            <a:endParaRPr lang="en-US" b="1" dirty="0">
              <a:solidFill>
                <a:srgbClr val="00B050"/>
              </a:solidFill>
            </a:endParaRP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are </a:t>
            </a:r>
            <a:r>
              <a:rPr lang="en-US" b="1" dirty="0"/>
              <a:t>you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not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go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  <a:r>
              <a:rPr lang="en-US" b="1" dirty="0" smtClean="0"/>
              <a:t> </a:t>
            </a:r>
            <a:r>
              <a:rPr lang="en-US" b="1" dirty="0"/>
              <a:t>to the college? </a:t>
            </a:r>
            <a:r>
              <a:rPr lang="en-US" b="1" dirty="0">
                <a:solidFill>
                  <a:srgbClr val="C00000"/>
                </a:solidFill>
              </a:rPr>
              <a:t>What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b="1" dirty="0"/>
              <a:t>you </a:t>
            </a:r>
            <a:r>
              <a:rPr lang="en-US" b="1" dirty="0" smtClean="0">
                <a:solidFill>
                  <a:srgbClr val="00B0F0"/>
                </a:solidFill>
              </a:rPr>
              <a:t>study</a:t>
            </a:r>
            <a:r>
              <a:rPr lang="en-US" b="1" dirty="0" smtClean="0">
                <a:solidFill>
                  <a:srgbClr val="00B050"/>
                </a:solidFill>
              </a:rPr>
              <a:t>ing</a:t>
            </a:r>
            <a:r>
              <a:rPr lang="en-US" b="1" dirty="0" smtClean="0"/>
              <a:t> </a:t>
            </a:r>
            <a:r>
              <a:rPr lang="en-US" b="1" dirty="0"/>
              <a:t>at college?</a:t>
            </a:r>
            <a:endParaRPr lang="en-US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86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СОКРАЩЕНИЯ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00B050"/>
                </a:solidFill>
              </a:rPr>
              <a:t>am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I’</a:t>
            </a:r>
            <a:r>
              <a:rPr lang="en-US" sz="2800" dirty="0" smtClean="0">
                <a:solidFill>
                  <a:srgbClr val="00B050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</a:p>
          <a:p>
            <a:pPr algn="ctr"/>
            <a:r>
              <a:rPr lang="en-US" sz="2800" dirty="0" smtClean="0"/>
              <a:t>You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you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</a:p>
          <a:p>
            <a:pPr algn="ctr"/>
            <a:r>
              <a:rPr lang="en-US" sz="2800" dirty="0" smtClean="0"/>
              <a:t>He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he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</a:p>
          <a:p>
            <a:pPr algn="ctr"/>
            <a:r>
              <a:rPr lang="en-US" sz="2800" dirty="0" smtClean="0"/>
              <a:t>She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she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</a:p>
          <a:p>
            <a:pPr algn="ctr"/>
            <a:r>
              <a:rPr lang="en-US" sz="2800" dirty="0" smtClean="0"/>
              <a:t>It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it </a:t>
            </a:r>
            <a:r>
              <a:rPr lang="en-US" sz="2800" dirty="0" smtClean="0">
                <a:solidFill>
                  <a:srgbClr val="00B050"/>
                </a:solidFill>
              </a:rPr>
              <a:t>is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</a:p>
          <a:p>
            <a:pPr algn="ctr"/>
            <a:r>
              <a:rPr lang="en-US" sz="2800" dirty="0" smtClean="0"/>
              <a:t>We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we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</a:p>
          <a:p>
            <a:pPr algn="ctr"/>
            <a:r>
              <a:rPr lang="en-US" sz="2800" dirty="0" smtClean="0"/>
              <a:t>They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not</a:t>
            </a:r>
            <a:r>
              <a:rPr lang="en-US" sz="2800" dirty="0" smtClean="0"/>
              <a:t> = they </a:t>
            </a:r>
            <a:r>
              <a:rPr lang="en-US" sz="2800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>
                <a:solidFill>
                  <a:srgbClr val="C00000"/>
                </a:solidFill>
              </a:rPr>
              <a:t>n’t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18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u="sng" dirty="0">
                <a:solidFill>
                  <a:srgbClr val="7030A0"/>
                </a:solidFill>
              </a:rPr>
              <a:t>СЛОВА МАРКЕРЫ </a:t>
            </a:r>
            <a:r>
              <a:rPr lang="en-US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Present </a:t>
            </a:r>
            <a:r>
              <a:rPr lang="en-US" sz="4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continuous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Currently </a:t>
            </a:r>
            <a:r>
              <a:rPr lang="en-US" sz="2800" dirty="0"/>
              <a:t>(</a:t>
            </a:r>
            <a:r>
              <a:rPr lang="ru-RU" sz="2800" dirty="0"/>
              <a:t>сейчас, теперь, в настоящее время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Today</a:t>
            </a:r>
            <a:r>
              <a:rPr lang="en-US" sz="2800" dirty="0"/>
              <a:t> (</a:t>
            </a:r>
            <a:r>
              <a:rPr lang="ru-RU" sz="2800" dirty="0"/>
              <a:t>сегодня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Tonight</a:t>
            </a:r>
            <a:r>
              <a:rPr lang="en-US" sz="2800" dirty="0"/>
              <a:t> (</a:t>
            </a:r>
            <a:r>
              <a:rPr lang="ru-RU" sz="2800" dirty="0"/>
              <a:t>сегодня вечером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Now</a:t>
            </a:r>
            <a:r>
              <a:rPr lang="en-US" sz="2800" dirty="0"/>
              <a:t> (</a:t>
            </a:r>
            <a:r>
              <a:rPr lang="ru-RU" sz="2800" dirty="0"/>
              <a:t>сейчас) и </a:t>
            </a:r>
            <a:r>
              <a:rPr lang="en-US" sz="2800" b="1" dirty="0">
                <a:solidFill>
                  <a:srgbClr val="7030A0"/>
                </a:solidFill>
              </a:rPr>
              <a:t>right now </a:t>
            </a:r>
            <a:r>
              <a:rPr lang="en-US" sz="2800" dirty="0"/>
              <a:t>(</a:t>
            </a:r>
            <a:r>
              <a:rPr lang="ru-RU" sz="2800" dirty="0"/>
              <a:t>прямо сейчас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At present</a:t>
            </a:r>
            <a:r>
              <a:rPr lang="en-US" sz="2800" dirty="0"/>
              <a:t> (</a:t>
            </a:r>
            <a:r>
              <a:rPr lang="ru-RU" sz="2800" dirty="0"/>
              <a:t>в настоящее время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At this moment </a:t>
            </a:r>
            <a:r>
              <a:rPr lang="en-US" sz="2800" dirty="0"/>
              <a:t>/ </a:t>
            </a:r>
            <a:r>
              <a:rPr lang="en-US" sz="2800" b="1" dirty="0">
                <a:solidFill>
                  <a:srgbClr val="7030A0"/>
                </a:solidFill>
              </a:rPr>
              <a:t>at the moment </a:t>
            </a:r>
            <a:r>
              <a:rPr lang="en-US" sz="2800" dirty="0"/>
              <a:t>(</a:t>
            </a:r>
            <a:r>
              <a:rPr lang="ru-RU" sz="2800" dirty="0"/>
              <a:t>в данный момент, в эту минуту</a:t>
            </a:r>
            <a:r>
              <a:rPr lang="ru-RU" sz="2800" dirty="0" smtClean="0"/>
              <a:t>)</a:t>
            </a:r>
            <a:endParaRPr lang="ru-RU" sz="2800" dirty="0"/>
          </a:p>
          <a:p>
            <a:r>
              <a:rPr lang="en-US" sz="2800" b="1" dirty="0">
                <a:solidFill>
                  <a:srgbClr val="7030A0"/>
                </a:solidFill>
              </a:rPr>
              <a:t>Still</a:t>
            </a:r>
            <a:r>
              <a:rPr lang="en-US" sz="2800" dirty="0"/>
              <a:t> (</a:t>
            </a:r>
            <a:r>
              <a:rPr lang="ru-RU" sz="2800" dirty="0"/>
              <a:t>до сих пор, все еще</a:t>
            </a:r>
            <a:r>
              <a:rPr lang="ru-RU" sz="2800" dirty="0" smtClean="0"/>
              <a:t>)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14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91440" lvl="0" indent="-91440"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ru-RU" sz="4800" b="1" cap="none" spc="0" dirty="0" smtClean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ru-RU" sz="4800" b="1" cap="none" spc="0" dirty="0" smtClean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6700" b="1" cap="none" spc="0" dirty="0" smtClean="0">
                <a:solidFill>
                  <a:srgbClr val="C00000"/>
                </a:solidFill>
                <a:ea typeface="+mn-ea"/>
                <a:cs typeface="+mn-cs"/>
              </a:rPr>
              <a:t>Случаи </a:t>
            </a:r>
            <a:r>
              <a:rPr lang="ru-RU" sz="6700" b="1" cap="none" spc="0" dirty="0">
                <a:solidFill>
                  <a:srgbClr val="C00000"/>
                </a:solidFill>
                <a:ea typeface="+mn-ea"/>
                <a:cs typeface="+mn-cs"/>
              </a:rPr>
              <a:t>употребления:</a:t>
            </a:r>
            <a:br>
              <a:rPr lang="ru-RU" sz="6700" b="1" cap="none" spc="0" dirty="0">
                <a:solidFill>
                  <a:srgbClr val="C00000"/>
                </a:solidFill>
                <a:ea typeface="+mn-ea"/>
                <a:cs typeface="+mn-cs"/>
              </a:rPr>
            </a:br>
            <a:endParaRPr lang="ru-RU" sz="67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1) Действие, которое происходит </a:t>
            </a:r>
            <a:r>
              <a:rPr lang="ru-RU" sz="3200" b="1" u="sng" dirty="0" smtClean="0"/>
              <a:t>в момент речи</a:t>
            </a:r>
            <a:r>
              <a:rPr lang="en-US" sz="3200" b="1" u="sng" dirty="0" smtClean="0"/>
              <a:t>:</a:t>
            </a:r>
            <a:endParaRPr lang="ru-RU" sz="3200" b="1" u="sng" dirty="0" smtClean="0"/>
          </a:p>
          <a:p>
            <a:r>
              <a:rPr lang="en-US" sz="4000" dirty="0" smtClean="0"/>
              <a:t>Look! That man </a:t>
            </a:r>
            <a:r>
              <a:rPr lang="en-US" sz="4000" dirty="0" smtClean="0">
                <a:solidFill>
                  <a:srgbClr val="00B050"/>
                </a:solidFill>
              </a:rPr>
              <a:t>is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B0F0"/>
                </a:solidFill>
              </a:rPr>
              <a:t>open</a:t>
            </a:r>
            <a:r>
              <a:rPr lang="en-US" sz="4000" dirty="0" smtClean="0">
                <a:solidFill>
                  <a:srgbClr val="00B050"/>
                </a:solidFill>
              </a:rPr>
              <a:t>ing</a:t>
            </a:r>
            <a:r>
              <a:rPr lang="en-US" sz="4000" dirty="0" smtClean="0"/>
              <a:t> the door of your car!</a:t>
            </a:r>
            <a:endParaRPr lang="ru-RU" sz="4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291" y="2782389"/>
            <a:ext cx="3589315" cy="2386511"/>
          </a:xfrm>
        </p:spPr>
      </p:pic>
    </p:spTree>
    <p:extLst>
      <p:ext uri="{BB962C8B-B14F-4D97-AF65-F5344CB8AC3E}">
        <p14:creationId xmlns:p14="http://schemas.microsoft.com/office/powerpoint/2010/main" val="2858589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2) ДЕЙСТВИЕ, КОТОРЕ ПРОИСХОДИТ В ДАННЫЙ ОТРЕЗОК ВРЕМЕНИ.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You know, I </a:t>
            </a:r>
            <a:r>
              <a:rPr lang="en-US" sz="4800" dirty="0" smtClean="0">
                <a:solidFill>
                  <a:srgbClr val="00B050"/>
                </a:solidFill>
              </a:rPr>
              <a:t>am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B0F0"/>
                </a:solidFill>
              </a:rPr>
              <a:t>learn</a:t>
            </a:r>
            <a:r>
              <a:rPr lang="en-US" sz="4800" dirty="0" smtClean="0">
                <a:solidFill>
                  <a:srgbClr val="00B050"/>
                </a:solidFill>
              </a:rPr>
              <a:t>ing</a:t>
            </a:r>
            <a:r>
              <a:rPr lang="en-US" sz="4800" dirty="0" smtClean="0"/>
              <a:t> Spanish </a:t>
            </a:r>
            <a:r>
              <a:rPr lang="en-US" sz="4800" dirty="0" smtClean="0">
                <a:solidFill>
                  <a:srgbClr val="7030A0"/>
                </a:solidFill>
              </a:rPr>
              <a:t>now</a:t>
            </a:r>
            <a:r>
              <a:rPr lang="en-US" sz="4800" dirty="0" smtClean="0"/>
              <a:t>.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651760"/>
            <a:ext cx="4140925" cy="3017520"/>
          </a:xfrm>
        </p:spPr>
      </p:pic>
    </p:spTree>
    <p:extLst>
      <p:ext uri="{BB962C8B-B14F-4D97-AF65-F5344CB8AC3E}">
        <p14:creationId xmlns:p14="http://schemas.microsoft.com/office/powerpoint/2010/main" val="3647034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142</TotalTime>
  <Words>456</Words>
  <Application>Microsoft Office PowerPoint</Application>
  <PresentationFormat>Широкоэкранный</PresentationFormat>
  <Paragraphs>95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Tw Cen MT</vt:lpstr>
      <vt:lpstr>Tw Cen MT Condensed</vt:lpstr>
      <vt:lpstr>Wingdings 3</vt:lpstr>
      <vt:lpstr>Интеграл</vt:lpstr>
      <vt:lpstr>Present CONTINUOUS</vt:lpstr>
      <vt:lpstr>PRESENT continuous</vt:lpstr>
      <vt:lpstr>TO BE</vt:lpstr>
      <vt:lpstr>For example (например):</vt:lpstr>
      <vt:lpstr>ВОПРОСИТЕЛЬНЫЕ ПРЕДЛОЖЕНИЯ</vt:lpstr>
      <vt:lpstr>СОКРАЩЕНИЯ</vt:lpstr>
      <vt:lpstr>СЛОВА МАРКЕРЫ Present continuous</vt:lpstr>
      <vt:lpstr> Случаи употребления: </vt:lpstr>
      <vt:lpstr>2) ДЕЙСТВИЕ, КОТОРЕ ПРОИСХОДИТ В ДАННЫЙ ОТРЕЗОК ВРЕМЕНИ.</vt:lpstr>
      <vt:lpstr>3) УПОТРЕБЛЯЕТСЯ ДЛЯ ОБОЗНАЧЕНИЯ ВРЕМЕННЫХ СИТУАЦИЙ</vt:lpstr>
      <vt:lpstr>4) УПОТРЕБЛЯЕТСЯ ДЛЯ Обозначения меняющихся СИТУАЦИЙ</vt:lpstr>
      <vt:lpstr>5) Для будущих запланированных действий</vt:lpstr>
      <vt:lpstr> 6) для Описания повторяющихся действий с использованием слов always, constantly, forever.  Как правило это относится к характерным свойствам и поведению людей, часто с негативной окраской: </vt:lpstr>
      <vt:lpstr>PRACTICE</vt:lpstr>
      <vt:lpstr>ANSWERS</vt:lpstr>
      <vt:lpstr>Thanks for your attention!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</dc:title>
  <dc:creator>User</dc:creator>
  <cp:lastModifiedBy>User</cp:lastModifiedBy>
  <cp:revision>16</cp:revision>
  <dcterms:created xsi:type="dcterms:W3CDTF">2023-03-20T12:28:20Z</dcterms:created>
  <dcterms:modified xsi:type="dcterms:W3CDTF">2023-06-06T06:30:31Z</dcterms:modified>
</cp:coreProperties>
</file>