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57" r:id="rId3"/>
    <p:sldId id="261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494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351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342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0421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026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473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243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337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559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808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55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841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48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5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98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31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3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97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Passive Voice</a:t>
            </a:r>
            <a:endParaRPr lang="ru-RU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714934-02B0-3328-86C3-DFC11CC17C54}"/>
              </a:ext>
            </a:extLst>
          </p:cNvPr>
          <p:cNvSpPr txBox="1"/>
          <p:nvPr/>
        </p:nvSpPr>
        <p:spPr>
          <a:xfrm>
            <a:off x="1475656" y="5013176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Голубовский Максим Олегович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B83807-7785-AF05-87D6-E0962A7F9796}"/>
              </a:ext>
            </a:extLst>
          </p:cNvPr>
          <p:cNvSpPr/>
          <p:nvPr/>
        </p:nvSpPr>
        <p:spPr>
          <a:xfrm>
            <a:off x="2068750" y="1475492"/>
            <a:ext cx="50064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Короче говоря 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004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Рассмотрим 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949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	Теперь попробуем образовать отрицательную и вопросительную форму предложения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“War and Peace” was written by Leo Tolstoy”.</a:t>
            </a:r>
          </a:p>
          <a:p>
            <a:pPr algn="just"/>
            <a:r>
              <a:rPr lang="ru-RU" sz="2800" u="sng" dirty="0">
                <a:solidFill>
                  <a:schemeClr val="accent5">
                    <a:lumMod val="75000"/>
                  </a:schemeClr>
                </a:solidFill>
              </a:rPr>
              <a:t>Отрицательная форма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: “War and Peace” was not (wasn’t) written by Alexander Pushkin.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 (просто добавляем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“not”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 к основному предложению)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ru-RU" sz="2800" u="sng" dirty="0">
                <a:solidFill>
                  <a:schemeClr val="accent5">
                    <a:lumMod val="75000"/>
                  </a:schemeClr>
                </a:solidFill>
              </a:rPr>
              <a:t>Вопросительная форма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: Was “War and Peace” written by Leo Tolstoy?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 (выносим глагол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to be (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т.е. 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“was”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) на первое место.</a:t>
            </a:r>
          </a:p>
          <a:p>
            <a:pPr algn="just"/>
            <a:r>
              <a:rPr lang="ru-RU" sz="2800" u="sng" dirty="0">
                <a:solidFill>
                  <a:schemeClr val="accent5">
                    <a:lumMod val="75000"/>
                  </a:schemeClr>
                </a:solidFill>
              </a:rPr>
              <a:t>Краткие ответы</a:t>
            </a:r>
            <a:r>
              <a:rPr lang="en-US" sz="2800" dirty="0">
                <a:solidFill>
                  <a:schemeClr val="accent5">
                    <a:lumMod val="75000"/>
                  </a:schemeClr>
                </a:solidFill>
              </a:rPr>
              <a:t>: 1) +: Yes, it was. 2) –: No, it wasn’t.</a:t>
            </a:r>
          </a:p>
        </p:txBody>
      </p:sp>
    </p:spTree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Активный и пассивный залог в английском языке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Что такое залог?</a:t>
            </a:r>
          </a:p>
          <a:p>
            <a:pPr algn="just">
              <a:buNone/>
            </a:pP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Ответ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</a:rPr>
              <a:t>Залог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– это грамматическая категория, которой обладают только глаголы.</a:t>
            </a:r>
          </a:p>
          <a:p>
            <a:pPr algn="just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Какие виды залогов существуют?</a:t>
            </a:r>
          </a:p>
          <a:p>
            <a:pPr algn="just">
              <a:buNone/>
            </a:pP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Ответ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Залоги бывают двух видов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1)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</a:rPr>
              <a:t>активный (или действительный) залог 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Active Voice) 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и 2) </a:t>
            </a:r>
            <a:r>
              <a:rPr lang="ru-RU" sz="3200" i="1" dirty="0">
                <a:solidFill>
                  <a:schemeClr val="accent5">
                    <a:lumMod val="75000"/>
                  </a:schemeClr>
                </a:solidFill>
              </a:rPr>
              <a:t>пассивный (или страдательный) залог 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sz="3200" dirty="0">
                <a:solidFill>
                  <a:schemeClr val="accent5">
                    <a:lumMod val="75000"/>
                  </a:schemeClr>
                </a:solidFill>
              </a:rPr>
              <a:t>Passive Voice)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90104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Активный залог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55446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40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Активный залог показывает, что подлежащее </a:t>
            </a: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само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выполняет действие. </a:t>
            </a: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Подлежащее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обозначает </a:t>
            </a: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исполнителя действия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лицо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 или </a:t>
            </a:r>
            <a:r>
              <a:rPr lang="ru-RU" sz="3200" u="sng" dirty="0">
                <a:solidFill>
                  <a:schemeClr val="accent5">
                    <a:lumMod val="75000"/>
                  </a:schemeClr>
                </a:solidFill>
              </a:rPr>
              <a:t>предмет</a:t>
            </a:r>
            <a:r>
              <a:rPr lang="ru-RU" sz="3200" dirty="0">
                <a:solidFill>
                  <a:schemeClr val="accent5">
                    <a:lumMod val="75000"/>
                  </a:schemeClr>
                </a:solidFill>
              </a:rPr>
              <a:t>, которое выполняет конкретное действие, а тот, на кого это действие направлено, в предложении является дополнением.</a:t>
            </a: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1796" y="260648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Активный залог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32508"/>
            <a:ext cx="8214196" cy="6021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Т.е. действительный залог строится следующим образом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Исполнитель действия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(подлежащее) + форма глагола (сказуемое)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+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получатель действия (дополнение)</a:t>
            </a:r>
          </a:p>
          <a:p>
            <a:pPr algn="just">
              <a:buNone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Например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u="sng" dirty="0">
                <a:solidFill>
                  <a:schemeClr val="accent5">
                    <a:lumMod val="75000"/>
                  </a:schemeClr>
                </a:solidFill>
              </a:rPr>
              <a:t>Ann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u="dbl" dirty="0">
                <a:solidFill>
                  <a:srgbClr val="C00000"/>
                </a:solidFill>
              </a:rPr>
              <a:t>washes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u="dashLong" dirty="0">
                <a:solidFill>
                  <a:schemeClr val="accent5">
                    <a:lumMod val="75000"/>
                  </a:schemeClr>
                </a:solidFill>
              </a:rPr>
              <a:t>the dishes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.(Ann –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исполнитель действия,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washes – I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форма глагола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the dishes –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получатель действия).</a:t>
            </a:r>
          </a:p>
          <a:p>
            <a:pPr algn="just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Перевод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Энн моет посуду.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u="sng" dirty="0">
                <a:solidFill>
                  <a:schemeClr val="accent5">
                    <a:lumMod val="75000"/>
                  </a:schemeClr>
                </a:solidFill>
              </a:rPr>
              <a:t>She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u="dbl" dirty="0">
                <a:solidFill>
                  <a:srgbClr val="C00000"/>
                </a:solidFill>
              </a:rPr>
              <a:t>bought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u="dashLong" dirty="0">
                <a:solidFill>
                  <a:schemeClr val="accent5">
                    <a:lumMod val="75000"/>
                  </a:schemeClr>
                </a:solidFill>
              </a:rPr>
              <a:t>a new car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yesterday. (She –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исполнитель действия,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bought – II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форма глагола,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 new car –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получатель действия).</a:t>
            </a:r>
          </a:p>
          <a:p>
            <a:pPr algn="just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Перевод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Она купила новую машину вчера.</a:t>
            </a:r>
          </a:p>
        </p:txBody>
      </p:sp>
    </p:spTree>
  </p:cSld>
  <p:clrMapOvr>
    <a:masterClrMapping/>
  </p:clrMapOvr>
  <p:transition spd="med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360" y="332656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Пассивный залог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40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	Пассивный залог показывает, что действие выполняется </a:t>
            </a:r>
            <a:r>
              <a:rPr lang="ru-RU" sz="3600" u="sng" dirty="0">
                <a:solidFill>
                  <a:schemeClr val="accent5">
                    <a:lumMod val="75000"/>
                  </a:schemeClr>
                </a:solidFill>
              </a:rPr>
              <a:t>над объектом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3600" u="sng" dirty="0">
                <a:solidFill>
                  <a:schemeClr val="accent5">
                    <a:lumMod val="75000"/>
                  </a:schemeClr>
                </a:solidFill>
              </a:rPr>
              <a:t>Подлежащим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 является </a:t>
            </a:r>
            <a:r>
              <a:rPr lang="ru-RU" sz="3600" u="sng" dirty="0">
                <a:solidFill>
                  <a:schemeClr val="accent5">
                    <a:lumMod val="75000"/>
                  </a:schemeClr>
                </a:solidFill>
              </a:rPr>
              <a:t>лицо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 или </a:t>
            </a:r>
            <a:r>
              <a:rPr lang="ru-RU" sz="3600" u="sng" dirty="0">
                <a:solidFill>
                  <a:schemeClr val="accent5">
                    <a:lumMod val="75000"/>
                  </a:schemeClr>
                </a:solidFill>
              </a:rPr>
              <a:t>предмет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, подвергающиеся воздействию со стороны другого лица или предмета.</a:t>
            </a:r>
          </a:p>
          <a:p>
            <a:pPr algn="just">
              <a:buNone/>
            </a:pP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	Другими словами, исполнитель и получатель действия меняются местами, </a:t>
            </a:r>
            <a:r>
              <a:rPr lang="ru-RU" sz="3600" dirty="0">
                <a:solidFill>
                  <a:srgbClr val="C00000"/>
                </a:solidFill>
              </a:rPr>
              <a:t>НО</a:t>
            </a:r>
            <a:r>
              <a:rPr lang="ru-RU" sz="3600" dirty="0">
                <a:solidFill>
                  <a:schemeClr val="accent5">
                    <a:lumMod val="75000"/>
                  </a:schemeClr>
                </a:solidFill>
              </a:rPr>
              <a:t> исполнитель действия может и не указываться.</a:t>
            </a:r>
          </a:p>
        </p:txBody>
      </p:sp>
    </p:spTree>
  </p:cSld>
  <p:clrMapOvr>
    <a:masterClrMapping/>
  </p:clrMapOvr>
  <p:transition spd="med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Пассивный залог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052736"/>
            <a:ext cx="7797552" cy="5949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Т.е. страдательный залог строится следующим образом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Получатель действия +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to be (am/is/are/was/were) +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 причастие прошедшего времени</a:t>
            </a:r>
          </a:p>
          <a:p>
            <a:pPr algn="just">
              <a:buNone/>
            </a:pP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2000" u="sng" dirty="0">
                <a:solidFill>
                  <a:schemeClr val="accent5">
                    <a:lumMod val="75000"/>
                  </a:schemeClr>
                </a:solidFill>
              </a:rPr>
              <a:t>Например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sz="2000" u="sng" dirty="0">
                <a:solidFill>
                  <a:schemeClr val="accent5">
                    <a:lumMod val="75000"/>
                  </a:schemeClr>
                </a:solidFill>
              </a:rPr>
              <a:t>The dishes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u="dbl" dirty="0">
                <a:solidFill>
                  <a:srgbClr val="C00000"/>
                </a:solidFill>
              </a:rPr>
              <a:t>are washed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(The dishes –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получатель действия,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are –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форма глагола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be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в настоящем времени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washed –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 причастие прошедшего времени).</a:t>
            </a:r>
          </a:p>
          <a:p>
            <a:pPr algn="just">
              <a:buNone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Перевод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 Посуду моют.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sz="2000" u="sng" dirty="0">
                <a:solidFill>
                  <a:schemeClr val="accent5">
                    <a:lumMod val="75000"/>
                  </a:schemeClr>
                </a:solidFill>
              </a:rPr>
              <a:t>A new car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u="dbl" dirty="0">
                <a:solidFill>
                  <a:srgbClr val="C00000"/>
                </a:solidFill>
              </a:rPr>
              <a:t>was bought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(by her) yesterday. (A new car –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получатель действия,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was –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форма глагола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to be 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в прошедшем времени,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bought –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причастие прошедшего времени).</a:t>
            </a:r>
          </a:p>
          <a:p>
            <a:pPr algn="just">
              <a:buNone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Перевод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 Новая машина куплена (ею) вчера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Рассмотрим 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075240" cy="5616624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2500" b="1" i="1" u="sng" dirty="0">
                <a:solidFill>
                  <a:schemeClr val="accent5">
                    <a:lumMod val="75000"/>
                  </a:schemeClr>
                </a:solidFill>
              </a:rPr>
              <a:t>Present Simple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algn="just"/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They </a:t>
            </a:r>
            <a:r>
              <a:rPr lang="en-US" sz="2500" dirty="0">
                <a:solidFill>
                  <a:srgbClr val="C00000"/>
                </a:solidFill>
              </a:rPr>
              <a:t>clean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500" u="dashLong" dirty="0">
                <a:solidFill>
                  <a:schemeClr val="accent5">
                    <a:lumMod val="75000"/>
                  </a:schemeClr>
                </a:solidFill>
              </a:rPr>
              <a:t>their rooms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every day. –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Они убирают комнаты каждый день.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Active Voice)</a:t>
            </a:r>
          </a:p>
          <a:p>
            <a:pPr algn="just"/>
            <a:r>
              <a:rPr lang="en-US" sz="2500" u="sng" dirty="0">
                <a:solidFill>
                  <a:schemeClr val="accent5">
                    <a:lumMod val="75000"/>
                  </a:schemeClr>
                </a:solidFill>
              </a:rPr>
              <a:t>The rooms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500" dirty="0">
                <a:solidFill>
                  <a:srgbClr val="C00000"/>
                </a:solidFill>
              </a:rPr>
              <a:t>are cleaned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every day. –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Комнаты убираются каждый день.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Passive Voice)</a:t>
            </a:r>
          </a:p>
          <a:p>
            <a:pPr algn="ctr">
              <a:buNone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2500" b="1" dirty="0">
                <a:solidFill>
                  <a:schemeClr val="accent5">
                    <a:lumMod val="75000"/>
                  </a:schemeClr>
                </a:solidFill>
              </a:rPr>
              <a:t>Какие действия мы совершили?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Вынесли дополнение вперёд.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Добавили глагол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to be,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поставив его в нужное время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Present Simple)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и нужное число (множественное) –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are.</a:t>
            </a:r>
            <a:endParaRPr lang="ru-RU" sz="25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Поставили сказуемое в 3-ю форму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(clean – clean</a:t>
            </a:r>
            <a:r>
              <a:rPr lang="en-US" sz="2500" dirty="0">
                <a:solidFill>
                  <a:srgbClr val="C00000"/>
                </a:solidFill>
              </a:rPr>
              <a:t>ed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Убрали подлежащее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“they”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, т.к. во втором предложении для нас важен не тот, кто именно убирает комнаты, а сам факт того, что комнаты убираются.</a:t>
            </a:r>
            <a:endParaRPr lang="en-U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Рассмотрим 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949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Теперь попробуем образовать отрицательную и вопросительную форму предложения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“The rooms are cleaned every day”.</a:t>
            </a:r>
          </a:p>
          <a:p>
            <a:pPr algn="just"/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Отрицательная форма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The rooms are not (aren’t) cleaned every day.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(просто добавляем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“not”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к основному предложению)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Вопросительная форма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Are the rooms cleaned every day?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 (выносим глагол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to be (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т.е.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“are”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) на первое место.</a:t>
            </a:r>
          </a:p>
          <a:p>
            <a:pPr algn="just"/>
            <a:r>
              <a:rPr lang="ru-RU" u="sng" dirty="0">
                <a:solidFill>
                  <a:schemeClr val="accent5">
                    <a:lumMod val="75000"/>
                  </a:schemeClr>
                </a:solidFill>
              </a:rPr>
              <a:t>Краткие ответы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1) +: Yes, they are. 2) –: No, they aren’t.</a:t>
            </a:r>
          </a:p>
        </p:txBody>
      </p:sp>
    </p:spTree>
  </p:cSld>
  <p:clrMapOvr>
    <a:masterClrMapping/>
  </p:clrMapOvr>
  <p:transition spd="med"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pPr algn="ctr"/>
            <a:r>
              <a:rPr lang="ru-RU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Рассмотрим пример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4360" y="692696"/>
            <a:ext cx="8435280" cy="59492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n-US" sz="2500" b="1" i="1" u="sng" dirty="0">
                <a:solidFill>
                  <a:schemeClr val="accent5">
                    <a:lumMod val="75000"/>
                  </a:schemeClr>
                </a:solidFill>
              </a:rPr>
              <a:t>Past Simple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algn="just"/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Leo Tolstoy </a:t>
            </a:r>
            <a:r>
              <a:rPr lang="en-US" sz="2500" dirty="0">
                <a:solidFill>
                  <a:srgbClr val="C00000"/>
                </a:solidFill>
              </a:rPr>
              <a:t>wrote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500" u="dashLong" dirty="0">
                <a:solidFill>
                  <a:schemeClr val="accent5">
                    <a:lumMod val="75000"/>
                  </a:schemeClr>
                </a:solidFill>
              </a:rPr>
              <a:t>“War and Peace”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. –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Лев Толстой написал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“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Войну и мир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”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.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Active Voice)</a:t>
            </a:r>
          </a:p>
          <a:p>
            <a:pPr algn="just"/>
            <a:r>
              <a:rPr lang="en-US" sz="2500" u="sng" dirty="0">
                <a:solidFill>
                  <a:schemeClr val="accent5">
                    <a:lumMod val="75000"/>
                  </a:schemeClr>
                </a:solidFill>
              </a:rPr>
              <a:t>“War and Peace”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500" dirty="0">
                <a:solidFill>
                  <a:srgbClr val="C00000"/>
                </a:solidFill>
              </a:rPr>
              <a:t>was written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by Leo Tolstoy. – “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Война и мир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”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 была написана Львом Толстым.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Passive Voice)</a:t>
            </a:r>
          </a:p>
          <a:p>
            <a:pPr algn="ctr">
              <a:buNone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ru-RU" sz="2500" b="1" dirty="0">
                <a:solidFill>
                  <a:schemeClr val="accent5">
                    <a:lumMod val="75000"/>
                  </a:schemeClr>
                </a:solidFill>
              </a:rPr>
              <a:t>Какие действия мы совершили?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Вынесли дополнение вперёд.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Добавили глагол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to be,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поставив его в нужное время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Past Simple) 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и нужное число (единственное) –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was.</a:t>
            </a:r>
            <a:endParaRPr lang="ru-RU" sz="25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Поставили сказуемое в 3-ю форму (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write – wrote – </a:t>
            </a:r>
            <a:r>
              <a:rPr lang="en-US" sz="2500" dirty="0">
                <a:solidFill>
                  <a:srgbClr val="C00000"/>
                </a:solidFill>
              </a:rPr>
              <a:t>written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)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Однако, в данном случае 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“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исполнителя действия</a:t>
            </a:r>
            <a:r>
              <a:rPr lang="en-US" sz="2500" dirty="0">
                <a:solidFill>
                  <a:schemeClr val="accent5">
                    <a:lumMod val="75000"/>
                  </a:schemeClr>
                </a:solidFill>
              </a:rPr>
              <a:t>”</a:t>
            </a:r>
            <a:r>
              <a:rPr lang="ru-RU" sz="2500" dirty="0">
                <a:solidFill>
                  <a:schemeClr val="accent5">
                    <a:lumMod val="75000"/>
                  </a:schemeClr>
                </a:solidFill>
              </a:rPr>
              <a:t> убирать не стоит, т.к. нам важно, кто совершил действие.</a:t>
            </a:r>
            <a:endParaRPr lang="en-US" sz="25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pull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88</TotalTime>
  <Words>801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Garamond</vt:lpstr>
      <vt:lpstr>Wingdings</vt:lpstr>
      <vt:lpstr>Натуральные материалы</vt:lpstr>
      <vt:lpstr>Passive Voice</vt:lpstr>
      <vt:lpstr>Активный и пассивный залог в английском языке</vt:lpstr>
      <vt:lpstr>Активный залог</vt:lpstr>
      <vt:lpstr>Активный залог</vt:lpstr>
      <vt:lpstr>Пассивный залог</vt:lpstr>
      <vt:lpstr>Пассивный залог</vt:lpstr>
      <vt:lpstr>Рассмотрим пример</vt:lpstr>
      <vt:lpstr>Рассмотрим пример</vt:lpstr>
      <vt:lpstr>Рассмотрим пример</vt:lpstr>
      <vt:lpstr>Рассмотрим пример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</dc:title>
  <dc:creator>Anastasia</dc:creator>
  <cp:lastModifiedBy>МАКС ГОЛУБОВСКИЙ</cp:lastModifiedBy>
  <cp:revision>20</cp:revision>
  <dcterms:created xsi:type="dcterms:W3CDTF">2019-02-11T17:43:05Z</dcterms:created>
  <dcterms:modified xsi:type="dcterms:W3CDTF">2023-05-15T18:53:25Z</dcterms:modified>
</cp:coreProperties>
</file>