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312" r:id="rId4"/>
    <p:sldId id="262" r:id="rId5"/>
    <p:sldId id="261" r:id="rId6"/>
    <p:sldId id="264" r:id="rId7"/>
    <p:sldId id="267" r:id="rId8"/>
    <p:sldId id="272" r:id="rId9"/>
    <p:sldId id="274" r:id="rId10"/>
    <p:sldId id="273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7" r:id="rId27"/>
    <p:sldId id="298" r:id="rId28"/>
    <p:sldId id="301" r:id="rId29"/>
    <p:sldId id="304" r:id="rId30"/>
    <p:sldId id="302" r:id="rId31"/>
    <p:sldId id="307" r:id="rId32"/>
    <p:sldId id="269" r:id="rId33"/>
    <p:sldId id="309" r:id="rId34"/>
    <p:sldId id="310" r:id="rId35"/>
    <p:sldId id="311" r:id="rId36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67" autoAdjust="0"/>
  </p:normalViewPr>
  <p:slideViewPr>
    <p:cSldViewPr>
      <p:cViewPr varScale="1">
        <p:scale>
          <a:sx n="101" d="100"/>
          <a:sy n="101" d="100"/>
        </p:scale>
        <p:origin x="-98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fld id="{C006809B-A126-41BF-9287-F1B0ACC2F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A0CD517-7EAB-4704-8BAC-48B1A10FC383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209B1-1A17-4C59-A058-74A74D937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71FD7-DF80-4B12-9E4E-18DDEFE41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AC3B8-8D7D-49AF-A76F-3EB9F234E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4CB28-BF82-4336-B04C-BFBD6E8A5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B33C9-8671-45AB-A9D6-6CEFFAC9C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F00D-8A19-4399-BEB3-127619DB9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6C473-29A9-4448-B101-D309686FE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FE9FB-CB28-4302-A798-82F70201C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9085-44AD-4C33-8692-7667815F4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19DE2-D707-499A-BB51-9CEAEB4C9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8815-DFC1-4373-8F6A-5AD310681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fld id="{E4B4D1C7-54D8-40B6-BFCD-82474D319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lovewavs.com/" TargetMode="External"/><Relationship Id="rId4" Type="http://schemas.openxmlformats.org/officeDocument/2006/relationships/hyperlink" Target="http://www.animationlibrary.com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1325563" y="2851150"/>
            <a:ext cx="5286375" cy="3125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SIMPLE</a:t>
            </a:r>
            <a:endParaRPr lang="ru-RU" sz="4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r>
              <a:rPr lang="en-US"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 CONTINUOUS</a:t>
            </a:r>
            <a:endParaRPr lang="ru-RU" sz="4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z="4000" b="1" dirty="0" smtClean="0"/>
              <a:t>MAKE UP INTERROGATIVE AND    NEGATIVE SENTENCES:</a:t>
            </a:r>
            <a:endParaRPr lang="ru-RU" sz="4000" dirty="0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896908" y="1422383"/>
            <a:ext cx="8674130" cy="5929354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Times New Roman" pitchFamily="16" charset="0"/>
              <a:buAutoNum type="arabicPeriod"/>
              <a:defRPr/>
            </a:pPr>
            <a:r>
              <a:rPr lang="en-US" dirty="0" smtClean="0"/>
              <a:t>He goes to school every day.</a:t>
            </a:r>
            <a:endParaRPr lang="ru-RU" dirty="0" smtClean="0"/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  <a:r>
              <a:rPr lang="en-US" dirty="0" smtClean="0"/>
              <a:t>Does he go to school every day?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He doesn’t go to school every day.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2. She is listening to music now.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Is she listening to music now?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She is not listening to music now.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3. Ted likes swimming very much.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Does Ted like swimming very much?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Ted doesn’t like swimming very much.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4. We play football very well.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Do we play football very well?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dirty="0" smtClean="0"/>
              <a:t>We don’t play football very well.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Times New Roman" pitchFamily="16" charset="0"/>
              <a:buAutoNum type="arabicPeriod"/>
              <a:defRPr/>
            </a:pPr>
            <a:endParaRPr lang="en-US" dirty="0" smtClean="0"/>
          </a:p>
          <a:p>
            <a:pPr eaLnBrk="1"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en-US" smtClean="0"/>
          </a:p>
          <a:p>
            <a:pPr>
              <a:buFont typeface="Times New Roman" pitchFamily="18" charset="0"/>
              <a:buNone/>
            </a:pPr>
            <a:endParaRPr lang="en-US" smtClean="0"/>
          </a:p>
          <a:p>
            <a:pPr>
              <a:buFont typeface="Times New Roman" pitchFamily="18" charset="0"/>
              <a:buNone/>
            </a:pPr>
            <a:r>
              <a:rPr lang="en-US" sz="5700" smtClean="0"/>
              <a:t>       IT IS HIGH TIME</a:t>
            </a:r>
          </a:p>
          <a:p>
            <a:pPr>
              <a:buFont typeface="Times New Roman" pitchFamily="18" charset="0"/>
              <a:buNone/>
            </a:pPr>
            <a:r>
              <a:rPr lang="en-US" sz="5700" smtClean="0"/>
              <a:t>    TO HAVE A REST!!!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3238" y="550863"/>
            <a:ext cx="9074150" cy="62023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With my foot I tap, tap, tap,</a:t>
            </a:r>
            <a:endParaRPr lang="ru-RU" sz="4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With my hands I clap, clap, clap,</a:t>
            </a:r>
            <a:endParaRPr lang="ru-RU" sz="4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Right foot first, left foot then,</a:t>
            </a:r>
            <a:endParaRPr lang="ru-RU" sz="4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Round and round and back again.</a:t>
            </a:r>
            <a:endParaRPr lang="ru-RU" sz="4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8" name="Рисунок 7" descr="KIDS01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9600" y="4016375"/>
            <a:ext cx="4052888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36538" y="6772275"/>
            <a:ext cx="38592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en-US" sz="1300">
                <a:hlinkClick r:id="rId4"/>
              </a:rPr>
              <a:t>http://www.animationlibrary.com</a:t>
            </a:r>
            <a:r>
              <a:rPr lang="en-US" sz="1300"/>
              <a:t> </a:t>
            </a:r>
          </a:p>
          <a:p>
            <a:r>
              <a:rPr lang="ru-RU" sz="1300">
                <a:hlinkClick r:id="rId5"/>
              </a:rPr>
              <a:t>http://www.ilovewavs.com</a:t>
            </a:r>
            <a:r>
              <a:rPr lang="en-US" sz="1300"/>
              <a:t> </a:t>
            </a:r>
            <a:r>
              <a:rPr lang="ru-RU" sz="1300"/>
              <a:t> </a:t>
            </a:r>
          </a:p>
          <a:p>
            <a:endParaRPr lang="ru-RU" sz="1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h my foot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50863" y="314325"/>
            <a:ext cx="8232775" cy="1260475"/>
          </a:xfrm>
        </p:spPr>
        <p:txBody>
          <a:bodyPr/>
          <a:lstStyle/>
          <a:p>
            <a:r>
              <a:rPr lang="en-US" sz="4000" b="1" smtClean="0"/>
              <a:t>FIND THE MISTAKES:</a:t>
            </a:r>
            <a:endParaRPr lang="ru-RU" sz="4000" b="1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60" y="1768475"/>
            <a:ext cx="8388378" cy="5791200"/>
          </a:xfrm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1. He go to school every day.</a:t>
            </a:r>
          </a:p>
          <a:p>
            <a:pPr>
              <a:buFont typeface="Times New Roman" pitchFamily="16" charset="0"/>
              <a:buChar char="•"/>
              <a:defRPr/>
            </a:pPr>
            <a:r>
              <a:rPr lang="en-US" sz="4000" dirty="0" smtClean="0"/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He go</a:t>
            </a: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es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at school every day.</a:t>
            </a:r>
          </a:p>
          <a:p>
            <a:pPr>
              <a:buNone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 She are listening to the radio now.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6" charset="0"/>
              <a:buChar char="•"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She </a:t>
            </a: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listening to the radio now. </a:t>
            </a:r>
          </a:p>
          <a:p>
            <a:pPr>
              <a:buNone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3. Do he like swimming?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6" charset="0"/>
              <a:buChar char="•"/>
              <a:defRPr/>
            </a:pP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he like swimming? </a:t>
            </a:r>
          </a:p>
          <a:p>
            <a:pPr>
              <a:buNone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4. I  is a student.</a:t>
            </a:r>
          </a:p>
          <a:p>
            <a:pPr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 student.</a:t>
            </a:r>
          </a:p>
          <a:p>
            <a:pPr>
              <a:buNone/>
              <a:defRPr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6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254098" y="850879"/>
            <a:ext cx="8316940" cy="5903934"/>
          </a:xfrm>
        </p:spPr>
        <p:txBody>
          <a:bodyPr/>
          <a:lstStyle/>
          <a:p>
            <a:pPr>
              <a:buNone/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She live in Moscow.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She liv</a:t>
            </a: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in Moscow.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6. Kate is swim in the swimming pool.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Kate </a:t>
            </a: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swimming in the swimming pool.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7. It are snowing.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snowing.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8. Does you like to read books?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you like reading books?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b="1" dirty="0" smtClean="0"/>
              <a:t>Listen to the text and write down the forms of Present Continuous and Present Simple:</a:t>
            </a:r>
            <a:endParaRPr lang="ru-RU" b="1" dirty="0"/>
          </a:p>
        </p:txBody>
      </p:sp>
      <p:pic>
        <p:nvPicPr>
          <p:cNvPr id="1029" name="Picture 5" descr="C:\Users\Юля\Desktop\295028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2990" y="1708135"/>
            <a:ext cx="5044731" cy="3286148"/>
          </a:xfrm>
          <a:prstGeom prst="rect">
            <a:avLst/>
          </a:prstGeom>
          <a:noFill/>
        </p:spPr>
      </p:pic>
      <p:pic>
        <p:nvPicPr>
          <p:cNvPr id="1030" name="Picture 6" descr="C:\Users\Юля\Desktop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544" y="4987907"/>
            <a:ext cx="3857652" cy="2571768"/>
          </a:xfrm>
          <a:prstGeom prst="rect">
            <a:avLst/>
          </a:prstGeom>
          <a:noFill/>
        </p:spPr>
      </p:pic>
      <p:pic>
        <p:nvPicPr>
          <p:cNvPr id="1031" name="Picture 7" descr="C:\Users\Юля\Desktop\1371841583_malchik-v-kepke-smotrit-televiz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6196" y="4994283"/>
            <a:ext cx="4117163" cy="2565392"/>
          </a:xfrm>
          <a:prstGeom prst="rect">
            <a:avLst/>
          </a:prstGeom>
          <a:noFill/>
        </p:spPr>
      </p:pic>
      <p:pic>
        <p:nvPicPr>
          <p:cNvPr id="17" name="Picture 3" descr="C:\Users\Юля\Desktop\molodaya-zhenschina-chitaet-gazetu-sidya-za-stolom-0003826714-preview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8135"/>
            <a:ext cx="3662909" cy="4986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36538" y="236538"/>
            <a:ext cx="9844087" cy="1181100"/>
          </a:xfrm>
        </p:spPr>
        <p:txBody>
          <a:bodyPr/>
          <a:lstStyle/>
          <a:p>
            <a:r>
              <a:rPr lang="en-US" dirty="0" smtClean="0"/>
              <a:t>DESCRIBE THE PICTURES IN ONE   SENTENCE  </a:t>
            </a:r>
            <a:endParaRPr lang="ru-RU" dirty="0" smtClean="0"/>
          </a:p>
        </p:txBody>
      </p:sp>
      <p:pic>
        <p:nvPicPr>
          <p:cNvPr id="18435" name="Содержимое 3" descr="63400e5e9f79[1].gif"/>
          <p:cNvPicPr>
            <a:picLocks noGrp="1" noChangeAspect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31963" y="1811338"/>
            <a:ext cx="6300787" cy="4803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947714" y="2519883"/>
            <a:ext cx="6185198" cy="2677868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SHE IS DRAWING NOW</a:t>
            </a:r>
            <a:endParaRPr lang="ru-RU" sz="6000" b="1" spc="33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7300" b="1" i="1" dirty="0" smtClean="0">
                <a:latin typeface="Times New Roman" pitchFamily="18" charset="0"/>
                <a:cs typeface="Times New Roman" pitchFamily="18" charset="0"/>
              </a:rPr>
              <a:t>EVERY SUNDAY</a:t>
            </a:r>
            <a:endParaRPr lang="ru-RU" sz="73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" descr="C:\Users\Петр\Pictures\A_happy_family_life-2[1].jpg">
            <a:hlinkClick r:id="rId2" action="ppaction://hlinksldjump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866775" y="2047875"/>
            <a:ext cx="7953375" cy="4418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08764" y="3270937"/>
            <a:ext cx="8033053" cy="2677868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THEY CLEAN THE ROOM EVERY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SUNDAY</a:t>
            </a:r>
            <a:endParaRPr lang="ru-RU" sz="6000" b="1" spc="33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mtClean="0"/>
              <a:t>PHONETIC EXERCISES</a:t>
            </a:r>
            <a:endParaRPr lang="ru-RU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8" charset="0"/>
              <a:buNone/>
            </a:pPr>
            <a:endParaRPr lang="en-US" sz="4000" dirty="0" smtClean="0"/>
          </a:p>
          <a:p>
            <a:r>
              <a:rPr lang="en-US" sz="4000" dirty="0" smtClean="0"/>
              <a:t>[s] walks, eats, makes, keeps</a:t>
            </a:r>
          </a:p>
          <a:p>
            <a:r>
              <a:rPr lang="en-US" sz="4000" dirty="0" smtClean="0"/>
              <a:t>[z] goes, finds, reads, smells</a:t>
            </a:r>
          </a:p>
          <a:p>
            <a:r>
              <a:rPr lang="en-US" sz="4000" dirty="0" smtClean="0"/>
              <a:t>[</a:t>
            </a:r>
            <a:r>
              <a:rPr lang="en-US" sz="4000" dirty="0" err="1" smtClean="0"/>
              <a:t>iz</a:t>
            </a:r>
            <a:r>
              <a:rPr lang="en-US" sz="4000" dirty="0" smtClean="0"/>
              <a:t>] watches, misses, washes, mixes </a:t>
            </a:r>
          </a:p>
          <a:p>
            <a:endParaRPr lang="ru-RU" sz="4000" dirty="0" smtClean="0"/>
          </a:p>
          <a:p>
            <a:r>
              <a:rPr lang="en-US" sz="4000" dirty="0" smtClean="0"/>
              <a:t>[ŋ]</a:t>
            </a:r>
            <a:r>
              <a:rPr lang="ru-RU" sz="4000" dirty="0" smtClean="0"/>
              <a:t> </a:t>
            </a:r>
            <a:r>
              <a:rPr lang="en-US" sz="4000" dirty="0" smtClean="0"/>
              <a:t>sleeping, </a:t>
            </a:r>
            <a:r>
              <a:rPr lang="en-US" sz="4000" dirty="0" smtClean="0"/>
              <a:t>talking</a:t>
            </a:r>
            <a:r>
              <a:rPr lang="en-US" sz="4000" dirty="0" smtClean="0"/>
              <a:t>, </a:t>
            </a:r>
            <a:r>
              <a:rPr lang="en-US" sz="4000" dirty="0" smtClean="0"/>
              <a:t>playing</a:t>
            </a:r>
            <a:r>
              <a:rPr lang="en-US" sz="4000" dirty="0" smtClean="0"/>
              <a:t>, </a:t>
            </a:r>
            <a:r>
              <a:rPr lang="en-US" sz="4000" dirty="0" smtClean="0"/>
              <a:t>writing</a:t>
            </a:r>
            <a:r>
              <a:rPr lang="en-US" sz="4000" dirty="0" smtClean="0"/>
              <a:t> 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10600" b="1" dirty="0" smtClean="0">
                <a:latin typeface="Times New Roman" pitchFamily="18" charset="0"/>
                <a:cs typeface="Times New Roman" pitchFamily="18" charset="0"/>
              </a:rPr>
              <a:t>NOW</a:t>
            </a:r>
            <a:endParaRPr lang="ru-RU" sz="10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 descr="F:\анимации\pingvin-s-gitaroj[1]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125663" y="1731963"/>
            <a:ext cx="4805362" cy="4540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181297" y="3270937"/>
            <a:ext cx="7968110" cy="2677868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THE PENGUIN IS PLAYING THE GUITAR </a:t>
            </a:r>
            <a:endParaRPr lang="ru-RU" sz="6000" b="1" spc="33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300" smtClean="0"/>
              <a:t>                NOW</a:t>
            </a:r>
            <a:endParaRPr lang="ru-RU" sz="5300" smtClean="0"/>
          </a:p>
        </p:txBody>
      </p:sp>
      <p:pic>
        <p:nvPicPr>
          <p:cNvPr id="24579" name="Picture 2" descr="F:\анимации\multfilm-91[1]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81100" y="1968500"/>
            <a:ext cx="7796213" cy="5040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945031" y="3270937"/>
            <a:ext cx="7481766" cy="1819172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SHE IS SLEEPIG NOW</a:t>
            </a:r>
            <a:endParaRPr lang="ru-RU" sz="6000" b="1" spc="33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</a:t>
            </a:r>
            <a:r>
              <a:rPr lang="en-US" sz="7300" smtClean="0"/>
              <a:t> </a:t>
            </a:r>
            <a:r>
              <a:rPr lang="en-US" sz="7300" b="1" smtClean="0"/>
              <a:t>USUALLY</a:t>
            </a:r>
            <a:endParaRPr lang="ru-RU" sz="7300" b="1" smtClean="0"/>
          </a:p>
        </p:txBody>
      </p:sp>
      <p:pic>
        <p:nvPicPr>
          <p:cNvPr id="26627" name="Picture 2" descr="C:\Users\Петр\Pictures\CVCA5N9DGOCAGVKGUMCAIYN4PSCA2DYTFICAXY2QHXCAEVN4JBCA1CU6AWCAPYSKHICA02D1SACAHVB5D9CA4Z9DA2CABPLYXWCA3MVLMICAVPYT1LCAMRTTQ7CA9A5QU4CADH8C68CA2G2WEFCA5GA90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30288" y="1763713"/>
            <a:ext cx="7180262" cy="537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b="1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51254" y="3270936"/>
            <a:ext cx="8033054" cy="1819172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HE USUALLY DOES HIS HOMEWORK</a:t>
            </a:r>
            <a:endParaRPr lang="ru-RU" sz="6000" b="1" spc="33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      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600" dirty="0" smtClean="0">
                <a:latin typeface="Times New Roman" pitchFamily="18" charset="0"/>
                <a:cs typeface="Times New Roman" pitchFamily="18" charset="0"/>
              </a:rPr>
              <a:t>OFTEN</a:t>
            </a:r>
            <a:endParaRPr lang="ru-RU" sz="10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2" descr="C:\Users\Петр\Pictures\ALCA95S313CA3SU048CAHJLU1RCARDX30XCAWIJHKXCAFPPYVUCA0D3A9PCAYU13CJCALPGQ8SCANI9VLKCAB4W0J6CALP9HEKCA1IOK29CAL69KBTCAEF1KJACAMN3MJ6CAZJ9Z2FCAWKLUFBCA39CB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85850" y="1763713"/>
            <a:ext cx="7069138" cy="537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7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496319" y="3270937"/>
            <a:ext cx="6772967" cy="1819172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HE OFTEN READS BOOKS</a:t>
            </a:r>
            <a:endParaRPr lang="ru-RU" sz="6000" b="1" spc="33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CHOOSE between Present Continuous and Present Simple</a:t>
            </a:r>
            <a:endParaRPr lang="ru-RU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1) I …. (to listen) to the radio now.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2) I … (to go) to school every day.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3) I usually … (to do) my homework in the evening.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4) I often … (to get up) at 7 o’clock.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5) He …. (to write ) a letter now.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6) Ann … (to drive) a car at the moment.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7) Denis always … (to work) very hard at school.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8) I … (to have) my music lessons on Sundays.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9) He … (to be) a student.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10) He … (to have) many books at home.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Am listening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Go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Do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Get up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Is writing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Is driving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Works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Have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Is 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r>
              <a:rPr lang="en-US" dirty="0" smtClean="0"/>
              <a:t>has</a:t>
            </a:r>
          </a:p>
          <a:p>
            <a:pPr marL="503972" indent="-503972">
              <a:buFont typeface="Times New Roman" pitchFamily="16" charset="0"/>
              <a:buAutoNum type="arabicPeriod"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7714" y="393710"/>
            <a:ext cx="6185198" cy="960475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000" b="1" spc="33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CHECK!!!</a:t>
            </a:r>
            <a:endParaRPr lang="ru-RU" sz="6000" b="1" spc="33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mtClean="0"/>
              <a:t>PHONETIC EXERCISES</a:t>
            </a:r>
            <a:endParaRPr lang="ru-RU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8" charset="0"/>
              <a:buNone/>
            </a:pPr>
            <a:r>
              <a:rPr lang="en-US" sz="2400" i="1" smtClean="0"/>
              <a:t>Task: read after me and find the forms of Present Simple and Present Continuous</a:t>
            </a:r>
            <a:r>
              <a:rPr lang="en-US" i="1" smtClean="0"/>
              <a:t>.</a:t>
            </a:r>
          </a:p>
          <a:p>
            <a:pPr eaLnBrk="1">
              <a:buFont typeface="Times New Roman" pitchFamily="18" charset="0"/>
              <a:buNone/>
            </a:pPr>
            <a:r>
              <a:rPr lang="en-US" smtClean="0"/>
              <a:t>RAIN by R. STEVENSON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smtClean="0"/>
              <a:t>The rain is raining all around,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smtClean="0"/>
              <a:t>It falls on field and tree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smtClean="0"/>
              <a:t>It rains on the umbrella here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smtClean="0"/>
              <a:t>And on the ships at sea.</a:t>
            </a:r>
          </a:p>
          <a:p>
            <a:pPr eaLnBrk="1">
              <a:buFont typeface="Times New Roman" pitchFamily="18" charset="0"/>
              <a:buNone/>
            </a:pPr>
            <a:endParaRPr lang="en-US" smtClean="0"/>
          </a:p>
          <a:p>
            <a:pPr eaLnBrk="1">
              <a:buFont typeface="Times New Roman" pitchFamily="18" charset="0"/>
              <a:buNone/>
            </a:pPr>
            <a:endParaRPr lang="en-US" smtClean="0"/>
          </a:p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396974" y="3347251"/>
            <a:ext cx="7915983" cy="163801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charset="0"/>
                <a:ea typeface="MS Gothic" charset="-128"/>
              </a:rPr>
              <a:t>IT’S TIME TO WORK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charset="0"/>
                <a:ea typeface="MS Gothic" charset="-128"/>
              </a:rPr>
              <a:t>WITH CROSSWORD</a:t>
            </a:r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Present Simple &amp; Present Continuous</a:t>
            </a:r>
            <a:br>
              <a:rPr lang="en-US" sz="3600" dirty="0" smtClean="0"/>
            </a:br>
            <a:r>
              <a:rPr lang="en-US" sz="3600" dirty="0" smtClean="0"/>
              <a:t>CROSSWORD</a:t>
            </a:r>
            <a:endParaRPr lang="ru-RU" sz="3600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82738" y="2012950"/>
          <a:ext cx="4281439" cy="3767715"/>
        </p:xfrm>
        <a:graphic>
          <a:graphicData uri="http://schemas.openxmlformats.org/drawingml/2006/table">
            <a:tbl>
              <a:tblPr/>
              <a:tblGrid>
                <a:gridCol w="388827"/>
                <a:gridCol w="388827"/>
                <a:gridCol w="353479"/>
                <a:gridCol w="388827"/>
                <a:gridCol w="388827"/>
                <a:gridCol w="334135"/>
                <a:gridCol w="271122"/>
                <a:gridCol w="353479"/>
                <a:gridCol w="353479"/>
                <a:gridCol w="353479"/>
                <a:gridCol w="353479"/>
                <a:gridCol w="353479"/>
              </a:tblGrid>
              <a:tr h="538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baseline="30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38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38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baseline="30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38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38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38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38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10795" marR="107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949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/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Crossword</a:t>
            </a:r>
            <a:endParaRPr lang="ru-RU" sz="1200"/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30925" y="1619250"/>
          <a:ext cx="3507699" cy="5186595"/>
        </p:xfrm>
        <a:graphic>
          <a:graphicData uri="http://schemas.openxmlformats.org/drawingml/2006/table">
            <a:tbl>
              <a:tblPr/>
              <a:tblGrid>
                <a:gridCol w="233538"/>
                <a:gridCol w="2890639"/>
                <a:gridCol w="383522"/>
              </a:tblGrid>
              <a:tr h="59150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39010" algn="l"/>
                        </a:tabLst>
                      </a:pPr>
                      <a:r>
                        <a:rPr lang="ru-RU" sz="145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Across</a:t>
                      </a:r>
                      <a:r>
                        <a:rPr lang="ru-RU" sz="14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:	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5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1.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The baby often … (to sleep).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2.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She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…. (to write) a letter now.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3. Tom and Kate …(to eat) their breakfast at the moment.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4. Steve … (to go) to school every day.</a:t>
                      </a:r>
                      <a:endParaRPr lang="ru-RU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They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… (to leave) home at six o’clock in the morning.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6.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Look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! The house …. (to burn).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7.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Bob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and Mike … (not /to teach) at the moment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ru-RU" smtClean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485126" y="3347251"/>
            <a:ext cx="5493812" cy="8651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MS Gothic" charset="-128"/>
              </a:rPr>
              <a:t>LET’S CHECK!!!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Times New Roman" pitchFamily="18" charset="0"/>
              <a:buAutoNum type="arabicPeriod"/>
            </a:pPr>
            <a:r>
              <a:rPr lang="en-US" smtClean="0"/>
              <a:t>Sleeps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mtClean="0"/>
              <a:t>Writing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mtClean="0"/>
              <a:t>Eating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mtClean="0"/>
              <a:t>Goes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mtClean="0"/>
              <a:t>Leave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mtClean="0"/>
              <a:t>Burning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mtClean="0"/>
              <a:t>teaching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HOMEWORK</a:t>
            </a:r>
            <a:endParaRPr lang="ru-RU" smtClean="0"/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138609" y="3347251"/>
            <a:ext cx="7802137" cy="8651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MS Gothic" charset="-128"/>
              </a:rPr>
              <a:t>Make up </a:t>
            </a:r>
            <a:r>
              <a:rPr lang="en-US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MS Gothic" charset="-128"/>
              </a:rPr>
              <a:t>a  project p.39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485126" y="3347251"/>
            <a:ext cx="3762569" cy="8651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MS Gothic" charset="-128"/>
              </a:rPr>
              <a:t>   Goodbye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754164" y="3347251"/>
            <a:ext cx="6934328" cy="11227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LET’S CHECK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z="4000" smtClean="0"/>
              <a:t>The forms of Present Simple and Present Continuous </a:t>
            </a:r>
            <a:endParaRPr lang="ru-RU" sz="4000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8" charset="0"/>
              <a:buNone/>
            </a:pPr>
            <a:r>
              <a:rPr lang="en-US" dirty="0" smtClean="0"/>
              <a:t>     </a:t>
            </a:r>
            <a:r>
              <a:rPr lang="en-US" sz="4400" dirty="0" smtClean="0"/>
              <a:t>RAIN by R. STEVENSON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dirty="0" smtClean="0"/>
              <a:t>The rain </a:t>
            </a:r>
            <a:r>
              <a:rPr lang="en-US" sz="4400" b="1" dirty="0" smtClean="0"/>
              <a:t>is raining </a:t>
            </a:r>
            <a:r>
              <a:rPr lang="en-US" sz="4400" dirty="0" smtClean="0"/>
              <a:t>all around,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dirty="0" smtClean="0"/>
              <a:t>It </a:t>
            </a:r>
            <a:r>
              <a:rPr lang="en-US" sz="4400" b="1" dirty="0" smtClean="0"/>
              <a:t>falls</a:t>
            </a:r>
            <a:r>
              <a:rPr lang="en-US" sz="4400" dirty="0" smtClean="0"/>
              <a:t> on field and tree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dirty="0" smtClean="0"/>
              <a:t>It </a:t>
            </a:r>
            <a:r>
              <a:rPr lang="en-US" sz="4400" b="1" dirty="0" smtClean="0"/>
              <a:t>rains</a:t>
            </a:r>
            <a:r>
              <a:rPr lang="en-US" sz="4400" dirty="0" smtClean="0"/>
              <a:t> on the umbrella here</a:t>
            </a:r>
          </a:p>
          <a:p>
            <a:pPr eaLnBrk="1">
              <a:buFont typeface="Times New Roman" pitchFamily="18" charset="0"/>
              <a:buNone/>
            </a:pPr>
            <a:r>
              <a:rPr lang="en-US" sz="4400" dirty="0" smtClean="0"/>
              <a:t>And on the ships at sea.</a:t>
            </a:r>
          </a:p>
          <a:p>
            <a:pPr eaLnBrk="1">
              <a:buFont typeface="Times New Roman" pitchFamily="18" charset="0"/>
              <a:buNone/>
            </a:pPr>
            <a:endParaRPr lang="en-US" dirty="0" smtClean="0"/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              </a:t>
            </a:r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  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LET’S TALK ABOUT THE RULES</a:t>
            </a:r>
            <a:endParaRPr lang="ru-RU" dirty="0" smtClean="0"/>
          </a:p>
        </p:txBody>
      </p:sp>
      <p:sp>
        <p:nvSpPr>
          <p:cNvPr id="6147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2922581"/>
            <a:ext cx="4457700" cy="3832232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r>
              <a:rPr lang="en-US" dirty="0" smtClean="0"/>
              <a:t>       </a:t>
            </a:r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We use Present Simple to describe the action which takes place regularly, every day.</a:t>
            </a:r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For example:</a:t>
            </a:r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I go to school every day. </a:t>
            </a:r>
            <a:endParaRPr lang="ru-RU" dirty="0" smtClean="0"/>
          </a:p>
        </p:txBody>
      </p:sp>
      <p:sp>
        <p:nvSpPr>
          <p:cNvPr id="6148" name="Содержимое 3"/>
          <p:cNvSpPr>
            <a:spLocks noGrp="1"/>
          </p:cNvSpPr>
          <p:nvPr>
            <p:ph sz="half" idx="2"/>
          </p:nvPr>
        </p:nvSpPr>
        <p:spPr>
          <a:xfrm>
            <a:off x="5113338" y="2351077"/>
            <a:ext cx="4457700" cy="440373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en-US" dirty="0" smtClean="0"/>
          </a:p>
          <a:p>
            <a:pPr eaLnBrk="1">
              <a:buFont typeface="Times New Roman" pitchFamily="18" charset="0"/>
              <a:buNone/>
            </a:pPr>
            <a:endParaRPr lang="en-US" dirty="0" smtClean="0"/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We use Present Continuous to describe the actions which takes place right now.</a:t>
            </a:r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For example:</a:t>
            </a:r>
          </a:p>
          <a:p>
            <a:pPr eaLnBrk="1">
              <a:buFont typeface="Times New Roman" pitchFamily="18" charset="0"/>
              <a:buNone/>
            </a:pPr>
            <a:r>
              <a:rPr lang="en-US" dirty="0" smtClean="0"/>
              <a:t>I am listening to the teacher now.</a:t>
            </a:r>
          </a:p>
        </p:txBody>
      </p:sp>
      <p:sp>
        <p:nvSpPr>
          <p:cNvPr id="6149" name="Стрелка вниз 4"/>
          <p:cNvSpPr>
            <a:spLocks noChangeArrowheads="1"/>
          </p:cNvSpPr>
          <p:nvPr/>
        </p:nvSpPr>
        <p:spPr bwMode="auto">
          <a:xfrm>
            <a:off x="2682875" y="2208213"/>
            <a:ext cx="428625" cy="785812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0" name="Стрелка вниз 5"/>
          <p:cNvSpPr>
            <a:spLocks noChangeArrowheads="1"/>
          </p:cNvSpPr>
          <p:nvPr/>
        </p:nvSpPr>
        <p:spPr bwMode="auto">
          <a:xfrm>
            <a:off x="6969125" y="2208213"/>
            <a:ext cx="428625" cy="785812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83187" y="1565259"/>
            <a:ext cx="4897437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PRESENT CONTINUOUS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5536" y="1636697"/>
            <a:ext cx="392909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PRESENT SIMPLE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614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315450" cy="1258888"/>
          </a:xfrm>
        </p:spPr>
        <p:txBody>
          <a:bodyPr/>
          <a:lstStyle/>
          <a:p>
            <a:pPr eaLnBrk="1"/>
            <a:r>
              <a:rPr lang="en-US" dirty="0" smtClean="0"/>
              <a:t>     Pinocchio prepared a table for us.</a:t>
            </a:r>
            <a:br>
              <a:rPr lang="en-US" dirty="0" smtClean="0"/>
            </a:br>
            <a:r>
              <a:rPr lang="en-US" dirty="0" smtClean="0"/>
              <a:t>     Is it right? Try to correct mistakes.</a:t>
            </a:r>
            <a:endParaRPr lang="ru-RU" dirty="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351088"/>
          <a:ext cx="9067800" cy="4825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900"/>
                <a:gridCol w="4533900"/>
              </a:tblGrid>
              <a:tr h="46955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PRESENT SIMPLE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PRESENT CONTINUOUS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3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to</a:t>
                      </a:r>
                      <a:r>
                        <a:rPr lang="en-US" sz="2800" baseline="0" dirty="0" smtClean="0"/>
                        <a:t> be + V </a:t>
                      </a:r>
                      <a:r>
                        <a:rPr lang="en-US" sz="28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</a:t>
                      </a:r>
                      <a:endParaRPr lang="ru-RU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every day</a:t>
                      </a:r>
                      <a:endParaRPr lang="ru-RU" sz="24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now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at the moment</a:t>
                      </a:r>
                      <a:endParaRPr lang="ru-RU" sz="24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often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do - does</a:t>
                      </a:r>
                      <a:endParaRPr lang="ru-RU" sz="24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listening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writes</a:t>
                      </a:r>
                      <a:endParaRPr lang="ru-RU" sz="24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seldom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always</a:t>
                      </a:r>
                      <a:endParaRPr lang="ru-RU" sz="24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</a:t>
                      </a:r>
                    </a:p>
                    <a:p>
                      <a:r>
                        <a:rPr lang="en-US" sz="2400" dirty="0" smtClean="0"/>
                        <a:t>She            Vs</a:t>
                      </a:r>
                    </a:p>
                    <a:p>
                      <a:r>
                        <a:rPr lang="en-US" sz="2400" dirty="0" smtClean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usually</a:t>
                      </a:r>
                      <a:endParaRPr lang="ru-RU" sz="24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авая фигурная скобка 7"/>
          <p:cNvSpPr/>
          <p:nvPr/>
        </p:nvSpPr>
        <p:spPr bwMode="auto">
          <a:xfrm>
            <a:off x="1325563" y="5637213"/>
            <a:ext cx="428625" cy="928687"/>
          </a:xfrm>
          <a:prstGeom prst="rightBrac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-128"/>
            </a:endParaRPr>
          </a:p>
        </p:txBody>
      </p:sp>
      <p:pic>
        <p:nvPicPr>
          <p:cNvPr id="7201" name="Picture 2" descr="C:\Users\Петр\Pictures\анимации\0786-pinocchio-jiminy-cricket[1]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262063" cy="1993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ru-RU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754164" y="3347251"/>
            <a:ext cx="6934328" cy="11227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LET’S CHECK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ru-RU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3238" y="1768475"/>
          <a:ext cx="9067800" cy="4588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7074"/>
                <a:gridCol w="4530726"/>
              </a:tblGrid>
              <a:tr h="72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Present Simple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Present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Continuous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358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often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to</a:t>
                      </a:r>
                      <a:r>
                        <a:rPr lang="en-US" sz="2400" baseline="0" dirty="0" smtClean="0"/>
                        <a:t> be + V </a:t>
                      </a:r>
                      <a:r>
                        <a:rPr lang="en-US" sz="24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</a:t>
                      </a:r>
                      <a:endParaRPr lang="ru-RU" sz="2400" dirty="0" smtClean="0"/>
                    </a:p>
                  </a:txBody>
                  <a:tcPr/>
                </a:tc>
              </a:tr>
              <a:tr h="53358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seldom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at the moment</a:t>
                      </a:r>
                      <a:endParaRPr lang="ru-RU" sz="2400" dirty="0"/>
                    </a:p>
                  </a:txBody>
                  <a:tcPr/>
                </a:tc>
              </a:tr>
              <a:tr h="53358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do - does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listening</a:t>
                      </a:r>
                      <a:endParaRPr lang="ru-RU" sz="2400" dirty="0"/>
                    </a:p>
                  </a:txBody>
                  <a:tcPr/>
                </a:tc>
              </a:tr>
              <a:tr h="11746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</a:t>
                      </a:r>
                    </a:p>
                    <a:p>
                      <a:r>
                        <a:rPr lang="en-US" sz="2400" dirty="0" smtClean="0"/>
                        <a:t>She            Vs</a:t>
                      </a:r>
                    </a:p>
                    <a:p>
                      <a:r>
                        <a:rPr lang="en-US" sz="2400" dirty="0" smtClean="0"/>
                        <a:t>it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now</a:t>
                      </a:r>
                      <a:endParaRPr lang="ru-RU" sz="2400" dirty="0"/>
                    </a:p>
                  </a:txBody>
                  <a:tcPr/>
                </a:tc>
              </a:tr>
              <a:tr h="53358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writes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358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usually,</a:t>
                      </a:r>
                      <a:r>
                        <a:rPr lang="en-US" sz="2400" baseline="0" dirty="0" smtClean="0"/>
                        <a:t> always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авая фигурная скобка 4"/>
          <p:cNvSpPr/>
          <p:nvPr/>
        </p:nvSpPr>
        <p:spPr bwMode="auto">
          <a:xfrm>
            <a:off x="1397000" y="4279900"/>
            <a:ext cx="357188" cy="928688"/>
          </a:xfrm>
          <a:prstGeom prst="rightBrac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34932</TotalTime>
  <Words>889</Words>
  <Application>Microsoft Office PowerPoint</Application>
  <PresentationFormat>Произвольный</PresentationFormat>
  <Paragraphs>255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PHONETIC EXERCISES</vt:lpstr>
      <vt:lpstr>PHONETIC EXERCISES</vt:lpstr>
      <vt:lpstr>Слайд 4</vt:lpstr>
      <vt:lpstr>The forms of Present Simple and Present Continuous </vt:lpstr>
      <vt:lpstr>LET’S TALK ABOUT THE RULES</vt:lpstr>
      <vt:lpstr>     Pinocchio prepared a table for us.      Is it right? Try to correct mistakes.</vt:lpstr>
      <vt:lpstr>Слайд 8</vt:lpstr>
      <vt:lpstr>Слайд 9</vt:lpstr>
      <vt:lpstr>MAKE UP INTERROGATIVE AND    NEGATIVE SENTENCES:</vt:lpstr>
      <vt:lpstr>Слайд 11</vt:lpstr>
      <vt:lpstr>Слайд 12</vt:lpstr>
      <vt:lpstr>FIND THE MISTAKES:</vt:lpstr>
      <vt:lpstr>Слайд 14</vt:lpstr>
      <vt:lpstr>Listen to the text and write down the forms of Present Continuous and Present Simple:</vt:lpstr>
      <vt:lpstr>DESCRIBE THE PICTURES IN ONE   SENTENCE  </vt:lpstr>
      <vt:lpstr>Слайд 17</vt:lpstr>
      <vt:lpstr>                  EVERY SUNDAY</vt:lpstr>
      <vt:lpstr>Слайд 19</vt:lpstr>
      <vt:lpstr>                             NOW</vt:lpstr>
      <vt:lpstr>Слайд 21</vt:lpstr>
      <vt:lpstr>                NOW</vt:lpstr>
      <vt:lpstr>Слайд 23</vt:lpstr>
      <vt:lpstr>                USUALLY</vt:lpstr>
      <vt:lpstr>Слайд 25</vt:lpstr>
      <vt:lpstr>                      OFTEN</vt:lpstr>
      <vt:lpstr>Слайд 27</vt:lpstr>
      <vt:lpstr>CHOOSE between Present Continuous and Present Simple</vt:lpstr>
      <vt:lpstr>Слайд 29</vt:lpstr>
      <vt:lpstr>Слайд 30</vt:lpstr>
      <vt:lpstr>Present Simple &amp; Present Continuous CROSSWORD</vt:lpstr>
      <vt:lpstr>Слайд 32</vt:lpstr>
      <vt:lpstr>Слайд 33</vt:lpstr>
      <vt:lpstr>HOMEWORK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Кокорева Елена Викторовна</dc:creator>
  <cp:lastModifiedBy>Юля</cp:lastModifiedBy>
  <cp:revision>58</cp:revision>
  <cp:lastPrinted>1601-01-01T00:00:00Z</cp:lastPrinted>
  <dcterms:created xsi:type="dcterms:W3CDTF">2011-01-30T12:37:42Z</dcterms:created>
  <dcterms:modified xsi:type="dcterms:W3CDTF">2013-10-19T15:54:22Z</dcterms:modified>
</cp:coreProperties>
</file>