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8FD0ED-480F-45CD-9D0C-B8A78443E85B}" type="datetimeFigureOut">
              <a:rPr lang="ru-RU" smtClean="0"/>
              <a:pPr/>
              <a:t>07.06.2023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62BD29-7EE5-421A-A2D4-20F5C8C386D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68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D0ED-480F-45CD-9D0C-B8A78443E85B}" type="datetimeFigureOut">
              <a:rPr lang="ru-RU" smtClean="0"/>
              <a:pPr/>
              <a:t>07.06.2023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BD29-7EE5-421A-A2D4-20F5C8C386D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ience.howstuffworks.com/engineering/architecture/michelangelo-buildings.htm"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rome-museum.com/st-peters-basilica.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istory.howstuffworks.com/world-history/ottoman-empire.ht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islamiclandmarks.com/turkey/suleymaniye-mosque" TargetMode="External"/><Relationship Id="rId5" Type="http://schemas.openxmlformats.org/officeDocument/2006/relationships/hyperlink" Target="https://whc.unesco.org/en/list/1366/" TargetMode="External"/><Relationship Id="rId4" Type="http://schemas.openxmlformats.org/officeDocument/2006/relationships/hyperlink" Target="https://people.howstuffworks.com/10-questions-about-islam.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rce.org/resource/imhotep-sage-between-fiction-and-reality" TargetMode="External"/><Relationship Id="rId7" Type="http://schemas.openxmlformats.org/officeDocument/2006/relationships/hyperlink" Target="https://discoveringegypt.com/pyramids-temples-of-egypt/step-pyramid-at-saqqara/"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science.howstuffworks.com/engineering/structural/pyramid.htm" TargetMode="External"/><Relationship Id="rId5" Type="http://schemas.openxmlformats.org/officeDocument/2006/relationships/hyperlink" Target="https://www.memphistours.com/Egypt/Egypt-Wikis/Egypt-Pyramids/wiki/Step-pyramid" TargetMode="External"/><Relationship Id="rId4" Type="http://schemas.openxmlformats.org/officeDocument/2006/relationships/hyperlink" Target="https://www.worldhistory.org/Third_Dynasty_of_Egyp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irchristopherwren.co.uk/"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stpauls.co.uk/history-collections/history/explore-the-cathedral/climb-the-dome" TargetMode="External"/><Relationship Id="rId4" Type="http://schemas.openxmlformats.org/officeDocument/2006/relationships/hyperlink" Target="https://www.sheldonian.ox.ac.uk/building-histo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irchristopherwren.co.uk/"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stpauls.co.uk/history-collections/history/explore-the-cathedral/climb-the-dome" TargetMode="External"/><Relationship Id="rId4" Type="http://schemas.openxmlformats.org/officeDocument/2006/relationships/hyperlink" Target="https://www.sheldonian.ox.ac.uk/building-histor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stlouis-mo.gov/government/departments/planning/cultural-resources/city-landmarks/wainwright-builiding.cfm" TargetMode="External"/><Relationship Id="rId3" Type="http://schemas.openxmlformats.org/officeDocument/2006/relationships/hyperlink" Target="https://www.architecture.org/learn/resources/architecture-dictionary/entry/louis-sullivan/" TargetMode="External"/><Relationship Id="rId7" Type="http://schemas.openxmlformats.org/officeDocument/2006/relationships/hyperlink" Target="https://study.com/academy/lesson/dankmar-adler-biography-quotes.html"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architecture.org/learn/resources/architecture-dictionary/entry/william-le-baron-jenney/" TargetMode="External"/><Relationship Id="rId5" Type="http://schemas.openxmlformats.org/officeDocument/2006/relationships/hyperlink" Target="https://archives.upenn.edu/exhibits/penn-people/biography/frank-furness" TargetMode="External"/><Relationship Id="rId4" Type="http://schemas.openxmlformats.org/officeDocument/2006/relationships/hyperlink" Target="https://history.howstuffworks.com/history-vs-myth/chicago-fire-cow.htm" TargetMode="External"/><Relationship Id="rId9" Type="http://schemas.openxmlformats.org/officeDocument/2006/relationships/hyperlink" Target="https://www.visitbuffaloniagara.com/businesses/guaranty-building-interpretive-cent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sabatllo.es/en/antoni-gaudi/"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s://science.howstuffworks.com/engineering/architecture/sagrada-familia.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osterandpartners.com/studio-25/people-repository/norman-foster/" TargetMode="External"/><Relationship Id="rId2" Type="http://schemas.openxmlformats.org/officeDocument/2006/relationships/hyperlink" Target="https://www.pritzkerprize.com/laureates/1999"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1470025"/>
          </a:xfrm>
        </p:spPr>
        <p:txBody>
          <a:bodyPr/>
          <a:lstStyle/>
          <a:p>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Famous</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Architects</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and</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Designers</a:t>
            </a:r>
            <a:r>
              <a:rPr lang="ru-RU" b="1" dirty="0">
                <a:latin typeface="Times New Roman" pitchFamily="18" charset="0"/>
                <a:cs typeface="Times New Roman" pitchFamily="18" charset="0"/>
              </a:rPr>
              <a:t>»</a:t>
            </a: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7" name="Picture 3"/>
          <p:cNvPicPr>
            <a:picLocks noChangeAspect="1" noChangeArrowheads="1"/>
          </p:cNvPicPr>
          <p:nvPr/>
        </p:nvPicPr>
        <p:blipFill>
          <a:blip r:embed="rId2" cstate="print"/>
          <a:srcRect/>
          <a:stretch>
            <a:fillRect/>
          </a:stretch>
        </p:blipFill>
        <p:spPr bwMode="auto">
          <a:xfrm>
            <a:off x="467544" y="2708920"/>
            <a:ext cx="3987255" cy="3387477"/>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4572000" y="2708920"/>
            <a:ext cx="4360754" cy="338437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pitchFamily="18" charset="0"/>
                <a:cs typeface="Times New Roman" pitchFamily="18" charset="0"/>
              </a:rPr>
              <a:t>Answer these questions:</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en-US" dirty="0" smtClean="0">
                <a:latin typeface="Times New Roman" pitchFamily="18" charset="0"/>
                <a:cs typeface="Times New Roman" pitchFamily="18" charset="0"/>
              </a:rPr>
              <a:t>Do you know any Famous Architects?</a:t>
            </a:r>
          </a:p>
          <a:p>
            <a:r>
              <a:rPr lang="en-US" dirty="0" smtClean="0">
                <a:latin typeface="Times New Roman" pitchFamily="18" charset="0"/>
                <a:cs typeface="Times New Roman" pitchFamily="18" charset="0"/>
              </a:rPr>
              <a:t>What examples of famous architecture can you give?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What is better modern architecture or </a:t>
            </a:r>
            <a:r>
              <a:rPr lang="en-US" smtClean="0">
                <a:latin typeface="Times New Roman" pitchFamily="18" charset="0"/>
                <a:cs typeface="Times New Roman" pitchFamily="18" charset="0"/>
              </a:rPr>
              <a:t>last architecture?</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772400" cy="1080120"/>
          </a:xfrm>
        </p:spPr>
        <p:txBody>
          <a:bodyPr/>
          <a:lstStyle/>
          <a:p>
            <a:r>
              <a:rPr lang="en-US" b="1" dirty="0" smtClean="0">
                <a:latin typeface="Times New Roman" pitchFamily="18" charset="0"/>
                <a:cs typeface="Times New Roman" pitchFamily="18" charset="0"/>
              </a:rPr>
              <a:t> Michelangelo</a:t>
            </a:r>
            <a:endParaRPr lang="ru-RU"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38" name="Picture 2"/>
          <p:cNvPicPr>
            <a:picLocks noChangeAspect="1" noChangeArrowheads="1"/>
          </p:cNvPicPr>
          <p:nvPr/>
        </p:nvPicPr>
        <p:blipFill>
          <a:blip r:embed="rId2" cstate="print"/>
          <a:srcRect/>
          <a:stretch>
            <a:fillRect/>
          </a:stretch>
        </p:blipFill>
        <p:spPr bwMode="auto">
          <a:xfrm>
            <a:off x="4499992" y="2996952"/>
            <a:ext cx="4422991" cy="2651373"/>
          </a:xfrm>
          <a:prstGeom prst="rect">
            <a:avLst/>
          </a:prstGeom>
          <a:noFill/>
          <a:ln w="9525">
            <a:noFill/>
            <a:miter lim="800000"/>
            <a:headEnd/>
            <a:tailEnd/>
          </a:ln>
        </p:spPr>
      </p:pic>
      <p:sp>
        <p:nvSpPr>
          <p:cNvPr id="7" name="Прямоугольник 6"/>
          <p:cNvSpPr/>
          <p:nvPr/>
        </p:nvSpPr>
        <p:spPr>
          <a:xfrm>
            <a:off x="683568" y="1124744"/>
            <a:ext cx="7704856" cy="1569660"/>
          </a:xfrm>
          <a:prstGeom prst="rect">
            <a:avLst/>
          </a:prstGeom>
        </p:spPr>
        <p:txBody>
          <a:bodyPr wrap="square">
            <a:spAutoFit/>
          </a:bodyPr>
          <a:lstStyle/>
          <a:p>
            <a:r>
              <a:rPr lang="en-US" sz="2400" dirty="0">
                <a:latin typeface="Times New Roman" pitchFamily="18" charset="0"/>
                <a:cs typeface="Times New Roman" pitchFamily="18" charset="0"/>
              </a:rPr>
              <a:t>Although known today more for his painting and sculpture, Michelangelo was also a </a:t>
            </a:r>
            <a:r>
              <a:rPr lang="en-US" sz="2400" dirty="0">
                <a:latin typeface="Times New Roman" pitchFamily="18" charset="0"/>
                <a:cs typeface="Times New Roman" pitchFamily="18" charset="0"/>
                <a:hlinkClick r:id="rId3"/>
              </a:rPr>
              <a:t>master architect</a:t>
            </a:r>
            <a:r>
              <a:rPr lang="en-US" sz="2400" dirty="0">
                <a:latin typeface="Times New Roman" pitchFamily="18" charset="0"/>
                <a:cs typeface="Times New Roman" pitchFamily="18" charset="0"/>
              </a:rPr>
              <a:t>. In fact, he was among the first to depart from the classical style and defy traditional expectations.</a:t>
            </a:r>
            <a:endParaRPr lang="ru-RU" sz="2400" dirty="0">
              <a:latin typeface="Times New Roman" pitchFamily="18" charset="0"/>
              <a:cs typeface="Times New Roman" pitchFamily="18" charset="0"/>
            </a:endParaRPr>
          </a:p>
        </p:txBody>
      </p:sp>
      <p:sp>
        <p:nvSpPr>
          <p:cNvPr id="8" name="Прямоугольник 7"/>
          <p:cNvSpPr/>
          <p:nvPr/>
        </p:nvSpPr>
        <p:spPr>
          <a:xfrm>
            <a:off x="683568" y="2996952"/>
            <a:ext cx="3744416" cy="2677656"/>
          </a:xfrm>
          <a:prstGeom prst="rect">
            <a:avLst/>
          </a:prstGeom>
        </p:spPr>
        <p:txBody>
          <a:bodyPr wrap="square">
            <a:spAutoFit/>
          </a:bodyPr>
          <a:lstStyle/>
          <a:p>
            <a:r>
              <a:rPr lang="en-US" sz="2400" dirty="0">
                <a:latin typeface="Times New Roman" pitchFamily="18" charset="0"/>
                <a:cs typeface="Times New Roman" pitchFamily="18" charset="0"/>
              </a:rPr>
              <a:t>Michelangelo's most famous contribution to architecture is probably the dome of </a:t>
            </a:r>
            <a:r>
              <a:rPr lang="en-US" sz="2400" dirty="0">
                <a:latin typeface="Times New Roman" pitchFamily="18" charset="0"/>
                <a:cs typeface="Times New Roman" pitchFamily="18" charset="0"/>
                <a:hlinkClick r:id="rId4"/>
              </a:rPr>
              <a:t>St. Peter's Basilica</a:t>
            </a:r>
            <a:r>
              <a:rPr lang="en-US" sz="2400" dirty="0">
                <a:latin typeface="Times New Roman" pitchFamily="18" charset="0"/>
                <a:cs typeface="Times New Roman" pitchFamily="18" charset="0"/>
              </a:rPr>
              <a:t> of Vatican City. It stands as one of the most recognizable landmarks in the </a:t>
            </a:r>
            <a:r>
              <a:rPr lang="en-US" sz="2400" dirty="0" smtClean="0">
                <a:latin typeface="Times New Roman" pitchFamily="18" charset="0"/>
                <a:cs typeface="Times New Roman" pitchFamily="18" charset="0"/>
              </a:rPr>
              <a:t>world</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720080"/>
          </a:xfrm>
        </p:spPr>
        <p:txBody>
          <a:bodyPr>
            <a:normAutofit/>
          </a:bodyPr>
          <a:lstStyle/>
          <a:p>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Mimar</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Sinan</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2" name="Picture 2"/>
          <p:cNvPicPr>
            <a:picLocks noChangeAspect="1" noChangeArrowheads="1"/>
          </p:cNvPicPr>
          <p:nvPr/>
        </p:nvPicPr>
        <p:blipFill>
          <a:blip r:embed="rId2" cstate="print"/>
          <a:srcRect/>
          <a:stretch>
            <a:fillRect/>
          </a:stretch>
        </p:blipFill>
        <p:spPr bwMode="auto">
          <a:xfrm>
            <a:off x="2195736" y="4077072"/>
            <a:ext cx="4735438" cy="2665114"/>
          </a:xfrm>
          <a:prstGeom prst="rect">
            <a:avLst/>
          </a:prstGeom>
          <a:noFill/>
          <a:ln w="9525">
            <a:noFill/>
            <a:miter lim="800000"/>
            <a:headEnd/>
            <a:tailEnd/>
          </a:ln>
        </p:spPr>
      </p:pic>
      <p:sp>
        <p:nvSpPr>
          <p:cNvPr id="9" name="Прямоугольник 8"/>
          <p:cNvSpPr/>
          <p:nvPr/>
        </p:nvSpPr>
        <p:spPr>
          <a:xfrm>
            <a:off x="395536" y="692696"/>
            <a:ext cx="8064896" cy="3416320"/>
          </a:xfrm>
          <a:prstGeom prst="rect">
            <a:avLst/>
          </a:prstGeom>
        </p:spPr>
        <p:txBody>
          <a:bodyPr wrap="square">
            <a:spAutoFit/>
          </a:bodyPr>
          <a:lstStyle/>
          <a:p>
            <a:pPr algn="just"/>
            <a:r>
              <a:rPr lang="en-US" sz="2400" dirty="0">
                <a:latin typeface="Times New Roman" pitchFamily="18" charset="0"/>
                <a:cs typeface="Times New Roman" pitchFamily="18" charset="0"/>
              </a:rPr>
              <a:t>Michelangelo's contemporary in the </a:t>
            </a:r>
            <a:r>
              <a:rPr lang="en-US" sz="2400" dirty="0">
                <a:latin typeface="Times New Roman" pitchFamily="18" charset="0"/>
                <a:cs typeface="Times New Roman" pitchFamily="18" charset="0"/>
                <a:hlinkClick r:id="rId3"/>
              </a:rPr>
              <a:t>Ottoman Empire</a:t>
            </a:r>
            <a:r>
              <a:rPr lang="en-US" sz="2400" dirty="0">
                <a:latin typeface="Times New Roman" pitchFamily="18" charset="0"/>
                <a:cs typeface="Times New Roman" pitchFamily="18" charset="0"/>
              </a:rPr>
              <a:t> was </a:t>
            </a:r>
            <a:r>
              <a:rPr lang="en-US" sz="2400" dirty="0" err="1">
                <a:latin typeface="Times New Roman" pitchFamily="18" charset="0"/>
                <a:cs typeface="Times New Roman" pitchFamily="18" charset="0"/>
              </a:rPr>
              <a:t>Mimar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Sinan</a:t>
            </a:r>
            <a:r>
              <a:rPr lang="en-US" sz="2400" dirty="0">
                <a:latin typeface="Times New Roman" pitchFamily="18" charset="0"/>
                <a:cs typeface="Times New Roman" pitchFamily="18" charset="0"/>
              </a:rPr>
              <a:t>. Working in the 16th century, </a:t>
            </a:r>
            <a:r>
              <a:rPr lang="en-US" sz="2400" dirty="0" err="1">
                <a:latin typeface="Times New Roman" pitchFamily="18" charset="0"/>
                <a:cs typeface="Times New Roman" pitchFamily="18" charset="0"/>
              </a:rPr>
              <a:t>Sinan</a:t>
            </a:r>
            <a:r>
              <a:rPr lang="en-US" sz="2400" dirty="0">
                <a:latin typeface="Times New Roman" pitchFamily="18" charset="0"/>
                <a:cs typeface="Times New Roman" pitchFamily="18" charset="0"/>
              </a:rPr>
              <a:t> designed more than 300 structures, including mostly mosques but also palaces, schools and other buildings. Unquestionably the most influential Turkish architect in history, </a:t>
            </a:r>
            <a:r>
              <a:rPr lang="en-US" sz="2400" dirty="0" err="1">
                <a:latin typeface="Times New Roman" pitchFamily="18" charset="0"/>
                <a:cs typeface="Times New Roman" pitchFamily="18" charset="0"/>
              </a:rPr>
              <a:t>Sinan</a:t>
            </a:r>
            <a:r>
              <a:rPr lang="en-US" sz="2400" dirty="0">
                <a:latin typeface="Times New Roman" pitchFamily="18" charset="0"/>
                <a:cs typeface="Times New Roman" pitchFamily="18" charset="0"/>
              </a:rPr>
              <a:t> perfected the design of the domed mosque, which was an important symbol of both political power and the </a:t>
            </a:r>
            <a:r>
              <a:rPr lang="en-US" sz="2400" dirty="0">
                <a:latin typeface="Times New Roman" pitchFamily="18" charset="0"/>
                <a:cs typeface="Times New Roman" pitchFamily="18" charset="0"/>
                <a:hlinkClick r:id="rId4"/>
              </a:rPr>
              <a:t>Islamic faith</a:t>
            </a:r>
            <a:r>
              <a:rPr lang="en-US" sz="2400" dirty="0">
                <a:latin typeface="Times New Roman" pitchFamily="18" charset="0"/>
                <a:cs typeface="Times New Roman" pitchFamily="18" charset="0"/>
              </a:rPr>
              <a:t> in the Ottoman Empire</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His </a:t>
            </a:r>
            <a:r>
              <a:rPr lang="en-US" sz="2400" dirty="0">
                <a:latin typeface="Times New Roman" pitchFamily="18" charset="0"/>
                <a:cs typeface="Times New Roman" pitchFamily="18" charset="0"/>
              </a:rPr>
              <a:t>masterpieces include the </a:t>
            </a:r>
            <a:r>
              <a:rPr lang="en-US" sz="2400" dirty="0">
                <a:latin typeface="Times New Roman" pitchFamily="18" charset="0"/>
                <a:cs typeface="Times New Roman" pitchFamily="18" charset="0"/>
                <a:hlinkClick r:id="rId5"/>
              </a:rPr>
              <a:t>Edirne </a:t>
            </a:r>
            <a:r>
              <a:rPr lang="en-US" sz="2400" dirty="0" err="1">
                <a:latin typeface="Times New Roman" pitchFamily="18" charset="0"/>
                <a:cs typeface="Times New Roman" pitchFamily="18" charset="0"/>
                <a:hlinkClick r:id="rId5"/>
              </a:rPr>
              <a:t>Selimiye</a:t>
            </a:r>
            <a:r>
              <a:rPr lang="en-US" sz="2400" dirty="0">
                <a:latin typeface="Times New Roman" pitchFamily="18" charset="0"/>
                <a:cs typeface="Times New Roman" pitchFamily="18" charset="0"/>
                <a:hlinkClick r:id="rId5"/>
              </a:rPr>
              <a:t> Mosque</a:t>
            </a:r>
            <a:r>
              <a:rPr lang="en-US" sz="2400" dirty="0">
                <a:latin typeface="Times New Roman" pitchFamily="18" charset="0"/>
                <a:cs typeface="Times New Roman" pitchFamily="18" charset="0"/>
              </a:rPr>
              <a:t> in Edirne, Turkey, as well as the </a:t>
            </a:r>
            <a:r>
              <a:rPr lang="en-US" sz="2400" dirty="0" err="1">
                <a:latin typeface="Times New Roman" pitchFamily="18" charset="0"/>
                <a:cs typeface="Times New Roman" pitchFamily="18" charset="0"/>
                <a:hlinkClick r:id="rId6"/>
              </a:rPr>
              <a:t>Süleymaniye</a:t>
            </a:r>
            <a:r>
              <a:rPr lang="en-US" sz="2400" dirty="0">
                <a:latin typeface="Times New Roman" pitchFamily="18" charset="0"/>
                <a:cs typeface="Times New Roman" pitchFamily="18" charset="0"/>
                <a:hlinkClick r:id="rId6"/>
              </a:rPr>
              <a:t> Mosque</a:t>
            </a:r>
            <a:r>
              <a:rPr lang="en-US" sz="2400" dirty="0">
                <a:latin typeface="Times New Roman" pitchFamily="18" charset="0"/>
                <a:cs typeface="Times New Roman" pitchFamily="18" charset="0"/>
              </a:rPr>
              <a:t> in Istanbul, Turkey.</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720080"/>
          </a:xfrm>
        </p:spPr>
        <p:txBody>
          <a:bodyPr>
            <a:normAutofit/>
          </a:bodyPr>
          <a:lstStyle/>
          <a:p>
            <a:r>
              <a:rPr lang="en-US" sz="4000" b="1" dirty="0" smtClean="0">
                <a:latin typeface="Times New Roman" pitchFamily="18" charset="0"/>
                <a:cs typeface="Times New Roman" pitchFamily="18" charset="0"/>
              </a:rPr>
              <a:t>Imhotep</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6" name="AutoShape 2" descr="Saqq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87" name="Picture 3"/>
          <p:cNvPicPr>
            <a:picLocks noChangeAspect="1" noChangeArrowheads="1"/>
          </p:cNvPicPr>
          <p:nvPr/>
        </p:nvPicPr>
        <p:blipFill>
          <a:blip r:embed="rId2" cstate="print"/>
          <a:srcRect/>
          <a:stretch>
            <a:fillRect/>
          </a:stretch>
        </p:blipFill>
        <p:spPr bwMode="auto">
          <a:xfrm>
            <a:off x="2555776" y="4005064"/>
            <a:ext cx="4671156" cy="2628936"/>
          </a:xfrm>
          <a:prstGeom prst="rect">
            <a:avLst/>
          </a:prstGeom>
          <a:noFill/>
          <a:ln w="9525">
            <a:noFill/>
            <a:miter lim="800000"/>
            <a:headEnd/>
            <a:tailEnd/>
          </a:ln>
        </p:spPr>
      </p:pic>
      <p:sp>
        <p:nvSpPr>
          <p:cNvPr id="10" name="Прямоугольник 9"/>
          <p:cNvSpPr/>
          <p:nvPr/>
        </p:nvSpPr>
        <p:spPr>
          <a:xfrm>
            <a:off x="251520" y="751344"/>
            <a:ext cx="8640960" cy="3170099"/>
          </a:xfrm>
          <a:prstGeom prst="rect">
            <a:avLst/>
          </a:prstGeom>
        </p:spPr>
        <p:txBody>
          <a:bodyPr wrap="square">
            <a:spAutoFit/>
          </a:bodyPr>
          <a:lstStyle/>
          <a:p>
            <a:pPr algn="just"/>
            <a:r>
              <a:rPr lang="en-US" sz="2000" dirty="0" smtClean="0">
                <a:latin typeface="Times New Roman" pitchFamily="18" charset="0"/>
                <a:cs typeface="Times New Roman" pitchFamily="18" charset="0"/>
                <a:hlinkClick r:id="rId3"/>
              </a:rPr>
              <a:t>Imhotep</a:t>
            </a:r>
            <a:r>
              <a:rPr lang="en-US" sz="2000" dirty="0" smtClean="0">
                <a:latin typeface="Times New Roman" pitchFamily="18" charset="0"/>
                <a:cs typeface="Times New Roman" pitchFamily="18" charset="0"/>
              </a:rPr>
              <a:t> lived </a:t>
            </a:r>
            <a:r>
              <a:rPr lang="en-US" sz="2000" dirty="0">
                <a:latin typeface="Times New Roman" pitchFamily="18" charset="0"/>
                <a:cs typeface="Times New Roman" pitchFamily="18" charset="0"/>
              </a:rPr>
              <a:t>sometime between 2667 B.C.E. and 2648 B.C.E. Although he was born a commoner, Imhotep rose to become chief architect to Pharaoh </a:t>
            </a:r>
            <a:r>
              <a:rPr lang="en-US" sz="2000" dirty="0" err="1">
                <a:latin typeface="Times New Roman" pitchFamily="18" charset="0"/>
                <a:cs typeface="Times New Roman" pitchFamily="18" charset="0"/>
              </a:rPr>
              <a:t>Djoser</a:t>
            </a:r>
            <a:r>
              <a:rPr lang="en-US" sz="2000" dirty="0">
                <a:latin typeface="Times New Roman" pitchFamily="18" charset="0"/>
                <a:cs typeface="Times New Roman" pitchFamily="18" charset="0"/>
              </a:rPr>
              <a:t> of the </a:t>
            </a:r>
            <a:r>
              <a:rPr lang="en-US" sz="2000" dirty="0">
                <a:latin typeface="Times New Roman" pitchFamily="18" charset="0"/>
                <a:cs typeface="Times New Roman" pitchFamily="18" charset="0"/>
                <a:hlinkClick r:id="rId4"/>
              </a:rPr>
              <a:t>Third Dynasty of Egypt</a:t>
            </a:r>
            <a:r>
              <a:rPr lang="en-US" sz="2000" dirty="0">
                <a:latin typeface="Times New Roman" pitchFamily="18" charset="0"/>
                <a:cs typeface="Times New Roman" pitchFamily="18" charset="0"/>
              </a:rPr>
              <a:t> and is known as the first architect, among other distinctions. Imhotep is credited with designing the pharaoh's tomb, the </a:t>
            </a:r>
            <a:r>
              <a:rPr lang="en-US" sz="2000" dirty="0">
                <a:latin typeface="Times New Roman" pitchFamily="18" charset="0"/>
                <a:cs typeface="Times New Roman" pitchFamily="18" charset="0"/>
                <a:hlinkClick r:id="rId5"/>
              </a:rPr>
              <a:t>Step Pyramid at Saqqara</a:t>
            </a:r>
            <a:r>
              <a:rPr lang="en-US" sz="2000" dirty="0">
                <a:latin typeface="Times New Roman" pitchFamily="18" charset="0"/>
                <a:cs typeface="Times New Roman" pitchFamily="18" charset="0"/>
              </a:rPr>
              <a:t>. The world's first </a:t>
            </a:r>
            <a:r>
              <a:rPr lang="en-US" sz="2000" dirty="0">
                <a:latin typeface="Times New Roman" pitchFamily="18" charset="0"/>
                <a:cs typeface="Times New Roman" pitchFamily="18" charset="0"/>
                <a:hlinkClick r:id="rId6"/>
              </a:rPr>
              <a:t>pyramid</a:t>
            </a:r>
            <a:r>
              <a:rPr lang="en-US" sz="2000" dirty="0">
                <a:latin typeface="Times New Roman" pitchFamily="18" charset="0"/>
                <a:cs typeface="Times New Roman" pitchFamily="18" charset="0"/>
              </a:rPr>
              <a:t>, according to </a:t>
            </a:r>
            <a:r>
              <a:rPr lang="en-US" sz="2000" dirty="0">
                <a:latin typeface="Times New Roman" pitchFamily="18" charset="0"/>
                <a:cs typeface="Times New Roman" pitchFamily="18" charset="0"/>
                <a:hlinkClick r:id="rId7"/>
              </a:rPr>
              <a:t>Discovering Egypt</a:t>
            </a:r>
            <a:r>
              <a:rPr lang="en-US" sz="2000" dirty="0">
                <a:latin typeface="Times New Roman" pitchFamily="18" charset="0"/>
                <a:cs typeface="Times New Roman" pitchFamily="18" charset="0"/>
              </a:rPr>
              <a:t>, it consisted of multiple </a:t>
            </a:r>
            <a:r>
              <a:rPr lang="en-US" sz="2000" dirty="0" err="1">
                <a:latin typeface="Times New Roman" pitchFamily="18" charset="0"/>
                <a:cs typeface="Times New Roman" pitchFamily="18" charset="0"/>
              </a:rPr>
              <a:t>mastabas</a:t>
            </a:r>
            <a:r>
              <a:rPr lang="en-US" sz="2000" dirty="0">
                <a:latin typeface="Times New Roman" pitchFamily="18" charset="0"/>
                <a:cs typeface="Times New Roman" pitchFamily="18" charset="0"/>
              </a:rPr>
              <a:t> (flat-roofed structures with sloping sides that had been the traditional pharaoh burial structures) one stacked atop the next becoming smaller each time. The result is a 204-foot-tall (62 meters) step structure surrounded by a massive complex that overlooked Memphis, the ancient capital. The tomb lies below the pyramid.</a:t>
            </a:r>
            <a:endParaRPr lang="ru-RU"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504056"/>
          </a:xfrm>
        </p:spPr>
        <p:txBody>
          <a:bodyPr>
            <a:normAutofit fontScale="90000"/>
          </a:bodyPr>
          <a:lstStyle/>
          <a:p>
            <a:r>
              <a:rPr lang="en-US" sz="4000" b="1" dirty="0" smtClean="0">
                <a:latin typeface="Times New Roman" pitchFamily="18" charset="0"/>
                <a:cs typeface="Times New Roman" pitchFamily="18" charset="0"/>
              </a:rPr>
              <a:t> Sir Christopher Wren</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6" name="AutoShape 2" descr="Saqq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0" name="Picture 2"/>
          <p:cNvPicPr>
            <a:picLocks noChangeAspect="1" noChangeArrowheads="1"/>
          </p:cNvPicPr>
          <p:nvPr/>
        </p:nvPicPr>
        <p:blipFill>
          <a:blip r:embed="rId2" cstate="print"/>
          <a:srcRect/>
          <a:stretch>
            <a:fillRect/>
          </a:stretch>
        </p:blipFill>
        <p:spPr bwMode="auto">
          <a:xfrm>
            <a:off x="2699792" y="4221088"/>
            <a:ext cx="3960440" cy="2494872"/>
          </a:xfrm>
          <a:prstGeom prst="rect">
            <a:avLst/>
          </a:prstGeom>
          <a:noFill/>
          <a:ln w="9525">
            <a:noFill/>
            <a:miter lim="800000"/>
            <a:headEnd/>
            <a:tailEnd/>
          </a:ln>
        </p:spPr>
      </p:pic>
      <p:sp>
        <p:nvSpPr>
          <p:cNvPr id="8" name="Прямоугольник 7"/>
          <p:cNvSpPr/>
          <p:nvPr/>
        </p:nvSpPr>
        <p:spPr>
          <a:xfrm>
            <a:off x="395536" y="764704"/>
            <a:ext cx="8424936" cy="3754874"/>
          </a:xfrm>
          <a:prstGeom prst="rect">
            <a:avLst/>
          </a:prstGeom>
        </p:spPr>
        <p:txBody>
          <a:bodyPr wrap="square">
            <a:spAutoFit/>
          </a:bodyPr>
          <a:lstStyle/>
          <a:p>
            <a:r>
              <a:rPr lang="en-US" sz="2000" dirty="0">
                <a:latin typeface="Times New Roman" pitchFamily="18" charset="0"/>
                <a:cs typeface="Times New Roman" pitchFamily="18" charset="0"/>
              </a:rPr>
              <a:t>Under normal circumstances, </a:t>
            </a:r>
            <a:r>
              <a:rPr lang="en-US" sz="2000" dirty="0">
                <a:latin typeface="Times New Roman" pitchFamily="18" charset="0"/>
                <a:cs typeface="Times New Roman" pitchFamily="18" charset="0"/>
                <a:hlinkClick r:id="rId3"/>
              </a:rPr>
              <a:t>Sir Christopher Wren</a:t>
            </a:r>
            <a:r>
              <a:rPr lang="en-US" sz="2000" dirty="0">
                <a:latin typeface="Times New Roman" pitchFamily="18" charset="0"/>
                <a:cs typeface="Times New Roman" pitchFamily="18" charset="0"/>
              </a:rPr>
              <a:t> would probably be known as a great architect, but he might not have gone down in history as among the most famous architects that ever lived. As it happened, however, Wren was in the right place at the right time, and he possessed the right talent</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In the 1660s, he was commissioned to design the </a:t>
            </a:r>
            <a:r>
              <a:rPr lang="en-US" sz="2000" dirty="0" err="1">
                <a:latin typeface="Times New Roman" pitchFamily="18" charset="0"/>
                <a:cs typeface="Times New Roman" pitchFamily="18" charset="0"/>
                <a:hlinkClick r:id="rId4"/>
              </a:rPr>
              <a:t>Sheldonian</a:t>
            </a:r>
            <a:r>
              <a:rPr lang="en-US" sz="2000" dirty="0">
                <a:latin typeface="Times New Roman" pitchFamily="18" charset="0"/>
                <a:cs typeface="Times New Roman" pitchFamily="18" charset="0"/>
                <a:hlinkClick r:id="rId4"/>
              </a:rPr>
              <a:t> Theatre at Oxford</a:t>
            </a:r>
            <a:r>
              <a:rPr lang="en-US" sz="2000" dirty="0">
                <a:latin typeface="Times New Roman" pitchFamily="18" charset="0"/>
                <a:cs typeface="Times New Roman" pitchFamily="18" charset="0"/>
              </a:rPr>
              <a:t> and visited Paris to study French and Italian baroque styles. In 1666, Wren had completed a design for the </a:t>
            </a:r>
            <a:r>
              <a:rPr lang="en-US" sz="2000" dirty="0">
                <a:latin typeface="Times New Roman" pitchFamily="18" charset="0"/>
                <a:cs typeface="Times New Roman" pitchFamily="18" charset="0"/>
                <a:hlinkClick r:id="rId5"/>
              </a:rPr>
              <a:t>dome of St. Paul's Cathedral</a:t>
            </a:r>
            <a:r>
              <a:rPr lang="en-US" sz="2000" dirty="0">
                <a:latin typeface="Times New Roman" pitchFamily="18" charset="0"/>
                <a:cs typeface="Times New Roman" pitchFamily="18" charset="0"/>
              </a:rPr>
              <a:t> in London. One week after it was accepted, however, the Great Fire of London raged through the city, destroying most of it — including the cathedral</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Other famous buildings designed by Wren included the Greenwich Hospital, which later became the Royal Naval College, and the façade of Hampton Court Palace, both in London.</a:t>
            </a:r>
            <a:endParaRPr lang="en-US" sz="2000" dirty="0" smtClean="0">
              <a:latin typeface="Times New Roman" pitchFamily="18" charset="0"/>
              <a:cs typeface="Times New Roman" pitchFamily="18"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504056"/>
          </a:xfrm>
        </p:spPr>
        <p:txBody>
          <a:bodyPr>
            <a:normAutofit fontScale="90000"/>
          </a:bodyPr>
          <a:lstStyle/>
          <a:p>
            <a:r>
              <a:rPr lang="en-US" sz="4000" b="1" dirty="0" smtClean="0">
                <a:latin typeface="Times New Roman" pitchFamily="18" charset="0"/>
                <a:cs typeface="Times New Roman" pitchFamily="18" charset="0"/>
              </a:rPr>
              <a:t> Sir Christopher Wren</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6" name="AutoShape 2" descr="Saqq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0" name="Picture 2"/>
          <p:cNvPicPr>
            <a:picLocks noChangeAspect="1" noChangeArrowheads="1"/>
          </p:cNvPicPr>
          <p:nvPr/>
        </p:nvPicPr>
        <p:blipFill>
          <a:blip r:embed="rId2" cstate="print"/>
          <a:srcRect/>
          <a:stretch>
            <a:fillRect/>
          </a:stretch>
        </p:blipFill>
        <p:spPr bwMode="auto">
          <a:xfrm>
            <a:off x="2699792" y="4221088"/>
            <a:ext cx="3960440" cy="2494872"/>
          </a:xfrm>
          <a:prstGeom prst="rect">
            <a:avLst/>
          </a:prstGeom>
          <a:noFill/>
          <a:ln w="9525">
            <a:noFill/>
            <a:miter lim="800000"/>
            <a:headEnd/>
            <a:tailEnd/>
          </a:ln>
        </p:spPr>
      </p:pic>
      <p:sp>
        <p:nvSpPr>
          <p:cNvPr id="8" name="Прямоугольник 7"/>
          <p:cNvSpPr/>
          <p:nvPr/>
        </p:nvSpPr>
        <p:spPr>
          <a:xfrm>
            <a:off x="395536" y="764704"/>
            <a:ext cx="8424936" cy="3754874"/>
          </a:xfrm>
          <a:prstGeom prst="rect">
            <a:avLst/>
          </a:prstGeom>
        </p:spPr>
        <p:txBody>
          <a:bodyPr wrap="square">
            <a:spAutoFit/>
          </a:bodyPr>
          <a:lstStyle/>
          <a:p>
            <a:r>
              <a:rPr lang="en-US" sz="2000" dirty="0">
                <a:latin typeface="Times New Roman" pitchFamily="18" charset="0"/>
                <a:cs typeface="Times New Roman" pitchFamily="18" charset="0"/>
              </a:rPr>
              <a:t>Under normal circumstances, </a:t>
            </a:r>
            <a:r>
              <a:rPr lang="en-US" sz="2000" dirty="0">
                <a:latin typeface="Times New Roman" pitchFamily="18" charset="0"/>
                <a:cs typeface="Times New Roman" pitchFamily="18" charset="0"/>
                <a:hlinkClick r:id="rId3"/>
              </a:rPr>
              <a:t>Sir Christopher Wren</a:t>
            </a:r>
            <a:r>
              <a:rPr lang="en-US" sz="2000" dirty="0">
                <a:latin typeface="Times New Roman" pitchFamily="18" charset="0"/>
                <a:cs typeface="Times New Roman" pitchFamily="18" charset="0"/>
              </a:rPr>
              <a:t> would probably be known as a great architect, but he might not have gone down in history as among the most famous architects that ever lived. As it happened, however, Wren was in the right place at the right time, and he possessed the right talent</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In the 1660s, he was commissioned to design the </a:t>
            </a:r>
            <a:r>
              <a:rPr lang="en-US" sz="2000" dirty="0" err="1">
                <a:latin typeface="Times New Roman" pitchFamily="18" charset="0"/>
                <a:cs typeface="Times New Roman" pitchFamily="18" charset="0"/>
                <a:hlinkClick r:id="rId4"/>
              </a:rPr>
              <a:t>Sheldonian</a:t>
            </a:r>
            <a:r>
              <a:rPr lang="en-US" sz="2000" dirty="0">
                <a:latin typeface="Times New Roman" pitchFamily="18" charset="0"/>
                <a:cs typeface="Times New Roman" pitchFamily="18" charset="0"/>
                <a:hlinkClick r:id="rId4"/>
              </a:rPr>
              <a:t> Theatre at Oxford</a:t>
            </a:r>
            <a:r>
              <a:rPr lang="en-US" sz="2000" dirty="0">
                <a:latin typeface="Times New Roman" pitchFamily="18" charset="0"/>
                <a:cs typeface="Times New Roman" pitchFamily="18" charset="0"/>
              </a:rPr>
              <a:t> and visited Paris to study French and Italian baroque styles. In 1666, Wren had completed a design for the </a:t>
            </a:r>
            <a:r>
              <a:rPr lang="en-US" sz="2000" dirty="0">
                <a:latin typeface="Times New Roman" pitchFamily="18" charset="0"/>
                <a:cs typeface="Times New Roman" pitchFamily="18" charset="0"/>
                <a:hlinkClick r:id="rId5"/>
              </a:rPr>
              <a:t>dome of St. Paul's Cathedral</a:t>
            </a:r>
            <a:r>
              <a:rPr lang="en-US" sz="2000" dirty="0">
                <a:latin typeface="Times New Roman" pitchFamily="18" charset="0"/>
                <a:cs typeface="Times New Roman" pitchFamily="18" charset="0"/>
              </a:rPr>
              <a:t> in London. One week after it was accepted, however, the Great Fire of London raged through the city, destroying most of it — including the cathedral</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Other famous buildings designed by Wren included the Greenwich Hospital, which later became the Royal Naval College, and the façade of Hampton Court Palace, both in London.</a:t>
            </a:r>
            <a:endParaRPr lang="en-US" sz="2000"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504056"/>
          </a:xfrm>
        </p:spPr>
        <p:txBody>
          <a:bodyPr>
            <a:normAutofit fontScale="90000"/>
          </a:bodyPr>
          <a:lstStyle/>
          <a:p>
            <a:r>
              <a:rPr lang="en-US" sz="4000" b="1" dirty="0" smtClean="0">
                <a:latin typeface="Times New Roman" pitchFamily="18" charset="0"/>
                <a:cs typeface="Times New Roman" pitchFamily="18" charset="0"/>
              </a:rPr>
              <a:t>Louis Henry Sullivan</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6" name="AutoShape 2" descr="Saqq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4" name="Picture 2"/>
          <p:cNvPicPr>
            <a:picLocks noChangeAspect="1" noChangeArrowheads="1"/>
          </p:cNvPicPr>
          <p:nvPr/>
        </p:nvPicPr>
        <p:blipFill>
          <a:blip r:embed="rId2" cstate="print"/>
          <a:srcRect/>
          <a:stretch>
            <a:fillRect/>
          </a:stretch>
        </p:blipFill>
        <p:spPr bwMode="auto">
          <a:xfrm>
            <a:off x="2267744" y="4149080"/>
            <a:ext cx="4608512" cy="2593680"/>
          </a:xfrm>
          <a:prstGeom prst="rect">
            <a:avLst/>
          </a:prstGeom>
          <a:noFill/>
          <a:ln w="9525">
            <a:noFill/>
            <a:miter lim="800000"/>
            <a:headEnd/>
            <a:tailEnd/>
          </a:ln>
        </p:spPr>
      </p:pic>
      <p:sp>
        <p:nvSpPr>
          <p:cNvPr id="9" name="Прямоугольник 8"/>
          <p:cNvSpPr/>
          <p:nvPr/>
        </p:nvSpPr>
        <p:spPr>
          <a:xfrm>
            <a:off x="323528" y="692696"/>
            <a:ext cx="8280920" cy="3477875"/>
          </a:xfrm>
          <a:prstGeom prst="rect">
            <a:avLst/>
          </a:prstGeom>
        </p:spPr>
        <p:txBody>
          <a:bodyPr wrap="square">
            <a:spAutoFit/>
          </a:bodyPr>
          <a:lstStyle/>
          <a:p>
            <a:r>
              <a:rPr lang="en-US" sz="2000" dirty="0">
                <a:latin typeface="Times New Roman" pitchFamily="18" charset="0"/>
                <a:cs typeface="Times New Roman" pitchFamily="18" charset="0"/>
              </a:rPr>
              <a:t>Known for the principle of "form follows function," </a:t>
            </a:r>
            <a:r>
              <a:rPr lang="en-US" sz="2000" dirty="0">
                <a:latin typeface="Times New Roman" pitchFamily="18" charset="0"/>
                <a:cs typeface="Times New Roman" pitchFamily="18" charset="0"/>
                <a:hlinkClick r:id="rId3"/>
              </a:rPr>
              <a:t>Louis Henry Sullivan</a:t>
            </a:r>
            <a:r>
              <a:rPr lang="en-US" sz="2000" dirty="0">
                <a:latin typeface="Times New Roman" pitchFamily="18" charset="0"/>
                <a:cs typeface="Times New Roman" pitchFamily="18" charset="0"/>
              </a:rPr>
              <a:t> was anxious to break free from tradition and became influential in forging a distinctly American architecture. Similar to Sir Christopher Wren, Sullivan benefited from a great fire. The </a:t>
            </a:r>
            <a:r>
              <a:rPr lang="en-US" sz="2000" dirty="0">
                <a:latin typeface="Times New Roman" pitchFamily="18" charset="0"/>
                <a:cs typeface="Times New Roman" pitchFamily="18" charset="0"/>
                <a:hlinkClick r:id="rId4"/>
              </a:rPr>
              <a:t>Great Fire of 1871 in Chicago</a:t>
            </a:r>
            <a:r>
              <a:rPr lang="en-US" sz="2000" dirty="0">
                <a:latin typeface="Times New Roman" pitchFamily="18" charset="0"/>
                <a:cs typeface="Times New Roman" pitchFamily="18" charset="0"/>
              </a:rPr>
              <a:t> resulted in a construction boom and afforded architects like Sullivan with work for the decades to come. As a young man, he worked briefly in the offices of famed architects </a:t>
            </a:r>
            <a:r>
              <a:rPr lang="en-US" sz="2000" dirty="0">
                <a:latin typeface="Times New Roman" pitchFamily="18" charset="0"/>
                <a:cs typeface="Times New Roman" pitchFamily="18" charset="0"/>
                <a:hlinkClick r:id="rId5"/>
              </a:rPr>
              <a:t>Frank Furness</a:t>
            </a:r>
            <a:r>
              <a:rPr lang="en-US" sz="2000" dirty="0">
                <a:latin typeface="Times New Roman" pitchFamily="18" charset="0"/>
                <a:cs typeface="Times New Roman" pitchFamily="18" charset="0"/>
              </a:rPr>
              <a:t> and then </a:t>
            </a:r>
            <a:r>
              <a:rPr lang="en-US" sz="2000" dirty="0">
                <a:latin typeface="Times New Roman" pitchFamily="18" charset="0"/>
                <a:cs typeface="Times New Roman" pitchFamily="18" charset="0"/>
                <a:hlinkClick r:id="rId6"/>
              </a:rPr>
              <a:t>William Le Baron Jenney</a:t>
            </a:r>
            <a:r>
              <a:rPr lang="en-US" sz="2000" dirty="0">
                <a:latin typeface="Times New Roman" pitchFamily="18" charset="0"/>
                <a:cs typeface="Times New Roman" pitchFamily="18" charset="0"/>
              </a:rPr>
              <a:t>. He was only 24 years old when he became a partner in </a:t>
            </a:r>
            <a:r>
              <a:rPr lang="en-US" sz="2000" dirty="0" err="1">
                <a:latin typeface="Times New Roman" pitchFamily="18" charset="0"/>
                <a:cs typeface="Times New Roman" pitchFamily="18" charset="0"/>
                <a:hlinkClick r:id="rId7"/>
              </a:rPr>
              <a:t>Dankmar</a:t>
            </a:r>
            <a:r>
              <a:rPr lang="en-US" sz="2000" dirty="0">
                <a:latin typeface="Times New Roman" pitchFamily="18" charset="0"/>
                <a:cs typeface="Times New Roman" pitchFamily="18" charset="0"/>
                <a:hlinkClick r:id="rId7"/>
              </a:rPr>
              <a:t> Adler's</a:t>
            </a:r>
            <a:r>
              <a:rPr lang="en-US" sz="2000" dirty="0">
                <a:latin typeface="Times New Roman" pitchFamily="18" charset="0"/>
                <a:cs typeface="Times New Roman" pitchFamily="18" charset="0"/>
              </a:rPr>
              <a:t> firm in 1881</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Although most of his work was done in Chicago, his most famous work is the 10-story </a:t>
            </a:r>
            <a:r>
              <a:rPr lang="en-US" sz="2000" dirty="0">
                <a:latin typeface="Times New Roman" pitchFamily="18" charset="0"/>
                <a:cs typeface="Times New Roman" pitchFamily="18" charset="0"/>
                <a:hlinkClick r:id="rId8"/>
              </a:rPr>
              <a:t>Wainwright Building</a:t>
            </a:r>
            <a:r>
              <a:rPr lang="en-US" sz="2000" dirty="0">
                <a:latin typeface="Times New Roman" pitchFamily="18" charset="0"/>
                <a:cs typeface="Times New Roman" pitchFamily="18" charset="0"/>
              </a:rPr>
              <a:t> in St. Louis, built in 1890, and the 16-story </a:t>
            </a:r>
            <a:r>
              <a:rPr lang="en-US" sz="2000" dirty="0">
                <a:latin typeface="Times New Roman" pitchFamily="18" charset="0"/>
                <a:cs typeface="Times New Roman" pitchFamily="18" charset="0"/>
                <a:hlinkClick r:id="rId9"/>
              </a:rPr>
              <a:t>Guaranty Building</a:t>
            </a:r>
            <a:r>
              <a:rPr lang="en-US" sz="2000" dirty="0">
                <a:latin typeface="Times New Roman" pitchFamily="18" charset="0"/>
                <a:cs typeface="Times New Roman" pitchFamily="18" charset="0"/>
              </a:rPr>
              <a:t> in Buffalo, built in 1894.</a:t>
            </a:r>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504056"/>
          </a:xfrm>
        </p:spPr>
        <p:txBody>
          <a:bodyPr>
            <a:normAutofit fontScale="90000"/>
          </a:bodyPr>
          <a:lstStyle/>
          <a:p>
            <a:r>
              <a:rPr lang="en-US" sz="4000" b="1" dirty="0" smtClean="0">
                <a:latin typeface="Times New Roman" pitchFamily="18" charset="0"/>
                <a:cs typeface="Times New Roman" pitchFamily="18" charset="0"/>
              </a:rPr>
              <a:t>Antoni Gaudi</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6" name="AutoShape 2" descr="Saqq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58" name="Picture 2"/>
          <p:cNvPicPr>
            <a:picLocks noChangeAspect="1" noChangeArrowheads="1"/>
          </p:cNvPicPr>
          <p:nvPr/>
        </p:nvPicPr>
        <p:blipFill>
          <a:blip r:embed="rId2" cstate="print"/>
          <a:srcRect/>
          <a:stretch>
            <a:fillRect/>
          </a:stretch>
        </p:blipFill>
        <p:spPr bwMode="auto">
          <a:xfrm>
            <a:off x="1619672" y="3068960"/>
            <a:ext cx="6374933" cy="3587825"/>
          </a:xfrm>
          <a:prstGeom prst="rect">
            <a:avLst/>
          </a:prstGeom>
          <a:noFill/>
          <a:ln w="9525">
            <a:noFill/>
            <a:miter lim="800000"/>
            <a:headEnd/>
            <a:tailEnd/>
          </a:ln>
        </p:spPr>
      </p:pic>
      <p:sp>
        <p:nvSpPr>
          <p:cNvPr id="8" name="Прямоугольник 7"/>
          <p:cNvSpPr/>
          <p:nvPr/>
        </p:nvSpPr>
        <p:spPr>
          <a:xfrm>
            <a:off x="395536" y="764704"/>
            <a:ext cx="8136904" cy="2246769"/>
          </a:xfrm>
          <a:prstGeom prst="rect">
            <a:avLst/>
          </a:prstGeom>
        </p:spPr>
        <p:txBody>
          <a:bodyPr wrap="square">
            <a:spAutoFit/>
          </a:bodyPr>
          <a:lstStyle/>
          <a:p>
            <a:r>
              <a:rPr lang="en-US" sz="2000" dirty="0">
                <a:latin typeface="Times New Roman" pitchFamily="18" charset="0"/>
                <a:cs typeface="Times New Roman" pitchFamily="18" charset="0"/>
              </a:rPr>
              <a:t>Fueled by a faith in God and a love of nature, the Spanish architect </a:t>
            </a:r>
            <a:r>
              <a:rPr lang="en-US" sz="2000" dirty="0">
                <a:latin typeface="Times New Roman" pitchFamily="18" charset="0"/>
                <a:cs typeface="Times New Roman" pitchFamily="18" charset="0"/>
                <a:hlinkClick r:id="rId3"/>
              </a:rPr>
              <a:t>Antoni Gaudi</a:t>
            </a:r>
            <a:r>
              <a:rPr lang="en-US" sz="2000" dirty="0">
                <a:latin typeface="Times New Roman" pitchFamily="18" charset="0"/>
                <a:cs typeface="Times New Roman" pitchFamily="18" charset="0"/>
              </a:rPr>
              <a:t> developed a style all his own. Born in 1852 in the Catalonia region of Spain, Gaudi was a fervent Catholic who believed that he could glorify God by deriving his inspiration from nature, God's creation</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a:t>
            </a: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4"/>
              </a:rPr>
              <a:t>Cathedral of the </a:t>
            </a:r>
            <a:r>
              <a:rPr lang="en-US" sz="2000" dirty="0" err="1">
                <a:latin typeface="Times New Roman" pitchFamily="18" charset="0"/>
                <a:cs typeface="Times New Roman" pitchFamily="18" charset="0"/>
                <a:hlinkClick r:id="rId4"/>
              </a:rPr>
              <a:t>Sagrada</a:t>
            </a:r>
            <a:r>
              <a:rPr lang="en-US" sz="2000" dirty="0">
                <a:latin typeface="Times New Roman" pitchFamily="18" charset="0"/>
                <a:cs typeface="Times New Roman" pitchFamily="18" charset="0"/>
                <a:hlinkClick r:id="rId4"/>
              </a:rPr>
              <a:t> </a:t>
            </a:r>
            <a:r>
              <a:rPr lang="en-US" sz="2000" dirty="0" err="1">
                <a:latin typeface="Times New Roman" pitchFamily="18" charset="0"/>
                <a:cs typeface="Times New Roman" pitchFamily="18" charset="0"/>
                <a:hlinkClick r:id="rId4"/>
              </a:rPr>
              <a:t>Familia</a:t>
            </a:r>
            <a:r>
              <a:rPr lang="en-US" sz="2000" dirty="0">
                <a:latin typeface="Times New Roman" pitchFamily="18" charset="0"/>
                <a:cs typeface="Times New Roman" pitchFamily="18" charset="0"/>
              </a:rPr>
              <a:t> in Barcelona stands as his most famous work. However, the cathedral was unfinished at his death in 1926 and, although work continued, the cathedral remains unfinished to this day.</a:t>
            </a:r>
            <a:endParaRPr lang="ru-RU"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772400" cy="504056"/>
          </a:xfrm>
        </p:spPr>
        <p:txBody>
          <a:bodyPr>
            <a:normAutofit fontScale="90000"/>
          </a:bodyPr>
          <a:lstStyle/>
          <a:p>
            <a:r>
              <a:rPr lang="en-US" sz="4000" b="1" dirty="0" smtClean="0">
                <a:latin typeface="Times New Roman" pitchFamily="18" charset="0"/>
                <a:cs typeface="Times New Roman" pitchFamily="18" charset="0"/>
              </a:rPr>
              <a:t>Norman Foster</a:t>
            </a:r>
            <a:endParaRPr lang="ru-RU" sz="4000" b="1" dirty="0">
              <a:latin typeface="Times New Roman" pitchFamily="18" charset="0"/>
              <a:cs typeface="Times New Roman" pitchFamily="18" charset="0"/>
            </a:endParaRPr>
          </a:p>
        </p:txBody>
      </p:sp>
      <p:sp>
        <p:nvSpPr>
          <p:cNvPr id="11266" name="AutoShape 2" descr="Antoni Gaud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6" name="AutoShape 2" descr="Saqq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539552" y="764704"/>
            <a:ext cx="8136904" cy="2862322"/>
          </a:xfrm>
          <a:prstGeom prst="rect">
            <a:avLst/>
          </a:prstGeom>
        </p:spPr>
        <p:txBody>
          <a:bodyPr wrap="square">
            <a:spAutoFit/>
          </a:bodyPr>
          <a:lstStyle/>
          <a:p>
            <a:r>
              <a:rPr lang="en-US" sz="2000" dirty="0">
                <a:latin typeface="Times New Roman" pitchFamily="18" charset="0"/>
                <a:cs typeface="Times New Roman" pitchFamily="18" charset="0"/>
              </a:rPr>
              <a:t>When he became the </a:t>
            </a:r>
            <a:r>
              <a:rPr lang="en-US" sz="2000" dirty="0">
                <a:latin typeface="Times New Roman" pitchFamily="18" charset="0"/>
                <a:cs typeface="Times New Roman" pitchFamily="18" charset="0"/>
                <a:hlinkClick r:id="rId2"/>
              </a:rPr>
              <a:t>1999 Laureate</a:t>
            </a:r>
            <a:r>
              <a:rPr lang="en-US" sz="2000" dirty="0">
                <a:latin typeface="Times New Roman" pitchFamily="18" charset="0"/>
                <a:cs typeface="Times New Roman" pitchFamily="18" charset="0"/>
              </a:rPr>
              <a:t> of the </a:t>
            </a:r>
            <a:r>
              <a:rPr lang="en-US" sz="2000" dirty="0" err="1">
                <a:latin typeface="Times New Roman" pitchFamily="18" charset="0"/>
                <a:cs typeface="Times New Roman" pitchFamily="18" charset="0"/>
              </a:rPr>
              <a:t>Pritzker</a:t>
            </a:r>
            <a:r>
              <a:rPr lang="en-US" sz="2000" dirty="0">
                <a:latin typeface="Times New Roman" pitchFamily="18" charset="0"/>
                <a:cs typeface="Times New Roman" pitchFamily="18" charset="0"/>
              </a:rPr>
              <a:t> Architecture Prize, </a:t>
            </a:r>
            <a:r>
              <a:rPr lang="en-US" sz="2000" dirty="0">
                <a:latin typeface="Times New Roman" pitchFamily="18" charset="0"/>
                <a:cs typeface="Times New Roman" pitchFamily="18" charset="0"/>
                <a:hlinkClick r:id="rId3"/>
              </a:rPr>
              <a:t>Sir Norman Foster</a:t>
            </a:r>
            <a:r>
              <a:rPr lang="en-US" sz="2000" dirty="0">
                <a:latin typeface="Times New Roman" pitchFamily="18" charset="0"/>
                <a:cs typeface="Times New Roman" pitchFamily="18" charset="0"/>
              </a:rPr>
              <a:t> had not yet even completed some of his most iconic buildings. He was born in Manchester, England, in 1935 and studied at the University of Manchester and Yale University, where he earned a master's degree in architecture. Before launching his firm Foster + Partners in 1967, he worked with Richard and Su Rogers, as well as his wife Wendy Foster, at the firm they founded together, Team </a:t>
            </a:r>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But visitors to London may be most familiar with his local projects like the Great Court of the British Museum, the Millennium Bridge, London City Hall and The Gherkin.</a:t>
            </a:r>
            <a:endParaRPr lang="ru-RU" sz="20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4" cstate="print"/>
          <a:srcRect/>
          <a:stretch>
            <a:fillRect/>
          </a:stretch>
        </p:blipFill>
        <p:spPr bwMode="auto">
          <a:xfrm>
            <a:off x="1979712" y="3645024"/>
            <a:ext cx="5455518" cy="307037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138</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Famous Architects and Designers»</vt:lpstr>
      <vt:lpstr> Michelangelo</vt:lpstr>
      <vt:lpstr> Mimar Sinan</vt:lpstr>
      <vt:lpstr>Imhotep</vt:lpstr>
      <vt:lpstr> Sir Christopher Wren</vt:lpstr>
      <vt:lpstr> Sir Christopher Wren</vt:lpstr>
      <vt:lpstr>Louis Henry Sullivan</vt:lpstr>
      <vt:lpstr>Antoni Gaudi</vt:lpstr>
      <vt:lpstr>Norman Foster</vt:lpstr>
      <vt:lpstr>Answer these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Famous Architects and Designers»</dc:title>
  <dc:creator>khaleeva</dc:creator>
  <cp:lastModifiedBy>khaleeva</cp:lastModifiedBy>
  <cp:revision>5</cp:revision>
  <dcterms:created xsi:type="dcterms:W3CDTF">2022-06-10T08:29:55Z</dcterms:created>
  <dcterms:modified xsi:type="dcterms:W3CDTF">2023-06-07T11:06:51Z</dcterms:modified>
</cp:coreProperties>
</file>