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1" r:id="rId1"/>
  </p:sldMasterIdLst>
  <p:sldIdLst>
    <p:sldId id="256" r:id="rId2"/>
    <p:sldId id="257" r:id="rId3"/>
    <p:sldId id="260" r:id="rId4"/>
    <p:sldId id="259" r:id="rId5"/>
    <p:sldId id="258" r:id="rId6"/>
    <p:sldId id="261" r:id="rId7"/>
    <p:sldId id="262" r:id="rId8"/>
    <p:sldId id="264" r:id="rId9"/>
    <p:sldId id="263" r:id="rId10"/>
    <p:sldId id="265" r:id="rId11"/>
    <p:sldId id="266" r:id="rId12"/>
    <p:sldId id="267" r:id="rId13"/>
    <p:sldId id="291" r:id="rId14"/>
    <p:sldId id="285" r:id="rId15"/>
    <p:sldId id="268" r:id="rId16"/>
    <p:sldId id="287" r:id="rId17"/>
    <p:sldId id="288" r:id="rId18"/>
    <p:sldId id="29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8B954E7C-3FED-4EBF-A571-059AA07B7C85}">
          <p14:sldIdLst>
            <p14:sldId id="256"/>
            <p14:sldId id="257"/>
            <p14:sldId id="260"/>
            <p14:sldId id="259"/>
            <p14:sldId id="258"/>
            <p14:sldId id="261"/>
            <p14:sldId id="262"/>
            <p14:sldId id="264"/>
            <p14:sldId id="263"/>
            <p14:sldId id="265"/>
            <p14:sldId id="266"/>
            <p14:sldId id="267"/>
            <p14:sldId id="291"/>
            <p14:sldId id="285"/>
            <p14:sldId id="268"/>
            <p14:sldId id="287"/>
            <p14:sldId id="288"/>
            <p14:sldId id="289"/>
            <p14:sldId id="29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6" autoAdjust="0"/>
    <p:restoredTop sz="94660"/>
  </p:normalViewPr>
  <p:slideViewPr>
    <p:cSldViewPr snapToGrid="0">
      <p:cViewPr varScale="1">
        <p:scale>
          <a:sx n="116" d="100"/>
          <a:sy n="116" d="100"/>
        </p:scale>
        <p:origin x="-25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8847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2892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6838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417262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85923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5731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8087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17149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27579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5861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8881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5368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7821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6700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7096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63428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8217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381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B61BEF0D-F0BB-DE4B-95CE-6DB70DBA9567}" type="datetimeFigureOut">
              <a:rPr lang="en-US" smtClean="0"/>
              <a:pPr/>
              <a:t>4/28/2023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3757903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6D3ECD-46B0-4AB3-9F00-B7DEAAF09F2F}"/>
              </a:ext>
            </a:extLst>
          </p:cNvPr>
          <p:cNvSpPr>
            <a:spLocks noGrp="1"/>
          </p:cNvSpPr>
          <p:nvPr>
            <p:ph type="ctrTitle"/>
          </p:nvPr>
        </p:nvSpPr>
        <p:spPr/>
        <p:txBody>
          <a:bodyPr/>
          <a:lstStyle/>
          <a:p>
            <a:r>
              <a:rPr lang="ru-RU" dirty="0"/>
              <a:t>Понятие, виды и функции налогов</a:t>
            </a:r>
          </a:p>
        </p:txBody>
      </p:sp>
      <p:sp>
        <p:nvSpPr>
          <p:cNvPr id="3" name="Подзаголовок 2">
            <a:extLst>
              <a:ext uri="{FF2B5EF4-FFF2-40B4-BE49-F238E27FC236}">
                <a16:creationId xmlns:a16="http://schemas.microsoft.com/office/drawing/2014/main" xmlns="" id="{24A692A1-C740-4946-842A-59EE13758E3F}"/>
              </a:ext>
            </a:extLst>
          </p:cNvPr>
          <p:cNvSpPr>
            <a:spLocks noGrp="1"/>
          </p:cNvSpPr>
          <p:nvPr>
            <p:ph type="subTitle" idx="1"/>
          </p:nvPr>
        </p:nvSpPr>
        <p:spPr/>
        <p:txBody>
          <a:bodyPr/>
          <a:lstStyle/>
          <a:p>
            <a:r>
              <a:rPr lang="ru-RU" dirty="0"/>
              <a:t>Лекция 1. Преподаватель: Оганесян АСТХИК АРМАНОВНА</a:t>
            </a:r>
          </a:p>
        </p:txBody>
      </p:sp>
    </p:spTree>
    <p:extLst>
      <p:ext uri="{BB962C8B-B14F-4D97-AF65-F5344CB8AC3E}">
        <p14:creationId xmlns:p14="http://schemas.microsoft.com/office/powerpoint/2010/main" xmlns="" val="158331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fontScale="90000"/>
          </a:bodyPr>
          <a:lstStyle/>
          <a:p>
            <a:r>
              <a:rPr lang="ru-RU" dirty="0"/>
              <a:t>2. Значение и функции налогообложения</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p:txBody>
          <a:bodyPr>
            <a:normAutofit/>
          </a:bodyPr>
          <a:lstStyle/>
          <a:p>
            <a:pPr marL="0" indent="0">
              <a:buNone/>
            </a:pPr>
            <a:r>
              <a:rPr lang="ru-RU" sz="1800" b="0" i="1" u="none" strike="noStrike" baseline="0" dirty="0">
                <a:solidFill>
                  <a:srgbClr val="000000"/>
                </a:solidFill>
                <a:latin typeface="Times New Roman" panose="02020603050405020304" pitchFamily="18" charset="0"/>
              </a:rPr>
              <a:t>Фискальная </a:t>
            </a:r>
            <a:r>
              <a:rPr lang="ru-RU" sz="1800" b="0" i="0" u="none" strike="noStrike" baseline="0" dirty="0">
                <a:solidFill>
                  <a:srgbClr val="000000"/>
                </a:solidFill>
                <a:latin typeface="Times New Roman" panose="02020603050405020304" pitchFamily="18" charset="0"/>
              </a:rPr>
              <a:t>функция является исторически первой и основой. Она заключается в том, что с помощью налогов формируются финансовые ресурсы государства и тем самым создается материальная основа самого существования государства и его функционирования. </a:t>
            </a:r>
          </a:p>
          <a:p>
            <a:pPr marL="0" indent="0">
              <a:buNone/>
            </a:pPr>
            <a:r>
              <a:rPr lang="ru-RU" sz="1800" b="0" i="0" u="none" strike="noStrike" baseline="0" dirty="0">
                <a:solidFill>
                  <a:srgbClr val="000000"/>
                </a:solidFill>
                <a:latin typeface="Times New Roman" panose="02020603050405020304" pitchFamily="18" charset="0"/>
              </a:rPr>
              <a:t>Название данной функции происходит от латинского слова </a:t>
            </a:r>
            <a:r>
              <a:rPr lang="ru-RU" sz="1800" b="0" i="0" u="none" strike="noStrike" baseline="0" dirty="0" err="1">
                <a:solidFill>
                  <a:srgbClr val="000000"/>
                </a:solidFill>
                <a:latin typeface="Times New Roman" panose="02020603050405020304" pitchFamily="18" charset="0"/>
              </a:rPr>
              <a:t>fiscus</a:t>
            </a:r>
            <a:r>
              <a:rPr lang="ru-RU" sz="1800" b="0" i="0" u="none" strike="noStrike" baseline="0" dirty="0">
                <a:solidFill>
                  <a:srgbClr val="000000"/>
                </a:solidFill>
                <a:latin typeface="Times New Roman" panose="02020603050405020304" pitchFamily="18" charset="0"/>
              </a:rPr>
              <a:t>, что означает «корзина». </a:t>
            </a:r>
            <a:endParaRPr lang="ru-RU" dirty="0"/>
          </a:p>
        </p:txBody>
      </p:sp>
    </p:spTree>
    <p:extLst>
      <p:ext uri="{BB962C8B-B14F-4D97-AF65-F5344CB8AC3E}">
        <p14:creationId xmlns:p14="http://schemas.microsoft.com/office/powerpoint/2010/main" xmlns="" val="697422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fontScale="90000"/>
          </a:bodyPr>
          <a:lstStyle/>
          <a:p>
            <a:r>
              <a:rPr lang="ru-RU" dirty="0"/>
              <a:t>2. Значение и функции налогообложения</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p:txBody>
          <a:bodyPr>
            <a:normAutofit/>
          </a:bodyPr>
          <a:lstStyle/>
          <a:p>
            <a:pPr marL="0" indent="0">
              <a:buNone/>
            </a:pPr>
            <a:r>
              <a:rPr lang="ru-RU" sz="1800" b="0" i="0" u="none" strike="noStrike" baseline="0" dirty="0">
                <a:solidFill>
                  <a:srgbClr val="000000"/>
                </a:solidFill>
                <a:latin typeface="Times New Roman" panose="02020603050405020304" pitchFamily="18" charset="0"/>
              </a:rPr>
              <a:t>Регулирующая (экономическая) функция призвана решать те или иные задачи налоговой политики государства, используя налоговые механизмы. </a:t>
            </a:r>
          </a:p>
          <a:p>
            <a:pPr marL="0" indent="0">
              <a:buNone/>
            </a:pPr>
            <a:r>
              <a:rPr lang="ru-RU" sz="1800" b="0" i="0" u="none" strike="noStrike" baseline="0" dirty="0">
                <a:solidFill>
                  <a:srgbClr val="000000"/>
                </a:solidFill>
                <a:latin typeface="Times New Roman" panose="02020603050405020304" pitchFamily="18" charset="0"/>
              </a:rPr>
              <a:t>Экономическая функция реализуется через налоговое регулирование, которое является составной частью государственного регулирования экономики. </a:t>
            </a:r>
            <a:endParaRPr lang="ru-RU" dirty="0"/>
          </a:p>
        </p:txBody>
      </p:sp>
    </p:spTree>
    <p:extLst>
      <p:ext uri="{BB962C8B-B14F-4D97-AF65-F5344CB8AC3E}">
        <p14:creationId xmlns:p14="http://schemas.microsoft.com/office/powerpoint/2010/main" xmlns="" val="288369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fontScale="90000"/>
          </a:bodyPr>
          <a:lstStyle/>
          <a:p>
            <a:r>
              <a:rPr lang="ru-RU" dirty="0"/>
              <a:t>2. Значение и функции налогообложения</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a:xfrm>
            <a:off x="602673" y="1606196"/>
            <a:ext cx="10396883" cy="3311189"/>
          </a:xfrm>
        </p:spPr>
        <p:txBody>
          <a:bodyPr>
            <a:normAutofit/>
          </a:bodyPr>
          <a:lstStyle/>
          <a:p>
            <a:r>
              <a:rPr lang="ru-RU" sz="1800" b="0" i="0" u="none" strike="noStrike" baseline="0" dirty="0">
                <a:solidFill>
                  <a:srgbClr val="000000"/>
                </a:solidFill>
                <a:latin typeface="Times New Roman" panose="02020603050405020304" pitchFamily="18" charset="0"/>
              </a:rPr>
              <a:t>Контрольная функция реализуется органами, осуществляющими контроль за правильным исчислением, своевременной уплатой и правильным зачислением налогов, правильным заполнением и своевременным представлением налоговой отчетности. </a:t>
            </a:r>
          </a:p>
          <a:p>
            <a:pPr marL="0" indent="0">
              <a:buNone/>
            </a:pPr>
            <a:r>
              <a:rPr lang="ru-RU" sz="1800" dirty="0">
                <a:solidFill>
                  <a:srgbClr val="000000"/>
                </a:solidFill>
                <a:latin typeface="Times New Roman" panose="02020603050405020304" pitchFamily="18" charset="0"/>
              </a:rPr>
              <a:t>К системе налоговых органов РФ относятся:</a:t>
            </a:r>
          </a:p>
          <a:p>
            <a:pPr marL="0" indent="0"/>
            <a:r>
              <a:rPr lang="ru-RU" sz="1800" dirty="0">
                <a:solidFill>
                  <a:srgbClr val="000000"/>
                </a:solidFill>
                <a:latin typeface="Times New Roman" panose="02020603050405020304" pitchFamily="18" charset="0"/>
              </a:rPr>
              <a:t>Министерство финансов РФ.</a:t>
            </a:r>
          </a:p>
          <a:p>
            <a:pPr marL="0" indent="0"/>
            <a:r>
              <a:rPr lang="ru-RU" sz="1800" dirty="0">
                <a:solidFill>
                  <a:srgbClr val="000000"/>
                </a:solidFill>
                <a:latin typeface="Times New Roman" panose="02020603050405020304" pitchFamily="18" charset="0"/>
              </a:rPr>
              <a:t>Федеральная налоговая служба РФ.</a:t>
            </a:r>
          </a:p>
        </p:txBody>
      </p:sp>
    </p:spTree>
    <p:extLst>
      <p:ext uri="{BB962C8B-B14F-4D97-AF65-F5344CB8AC3E}">
        <p14:creationId xmlns:p14="http://schemas.microsoft.com/office/powerpoint/2010/main" xmlns="" val="314955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fontScale="90000"/>
          </a:bodyPr>
          <a:lstStyle/>
          <a:p>
            <a:r>
              <a:rPr lang="ru-RU" dirty="0"/>
              <a:t>2. Значение и функции налогообложения</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a:xfrm>
            <a:off x="602673" y="1606196"/>
            <a:ext cx="10396883" cy="3311189"/>
          </a:xfrm>
        </p:spPr>
        <p:txBody>
          <a:bodyPr>
            <a:normAutofit fontScale="85000" lnSpcReduction="10000"/>
          </a:bodyPr>
          <a:lstStyle/>
          <a:p>
            <a:r>
              <a:rPr lang="ru-RU" sz="1800" dirty="0">
                <a:solidFill>
                  <a:srgbClr val="000000"/>
                </a:solidFill>
                <a:latin typeface="Times New Roman" panose="02020603050405020304" pitchFamily="18" charset="0"/>
              </a:rPr>
              <a:t>Налоговую систему РФ можно определить как совокупность всех налогов и сборов, принятых в России, а также администраторов налогов и сборов (государственных органов) и их плательщиков.</a:t>
            </a:r>
          </a:p>
          <a:p>
            <a:r>
              <a:rPr lang="ru-RU" sz="1800" dirty="0">
                <a:solidFill>
                  <a:srgbClr val="000000"/>
                </a:solidFill>
                <a:latin typeface="Times New Roman" panose="02020603050405020304" pitchFamily="18" charset="0"/>
              </a:rPr>
              <a:t>Структура российской системы налогов подразумевает комплексное взаимодействие всех ее составляющих элементов: налогов (а с 2017 года также </a:t>
            </a:r>
            <a:r>
              <a:rPr lang="ru-RU" sz="1800" dirty="0" err="1">
                <a:solidFill>
                  <a:srgbClr val="000000"/>
                </a:solidFill>
                <a:latin typeface="Times New Roman" panose="02020603050405020304" pitchFamily="18" charset="0"/>
              </a:rPr>
              <a:t>страхвзносов</a:t>
            </a:r>
            <a:r>
              <a:rPr lang="ru-RU" sz="1800" dirty="0">
                <a:solidFill>
                  <a:srgbClr val="000000"/>
                </a:solidFill>
                <a:latin typeface="Times New Roman" panose="02020603050405020304" pitchFamily="18" charset="0"/>
              </a:rPr>
              <a:t>) и сборов, их плательщиков, правовой основы и государственных органов.</a:t>
            </a:r>
          </a:p>
          <a:p>
            <a:pPr>
              <a:buNone/>
            </a:pPr>
            <a:r>
              <a:rPr lang="ru-RU" sz="1800" dirty="0">
                <a:solidFill>
                  <a:srgbClr val="000000"/>
                </a:solidFill>
                <a:latin typeface="Times New Roman" panose="02020603050405020304" pitchFamily="18" charset="0"/>
              </a:rPr>
              <a:t>Структура налоговой системы РФ имеет 3 уровня:</a:t>
            </a:r>
          </a:p>
          <a:p>
            <a:r>
              <a:rPr lang="ru-RU" sz="1800" dirty="0">
                <a:solidFill>
                  <a:srgbClr val="000000"/>
                </a:solidFill>
                <a:latin typeface="Times New Roman" panose="02020603050405020304" pitchFamily="18" charset="0"/>
              </a:rPr>
              <a:t>федеральный;</a:t>
            </a:r>
          </a:p>
          <a:p>
            <a:r>
              <a:rPr lang="ru-RU" sz="1800" dirty="0">
                <a:solidFill>
                  <a:srgbClr val="000000"/>
                </a:solidFill>
                <a:latin typeface="Times New Roman" panose="02020603050405020304" pitchFamily="18" charset="0"/>
              </a:rPr>
              <a:t>региональный;</a:t>
            </a:r>
          </a:p>
          <a:p>
            <a:r>
              <a:rPr lang="ru-RU" sz="1800" dirty="0">
                <a:solidFill>
                  <a:srgbClr val="000000"/>
                </a:solidFill>
                <a:latin typeface="Times New Roman" panose="02020603050405020304" pitchFamily="18" charset="0"/>
              </a:rPr>
              <a:t>местный.</a:t>
            </a:r>
          </a:p>
        </p:txBody>
      </p:sp>
    </p:spTree>
    <p:extLst>
      <p:ext uri="{BB962C8B-B14F-4D97-AF65-F5344CB8AC3E}">
        <p14:creationId xmlns:p14="http://schemas.microsoft.com/office/powerpoint/2010/main" xmlns="" val="314955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3497" y="162962"/>
            <a:ext cx="10829187" cy="5503547"/>
          </a:xfrm>
        </p:spPr>
        <p:txBody>
          <a:bodyPr numCol="3">
            <a:normAutofit/>
          </a:bodyPr>
          <a:lstStyle/>
          <a:p>
            <a:r>
              <a:rPr lang="ru-RU" sz="1800" b="1" dirty="0">
                <a:solidFill>
                  <a:srgbClr val="333333"/>
                </a:solidFill>
                <a:latin typeface="Times New Roman" pitchFamily="18" charset="0"/>
                <a:cs typeface="Times New Roman" pitchFamily="18" charset="0"/>
              </a:rPr>
              <a:t>Федеральные налоги:</a:t>
            </a:r>
            <a:r>
              <a:rPr lang="ru-RU" sz="1400" dirty="0">
                <a:solidFill>
                  <a:srgbClr val="333333"/>
                </a:solidFill>
                <a:latin typeface="Times New Roman" pitchFamily="18" charset="0"/>
                <a:cs typeface="Times New Roman" pitchFamily="18" charset="0"/>
              </a:rPr>
              <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налог на добавленную стоимость;</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налог на доходы физических лиц;</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налог на прибыль организаций;</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сборы за пользование объектами животного мира и за пользование объектами водных биологических ресурсов;</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водный налог;</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налог на добычу полезных ископаемых;</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акцизы и государственные пошлины.</a:t>
            </a:r>
          </a:p>
          <a:p>
            <a:endParaRPr lang="ru-RU" sz="1600" dirty="0" smtClean="0">
              <a:solidFill>
                <a:srgbClr val="333333"/>
              </a:solidFill>
              <a:latin typeface="SegoeUIRegular"/>
            </a:endParaRPr>
          </a:p>
          <a:p>
            <a:pPr>
              <a:buNone/>
            </a:pPr>
            <a:endParaRPr lang="ru-RU" sz="1600" dirty="0">
              <a:solidFill>
                <a:srgbClr val="333333"/>
              </a:solidFill>
              <a:latin typeface="SegoeUIRegular"/>
            </a:endParaRPr>
          </a:p>
          <a:p>
            <a:r>
              <a:rPr lang="ru-RU" sz="1800" b="1" dirty="0">
                <a:solidFill>
                  <a:srgbClr val="333333"/>
                </a:solidFill>
                <a:latin typeface="Times New Roman" pitchFamily="18" charset="0"/>
                <a:cs typeface="Times New Roman" pitchFamily="18" charset="0"/>
              </a:rPr>
              <a:t>Региональные налоги:</a:t>
            </a:r>
            <a:r>
              <a:rPr lang="ru-RU" sz="1400" dirty="0">
                <a:solidFill>
                  <a:srgbClr val="333333"/>
                </a:solidFill>
                <a:latin typeface="Times New Roman" pitchFamily="18" charset="0"/>
                <a:cs typeface="Times New Roman" pitchFamily="18" charset="0"/>
              </a:rPr>
              <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транспортный налог;</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налог на игорный бизнес;</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налог на имущество организаций.</a:t>
            </a:r>
            <a:r>
              <a:rPr lang="ru-RU" sz="1800" dirty="0">
                <a:solidFill>
                  <a:srgbClr val="333333"/>
                </a:solidFill>
                <a:latin typeface="Times New Roman" pitchFamily="18" charset="0"/>
                <a:cs typeface="Times New Roman" pitchFamily="18" charset="0"/>
              </a:rPr>
              <a:t/>
            </a:r>
            <a:br>
              <a:rPr lang="ru-RU" sz="1800" dirty="0">
                <a:solidFill>
                  <a:srgbClr val="333333"/>
                </a:solidFill>
                <a:latin typeface="Times New Roman" pitchFamily="18" charset="0"/>
                <a:cs typeface="Times New Roman" pitchFamily="18" charset="0"/>
              </a:rPr>
            </a:br>
            <a:r>
              <a:rPr lang="ru-RU" sz="1800" dirty="0">
                <a:solidFill>
                  <a:srgbClr val="333333"/>
                </a:solidFill>
                <a:latin typeface="Times New Roman" pitchFamily="18" charset="0"/>
                <a:cs typeface="Times New Roman" pitchFamily="18" charset="0"/>
              </a:rPr>
              <a:t/>
            </a:r>
            <a:br>
              <a:rPr lang="ru-RU" sz="1800" dirty="0">
                <a:solidFill>
                  <a:srgbClr val="333333"/>
                </a:solidFill>
                <a:latin typeface="Times New Roman" pitchFamily="18" charset="0"/>
                <a:cs typeface="Times New Roman" pitchFamily="18" charset="0"/>
              </a:rPr>
            </a:br>
            <a:endParaRPr lang="ru-RU" sz="1800" dirty="0">
              <a:solidFill>
                <a:srgbClr val="333333"/>
              </a:solidFill>
              <a:latin typeface="Times New Roman" pitchFamily="18" charset="0"/>
              <a:cs typeface="Times New Roman" pitchFamily="18" charset="0"/>
            </a:endParaRPr>
          </a:p>
          <a:p>
            <a:endParaRPr lang="ru-RU" sz="1800" dirty="0">
              <a:solidFill>
                <a:srgbClr val="333333"/>
              </a:solidFill>
              <a:latin typeface="Times New Roman" pitchFamily="18" charset="0"/>
              <a:cs typeface="Times New Roman" pitchFamily="18" charset="0"/>
            </a:endParaRPr>
          </a:p>
          <a:p>
            <a:endParaRPr lang="ru-RU" sz="1800" dirty="0" smtClean="0">
              <a:solidFill>
                <a:srgbClr val="333333"/>
              </a:solidFill>
              <a:latin typeface="Times New Roman" pitchFamily="18" charset="0"/>
              <a:cs typeface="Times New Roman" pitchFamily="18" charset="0"/>
            </a:endParaRPr>
          </a:p>
          <a:p>
            <a:endParaRPr lang="ru-RU" sz="1800" dirty="0" smtClean="0">
              <a:solidFill>
                <a:srgbClr val="333333"/>
              </a:solidFill>
              <a:latin typeface="Times New Roman" pitchFamily="18" charset="0"/>
              <a:cs typeface="Times New Roman" pitchFamily="18" charset="0"/>
            </a:endParaRPr>
          </a:p>
          <a:p>
            <a:endParaRPr lang="ru-RU" sz="1800" dirty="0" smtClean="0">
              <a:solidFill>
                <a:srgbClr val="333333"/>
              </a:solidFill>
              <a:latin typeface="Times New Roman" pitchFamily="18" charset="0"/>
              <a:cs typeface="Times New Roman" pitchFamily="18" charset="0"/>
            </a:endParaRPr>
          </a:p>
          <a:p>
            <a:endParaRPr lang="ru-RU" sz="1800" dirty="0" smtClean="0">
              <a:solidFill>
                <a:srgbClr val="333333"/>
              </a:solidFill>
              <a:latin typeface="Times New Roman" pitchFamily="18" charset="0"/>
              <a:cs typeface="Times New Roman" pitchFamily="18" charset="0"/>
            </a:endParaRPr>
          </a:p>
          <a:p>
            <a:pPr>
              <a:buNone/>
            </a:pPr>
            <a:endParaRPr lang="ru-RU" sz="1800" dirty="0">
              <a:solidFill>
                <a:srgbClr val="333333"/>
              </a:solidFill>
              <a:latin typeface="Times New Roman" pitchFamily="18" charset="0"/>
              <a:cs typeface="Times New Roman" pitchFamily="18" charset="0"/>
            </a:endParaRPr>
          </a:p>
          <a:p>
            <a:r>
              <a:rPr lang="ru-RU" sz="1800" b="1" dirty="0">
                <a:solidFill>
                  <a:srgbClr val="333333"/>
                </a:solidFill>
                <a:latin typeface="Times New Roman" pitchFamily="18" charset="0"/>
                <a:cs typeface="Times New Roman" pitchFamily="18" charset="0"/>
              </a:rPr>
              <a:t>Местные налоги:</a:t>
            </a:r>
            <a:r>
              <a:rPr lang="ru-RU" sz="1800" dirty="0">
                <a:solidFill>
                  <a:srgbClr val="333333"/>
                </a:solidFill>
                <a:latin typeface="Times New Roman" pitchFamily="18" charset="0"/>
                <a:cs typeface="Times New Roman" pitchFamily="18" charset="0"/>
              </a:rPr>
              <a:t/>
            </a:r>
            <a:br>
              <a:rPr lang="ru-RU" sz="1800" dirty="0">
                <a:solidFill>
                  <a:srgbClr val="333333"/>
                </a:solidFill>
                <a:latin typeface="Times New Roman" pitchFamily="18" charset="0"/>
                <a:cs typeface="Times New Roman" pitchFamily="18" charset="0"/>
              </a:rPr>
            </a:br>
            <a:r>
              <a:rPr lang="ru-RU" sz="1800" dirty="0">
                <a:solidFill>
                  <a:srgbClr val="333333"/>
                </a:solidFill>
                <a:latin typeface="Times New Roman" pitchFamily="18" charset="0"/>
                <a:cs typeface="Times New Roman" pitchFamily="18" charset="0"/>
              </a:rPr>
              <a:t/>
            </a:r>
            <a:br>
              <a:rPr lang="ru-RU" sz="18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земельный налог;</a:t>
            </a:r>
            <a:br>
              <a:rPr lang="ru-RU" sz="1400" dirty="0">
                <a:solidFill>
                  <a:srgbClr val="333333"/>
                </a:solidFill>
                <a:latin typeface="Times New Roman" pitchFamily="18" charset="0"/>
                <a:cs typeface="Times New Roman" pitchFamily="18" charset="0"/>
              </a:rPr>
            </a:br>
            <a:r>
              <a:rPr lang="ru-RU" sz="1400" dirty="0">
                <a:solidFill>
                  <a:srgbClr val="333333"/>
                </a:solidFill>
                <a:latin typeface="Times New Roman" pitchFamily="18" charset="0"/>
                <a:cs typeface="Times New Roman" pitchFamily="18" charset="0"/>
              </a:rPr>
              <a:t>— налог на имущество физических лиц </a:t>
            </a:r>
            <a:r>
              <a:rPr lang="ru-RU" sz="1200" dirty="0">
                <a:solidFill>
                  <a:srgbClr val="333333"/>
                </a:solidFill>
                <a:latin typeface="Times New Roman" pitchFamily="18" charset="0"/>
                <a:cs typeface="Times New Roman" pitchFamily="18" charset="0"/>
              </a:rPr>
              <a:t/>
            </a:r>
            <a:br>
              <a:rPr lang="ru-RU" sz="1200" dirty="0">
                <a:solidFill>
                  <a:srgbClr val="333333"/>
                </a:solidFill>
                <a:latin typeface="Times New Roman" pitchFamily="18" charset="0"/>
                <a:cs typeface="Times New Roman" pitchFamily="18" charset="0"/>
              </a:rPr>
            </a:br>
            <a:endParaRPr lang="ru-RU" sz="1200" dirty="0">
              <a:solidFill>
                <a:srgbClr val="333333"/>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a:bodyPr>
          <a:lstStyle/>
          <a:p>
            <a:r>
              <a:rPr lang="ru-RU" dirty="0"/>
              <a:t>3. Элементы налога</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a:xfrm>
            <a:off x="610299" y="1560929"/>
            <a:ext cx="10396883" cy="3311189"/>
          </a:xfrm>
        </p:spPr>
        <p:txBody>
          <a:bodyPr>
            <a:normAutofit lnSpcReduction="10000"/>
          </a:bodyPr>
          <a:lstStyle/>
          <a:p>
            <a:pPr marL="0" indent="0">
              <a:buNone/>
            </a:pPr>
            <a:r>
              <a:rPr lang="ru-RU" sz="1800" dirty="0">
                <a:solidFill>
                  <a:srgbClr val="000000"/>
                </a:solidFill>
                <a:latin typeface="Times New Roman" panose="02020603050405020304" pitchFamily="18" charset="0"/>
              </a:rPr>
              <a:t>Ст. 17 НК РФ в рамках рассматриваемого в данной статье вопроса содержит такие понятия:</a:t>
            </a:r>
          </a:p>
          <a:p>
            <a:pPr marL="0" indent="0"/>
            <a:r>
              <a:rPr lang="ru-RU" sz="1800" dirty="0">
                <a:solidFill>
                  <a:srgbClr val="000000"/>
                </a:solidFill>
                <a:latin typeface="Times New Roman" panose="02020603050405020304" pitchFamily="18" charset="0"/>
              </a:rPr>
              <a:t>Объект налогообложения (ст. 38 НК РФ).</a:t>
            </a:r>
          </a:p>
          <a:p>
            <a:pPr marL="0" indent="0"/>
            <a:r>
              <a:rPr lang="ru-RU" sz="1800" dirty="0">
                <a:solidFill>
                  <a:srgbClr val="000000"/>
                </a:solidFill>
                <a:latin typeface="Times New Roman" panose="02020603050405020304" pitchFamily="18" charset="0"/>
              </a:rPr>
              <a:t>Налоговая база (ст. 53 НК РФ).</a:t>
            </a:r>
          </a:p>
          <a:p>
            <a:pPr marL="0" indent="0"/>
            <a:r>
              <a:rPr lang="ru-RU" sz="1800" dirty="0">
                <a:solidFill>
                  <a:srgbClr val="000000"/>
                </a:solidFill>
                <a:latin typeface="Times New Roman" panose="02020603050405020304" pitchFamily="18" charset="0"/>
              </a:rPr>
              <a:t>Налоговая ставка (ст. 53 НК РФ).</a:t>
            </a:r>
          </a:p>
          <a:p>
            <a:pPr marL="0" indent="0"/>
            <a:r>
              <a:rPr lang="ru-RU" sz="1800" dirty="0">
                <a:solidFill>
                  <a:srgbClr val="000000"/>
                </a:solidFill>
                <a:latin typeface="Times New Roman" panose="02020603050405020304" pitchFamily="18" charset="0"/>
              </a:rPr>
              <a:t>Налоговый период (ст. 55 НК РФ).</a:t>
            </a:r>
          </a:p>
          <a:p>
            <a:pPr marL="0" indent="0"/>
            <a:r>
              <a:rPr lang="ru-RU" sz="1800" dirty="0">
                <a:solidFill>
                  <a:srgbClr val="000000"/>
                </a:solidFill>
                <a:latin typeface="Times New Roman" panose="02020603050405020304" pitchFamily="18" charset="0"/>
              </a:rPr>
              <a:t>Порядок исчисления (ст. 52 НК РФ).</a:t>
            </a:r>
          </a:p>
          <a:p>
            <a:pPr marL="0" indent="0"/>
            <a:r>
              <a:rPr lang="ru-RU" sz="1800" dirty="0">
                <a:solidFill>
                  <a:srgbClr val="000000"/>
                </a:solidFill>
                <a:latin typeface="Times New Roman" panose="02020603050405020304" pitchFamily="18" charset="0"/>
              </a:rPr>
              <a:t>Порядок и сроки уплаты (ст. 57, 58 НК РФ).</a:t>
            </a:r>
          </a:p>
          <a:p>
            <a:pPr marL="0" indent="0">
              <a:buNone/>
            </a:pPr>
            <a:endParaRPr lang="ru-RU"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99983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a:bodyPr>
          <a:lstStyle/>
          <a:p>
            <a:r>
              <a:rPr lang="ru-RU" dirty="0"/>
              <a:t>3. Элементы налога</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a:xfrm>
            <a:off x="610299" y="1560929"/>
            <a:ext cx="10396883" cy="3311189"/>
          </a:xfrm>
        </p:spPr>
        <p:txBody>
          <a:bodyPr>
            <a:normAutofit lnSpcReduction="10000"/>
          </a:bodyPr>
          <a:lstStyle/>
          <a:p>
            <a:pPr marL="0" indent="0">
              <a:buNone/>
            </a:pPr>
            <a:r>
              <a:rPr lang="ru-RU" sz="1800" b="1" dirty="0">
                <a:solidFill>
                  <a:srgbClr val="000000"/>
                </a:solidFill>
                <a:latin typeface="Times New Roman" panose="02020603050405020304" pitchFamily="18" charset="0"/>
              </a:rPr>
              <a:t>Объектом налогообложения </a:t>
            </a:r>
            <a:r>
              <a:rPr lang="ru-RU" sz="1800" dirty="0">
                <a:solidFill>
                  <a:srgbClr val="000000"/>
                </a:solidFill>
                <a:latin typeface="Times New Roman" panose="02020603050405020304" pitchFamily="18" charset="0"/>
              </a:rPr>
              <a:t>служит показатель, возникновение которого связано с осуществлением операций предпринимательской или любой иной деятельности, последствия которой повлекли за собой необходимость оплаты налога. ОБЪЕКТ можно выделить как самый важный элемент налогообложения, т.к. при его отсутствии нельзя говорить об обязанности исчисления налога.</a:t>
            </a:r>
          </a:p>
          <a:p>
            <a:pPr marL="0" indent="0">
              <a:buNone/>
            </a:pPr>
            <a:r>
              <a:rPr lang="ru-RU" sz="1800" dirty="0">
                <a:solidFill>
                  <a:srgbClr val="000000"/>
                </a:solidFill>
                <a:latin typeface="Times New Roman" panose="02020603050405020304" pitchFamily="18" charset="0"/>
              </a:rPr>
              <a:t>Объект любого из налогов не тождественны и имеют разное физическое выражение. Например, по налогу на прибыль Объект – прибыль, сформированная в результате хозяйственной деятельности (ст. 247 НК РФ), а по водному налогу – водные объекты (ст. 333.9 НК РФ)</a:t>
            </a:r>
          </a:p>
          <a:p>
            <a:pPr marL="0" indent="0">
              <a:buNone/>
            </a:pPr>
            <a:endParaRPr lang="ru-RU" sz="18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99983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a:bodyPr>
          <a:lstStyle/>
          <a:p>
            <a:r>
              <a:rPr lang="ru-RU" dirty="0"/>
              <a:t>3. Элементы налога</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a:xfrm>
            <a:off x="610299" y="1560929"/>
            <a:ext cx="10396883" cy="3311189"/>
          </a:xfrm>
        </p:spPr>
        <p:txBody>
          <a:bodyPr>
            <a:normAutofit fontScale="92500" lnSpcReduction="10000"/>
          </a:bodyPr>
          <a:lstStyle/>
          <a:p>
            <a:pPr marL="0" indent="0">
              <a:buNone/>
            </a:pPr>
            <a:r>
              <a:rPr lang="ru-RU" sz="1800" b="1" dirty="0">
                <a:solidFill>
                  <a:srgbClr val="000000"/>
                </a:solidFill>
                <a:latin typeface="Times New Roman" panose="02020603050405020304" pitchFamily="18" charset="0"/>
              </a:rPr>
              <a:t>Налоговая база </a:t>
            </a:r>
            <a:r>
              <a:rPr lang="ru-RU" sz="1800" dirty="0">
                <a:solidFill>
                  <a:srgbClr val="000000"/>
                </a:solidFill>
                <a:latin typeface="Times New Roman" panose="02020603050405020304" pitchFamily="18" charset="0"/>
              </a:rPr>
              <a:t>отражает стоимость объекта или его физические значения, а также прочие параметры объекта налогообложения. </a:t>
            </a:r>
          </a:p>
          <a:p>
            <a:pPr marL="0" indent="0">
              <a:buNone/>
            </a:pPr>
            <a:r>
              <a:rPr lang="ru-RU" sz="1800" dirty="0">
                <a:solidFill>
                  <a:srgbClr val="000000"/>
                </a:solidFill>
                <a:latin typeface="Times New Roman" panose="02020603050405020304" pitchFamily="18" charset="0"/>
              </a:rPr>
              <a:t>например, по налогу на имущество по недвижимым объектам  – это среднегодовая стоимость имущества, а по некоторым объектам – кадастровая стоимость (ст. 375 НК РФ). </a:t>
            </a:r>
          </a:p>
          <a:p>
            <a:pPr marL="0" indent="0">
              <a:buNone/>
            </a:pPr>
            <a:r>
              <a:rPr lang="ru-RU" sz="1800" b="1" dirty="0">
                <a:solidFill>
                  <a:srgbClr val="000000"/>
                </a:solidFill>
                <a:latin typeface="Times New Roman" panose="02020603050405020304" pitchFamily="18" charset="0"/>
              </a:rPr>
              <a:t>Налоговая ставка </a:t>
            </a:r>
            <a:r>
              <a:rPr lang="ru-RU" sz="1800" dirty="0">
                <a:solidFill>
                  <a:srgbClr val="000000"/>
                </a:solidFill>
                <a:latin typeface="Times New Roman" panose="02020603050405020304" pitchFamily="18" charset="0"/>
              </a:rPr>
              <a:t>характеризуется абсолютным или процентным значением, соответствующим каждой единице объекта налогообложения. Например, по налогу на прибыль установлена ставка в размере 20% (п. 1 ст. 284 НК РФ), а по налогу на игорный бизнес – суммы в рублях по каждому объекту налогообложения (ст. 369 НК РФ).</a:t>
            </a:r>
            <a:endParaRPr lang="ru-RU" sz="180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99983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a:bodyPr>
          <a:lstStyle/>
          <a:p>
            <a:r>
              <a:rPr lang="ru-RU" dirty="0"/>
              <a:t>3. Элементы налога</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a:xfrm>
            <a:off x="610299" y="1560929"/>
            <a:ext cx="10396883" cy="3870053"/>
          </a:xfrm>
        </p:spPr>
        <p:txBody>
          <a:bodyPr>
            <a:normAutofit fontScale="92500"/>
          </a:bodyPr>
          <a:lstStyle/>
          <a:p>
            <a:pPr marL="0" indent="0">
              <a:buNone/>
            </a:pPr>
            <a:r>
              <a:rPr lang="ru-RU" sz="1800" b="1" dirty="0">
                <a:solidFill>
                  <a:srgbClr val="000000"/>
                </a:solidFill>
                <a:latin typeface="Times New Roman" panose="02020603050405020304" pitchFamily="18" charset="0"/>
              </a:rPr>
              <a:t>Налоговый период </a:t>
            </a:r>
            <a:r>
              <a:rPr lang="ru-RU" sz="1800" dirty="0">
                <a:solidFill>
                  <a:srgbClr val="000000"/>
                </a:solidFill>
                <a:latin typeface="Times New Roman" panose="02020603050405020304" pitchFamily="18" charset="0"/>
              </a:rPr>
              <a:t>– промежуток времени, по истечении которого у налогоплательщика возникает обязанность начислить налог и произвести его уплату в бюджет. Например, по акцизам – 1 месяц (ст. 192 НК РФ), по НДС – квартал (ст. 163 НК РФ), а по налогу на прибыль – год (ст. 285 НК РФ).</a:t>
            </a:r>
          </a:p>
          <a:p>
            <a:pPr marL="0" indent="0">
              <a:buNone/>
            </a:pPr>
            <a:r>
              <a:rPr lang="ru-RU" sz="1800" b="1" dirty="0">
                <a:solidFill>
                  <a:srgbClr val="000000"/>
                </a:solidFill>
                <a:latin typeface="Times New Roman" panose="02020603050405020304" pitchFamily="18" charset="0"/>
              </a:rPr>
              <a:t>Порядок исчисления </a:t>
            </a:r>
            <a:r>
              <a:rPr lang="ru-RU" sz="1800" dirty="0">
                <a:solidFill>
                  <a:srgbClr val="000000"/>
                </a:solidFill>
                <a:latin typeface="Times New Roman" panose="02020603050405020304" pitchFamily="18" charset="0"/>
              </a:rPr>
              <a:t>по каждому налогу уникален, при этом данную процедуру в зависимости от налога производит либо сам налогоплательщик, либо ИФНС. Расчет налогов в основном производится по одной и той же формуле: путем перемножения НБ и НС (с учетом применения всех вычетов и льгот).</a:t>
            </a:r>
          </a:p>
          <a:p>
            <a:pPr marL="0" indent="0">
              <a:buNone/>
            </a:pPr>
            <a:r>
              <a:rPr lang="ru-RU" sz="1800" b="1" dirty="0">
                <a:solidFill>
                  <a:srgbClr val="000000"/>
                </a:solidFill>
                <a:latin typeface="Times New Roman" panose="02020603050405020304" pitchFamily="18" charset="0"/>
              </a:rPr>
              <a:t>Порядок и сроки уплаты налогов </a:t>
            </a:r>
            <a:r>
              <a:rPr lang="ru-RU" sz="1800" dirty="0">
                <a:solidFill>
                  <a:srgbClr val="000000"/>
                </a:solidFill>
                <a:latin typeface="Times New Roman" panose="02020603050405020304" pitchFamily="18" charset="0"/>
              </a:rPr>
              <a:t>ограничивают временные рамки для оплаты налоговых издержек в бюджет. Они регламентируются НК РФ, но по региональным и местным налогам могут быть установлены свои сроки.</a:t>
            </a:r>
          </a:p>
          <a:p>
            <a:pPr marL="0" indent="0">
              <a:buNone/>
            </a:pPr>
            <a:endParaRPr lang="ru-RU" sz="1800" dirty="0">
              <a:solidFill>
                <a:srgbClr val="000000"/>
              </a:solidFill>
              <a:latin typeface="Times New Roman" panose="02020603050405020304" pitchFamily="18" charset="0"/>
            </a:endParaRPr>
          </a:p>
          <a:p>
            <a:pPr marL="0" indent="0">
              <a:buNone/>
            </a:pPr>
            <a:endParaRPr lang="ru-RU" sz="180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xmlns="" val="199983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223E4B-47D8-4AE5-A4F9-FF1845DD2B89}"/>
              </a:ext>
            </a:extLst>
          </p:cNvPr>
          <p:cNvSpPr>
            <a:spLocks noGrp="1"/>
          </p:cNvSpPr>
          <p:nvPr>
            <p:ph type="title"/>
          </p:nvPr>
        </p:nvSpPr>
        <p:spPr/>
        <p:txBody>
          <a:bodyPr>
            <a:normAutofit fontScale="90000"/>
          </a:bodyPr>
          <a:lstStyle/>
          <a:p>
            <a:r>
              <a:rPr lang="ru-RU" dirty="0"/>
              <a:t>1 Понятие, виды и функции налогов</a:t>
            </a:r>
          </a:p>
        </p:txBody>
      </p:sp>
      <p:sp>
        <p:nvSpPr>
          <p:cNvPr id="3" name="Объект 2">
            <a:extLst>
              <a:ext uri="{FF2B5EF4-FFF2-40B4-BE49-F238E27FC236}">
                <a16:creationId xmlns:a16="http://schemas.microsoft.com/office/drawing/2014/main" xmlns="" id="{24418A74-5DC5-424B-A51C-F3AF70858761}"/>
              </a:ext>
            </a:extLst>
          </p:cNvPr>
          <p:cNvSpPr>
            <a:spLocks noGrp="1"/>
          </p:cNvSpPr>
          <p:nvPr>
            <p:ph idx="1"/>
          </p:nvPr>
        </p:nvSpPr>
        <p:spPr>
          <a:xfrm>
            <a:off x="810000" y="1417638"/>
            <a:ext cx="10554574" cy="3636511"/>
          </a:xfrm>
        </p:spPr>
        <p:txBody>
          <a:bodyPr>
            <a:normAutofit/>
          </a:bodyPr>
          <a:lstStyle/>
          <a:p>
            <a:r>
              <a:rPr lang="ru-RU" sz="2400" dirty="0">
                <a:latin typeface="Times New Roman" panose="02020603050405020304" pitchFamily="18" charset="0"/>
                <a:cs typeface="Times New Roman" panose="02020603050405020304" pitchFamily="18" charset="0"/>
              </a:rPr>
              <a:t>Налог - обязательный индивидуальный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 (п.1 ст.8 НК РФ).</a:t>
            </a:r>
          </a:p>
        </p:txBody>
      </p:sp>
    </p:spTree>
    <p:extLst>
      <p:ext uri="{BB962C8B-B14F-4D97-AF65-F5344CB8AC3E}">
        <p14:creationId xmlns:p14="http://schemas.microsoft.com/office/powerpoint/2010/main" xmlns="" val="26538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223E4B-47D8-4AE5-A4F9-FF1845DD2B89}"/>
              </a:ext>
            </a:extLst>
          </p:cNvPr>
          <p:cNvSpPr>
            <a:spLocks noGrp="1"/>
          </p:cNvSpPr>
          <p:nvPr>
            <p:ph type="title"/>
          </p:nvPr>
        </p:nvSpPr>
        <p:spPr/>
        <p:txBody>
          <a:bodyPr>
            <a:normAutofit fontScale="90000"/>
          </a:bodyPr>
          <a:lstStyle/>
          <a:p>
            <a:r>
              <a:rPr lang="ru-RU" dirty="0"/>
              <a:t>1 Понятие, виды и функции налогов</a:t>
            </a:r>
          </a:p>
        </p:txBody>
      </p:sp>
      <p:sp>
        <p:nvSpPr>
          <p:cNvPr id="3" name="Объект 2">
            <a:extLst>
              <a:ext uri="{FF2B5EF4-FFF2-40B4-BE49-F238E27FC236}">
                <a16:creationId xmlns:a16="http://schemas.microsoft.com/office/drawing/2014/main" xmlns="" id="{24418A74-5DC5-424B-A51C-F3AF70858761}"/>
              </a:ext>
            </a:extLst>
          </p:cNvPr>
          <p:cNvSpPr>
            <a:spLocks noGrp="1"/>
          </p:cNvSpPr>
          <p:nvPr>
            <p:ph idx="1"/>
          </p:nvPr>
        </p:nvSpPr>
        <p:spPr>
          <a:xfrm>
            <a:off x="810000" y="1417638"/>
            <a:ext cx="10554574" cy="3636511"/>
          </a:xfrm>
        </p:spPr>
        <p:txBody>
          <a:bodyPr/>
          <a:lstStyle/>
          <a:p>
            <a:pPr marL="0" indent="0">
              <a:buNone/>
            </a:pPr>
            <a:r>
              <a:rPr lang="ru-RU" sz="1800" b="0" i="0" u="none" strike="noStrike" baseline="0" dirty="0">
                <a:solidFill>
                  <a:srgbClr val="000000"/>
                </a:solidFill>
                <a:latin typeface="Times New Roman" panose="02020603050405020304" pitchFamily="18" charset="0"/>
              </a:rPr>
              <a:t>Отличительными признаками налога по российскому законодательству (согласно НК РФ) являются: </a:t>
            </a:r>
          </a:p>
          <a:p>
            <a:r>
              <a:rPr lang="ru-RU" sz="1800" b="0" i="0" u="none" strike="noStrike" baseline="0" dirty="0">
                <a:solidFill>
                  <a:srgbClr val="000000"/>
                </a:solidFill>
                <a:latin typeface="Times New Roman" panose="02020603050405020304" pitchFamily="18" charset="0"/>
              </a:rPr>
              <a:t>обязательный характер; </a:t>
            </a:r>
          </a:p>
          <a:p>
            <a:r>
              <a:rPr lang="ru-RU" sz="1800" b="0" i="0" u="none" strike="noStrike" baseline="0" dirty="0">
                <a:solidFill>
                  <a:srgbClr val="000000"/>
                </a:solidFill>
                <a:latin typeface="Times New Roman" panose="02020603050405020304" pitchFamily="18" charset="0"/>
              </a:rPr>
              <a:t>законодательный характер; </a:t>
            </a:r>
          </a:p>
          <a:p>
            <a:r>
              <a:rPr lang="ru-RU" sz="1800" b="0" i="0" u="none" strike="noStrike" baseline="0" dirty="0" err="1">
                <a:solidFill>
                  <a:srgbClr val="000000"/>
                </a:solidFill>
                <a:latin typeface="Times New Roman" panose="02020603050405020304" pitchFamily="18" charset="0"/>
              </a:rPr>
              <a:t>Безэквивалентность</a:t>
            </a:r>
            <a:r>
              <a:rPr lang="ru-RU" sz="1800" dirty="0">
                <a:solidFill>
                  <a:srgbClr val="000000"/>
                </a:solidFill>
                <a:latin typeface="Times New Roman" panose="02020603050405020304" pitchFamily="18" charset="0"/>
              </a:rPr>
              <a:t>;</a:t>
            </a:r>
            <a:endParaRPr lang="ru-RU" sz="1800" b="0" i="0" u="none" strike="noStrike" baseline="0" dirty="0">
              <a:solidFill>
                <a:srgbClr val="000000"/>
              </a:solidFill>
              <a:latin typeface="Times New Roman" panose="02020603050405020304" pitchFamily="18" charset="0"/>
            </a:endParaRPr>
          </a:p>
          <a:p>
            <a:r>
              <a:rPr lang="ru-RU" sz="1800" b="0" i="0" u="none" strike="noStrike" baseline="0" dirty="0">
                <a:solidFill>
                  <a:srgbClr val="000000"/>
                </a:solidFill>
                <a:latin typeface="Times New Roman" panose="02020603050405020304" pitchFamily="18" charset="0"/>
              </a:rPr>
              <a:t>целевой характер. </a:t>
            </a:r>
          </a:p>
        </p:txBody>
      </p:sp>
    </p:spTree>
    <p:extLst>
      <p:ext uri="{BB962C8B-B14F-4D97-AF65-F5344CB8AC3E}">
        <p14:creationId xmlns:p14="http://schemas.microsoft.com/office/powerpoint/2010/main" xmlns="" val="2846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223E4B-47D8-4AE5-A4F9-FF1845DD2B89}"/>
              </a:ext>
            </a:extLst>
          </p:cNvPr>
          <p:cNvSpPr>
            <a:spLocks noGrp="1"/>
          </p:cNvSpPr>
          <p:nvPr>
            <p:ph type="title"/>
          </p:nvPr>
        </p:nvSpPr>
        <p:spPr/>
        <p:txBody>
          <a:bodyPr>
            <a:normAutofit fontScale="90000"/>
          </a:bodyPr>
          <a:lstStyle/>
          <a:p>
            <a:r>
              <a:rPr lang="ru-RU" dirty="0"/>
              <a:t>1 Понятие, виды и функции налогов</a:t>
            </a:r>
          </a:p>
        </p:txBody>
      </p:sp>
      <p:sp>
        <p:nvSpPr>
          <p:cNvPr id="3" name="Объект 2">
            <a:extLst>
              <a:ext uri="{FF2B5EF4-FFF2-40B4-BE49-F238E27FC236}">
                <a16:creationId xmlns:a16="http://schemas.microsoft.com/office/drawing/2014/main" xmlns="" id="{24418A74-5DC5-424B-A51C-F3AF70858761}"/>
              </a:ext>
            </a:extLst>
          </p:cNvPr>
          <p:cNvSpPr>
            <a:spLocks noGrp="1"/>
          </p:cNvSpPr>
          <p:nvPr>
            <p:ph idx="1"/>
          </p:nvPr>
        </p:nvSpPr>
        <p:spPr>
          <a:xfrm>
            <a:off x="810000" y="1417638"/>
            <a:ext cx="10554574" cy="3636511"/>
          </a:xfrm>
        </p:spPr>
        <p:txBody>
          <a:bodyPr>
            <a:normAutofit/>
          </a:bodyPr>
          <a:lstStyle/>
          <a:p>
            <a:r>
              <a:rPr lang="ru-RU" sz="1800" b="0" i="1" u="none" strike="noStrike" baseline="0" dirty="0">
                <a:solidFill>
                  <a:srgbClr val="000000"/>
                </a:solidFill>
                <a:latin typeface="Times New Roman" panose="02020603050405020304" pitchFamily="18" charset="0"/>
              </a:rPr>
              <a:t>Обязательность </a:t>
            </a:r>
            <a:r>
              <a:rPr lang="ru-RU" sz="1800" b="0" i="0" u="none" strike="noStrike" baseline="0" dirty="0">
                <a:solidFill>
                  <a:srgbClr val="000000"/>
                </a:solidFill>
                <a:latin typeface="Times New Roman" panose="02020603050405020304" pitchFamily="18" charset="0"/>
              </a:rPr>
              <a:t>означает, что каждое лицо — налогоплательщик должно уплачивать законно установленные налоги и сборы. Обязанность по уплате налога возлагается на налогоплательщика с момента возникновения определенных юридических фактов, установленных законодательством о налогах и сборах. </a:t>
            </a:r>
          </a:p>
          <a:p>
            <a:r>
              <a:rPr lang="ru-RU" sz="1800" b="0" i="0" u="none" strike="noStrike" baseline="0" dirty="0">
                <a:solidFill>
                  <a:srgbClr val="000000"/>
                </a:solidFill>
                <a:latin typeface="Times New Roman" panose="02020603050405020304" pitchFamily="18" charset="0"/>
              </a:rPr>
              <a:t>Таким образом, </a:t>
            </a:r>
            <a:r>
              <a:rPr lang="ru-RU" sz="1800" b="0" i="1" u="none" strike="noStrike" baseline="0" dirty="0">
                <a:solidFill>
                  <a:srgbClr val="000000"/>
                </a:solidFill>
                <a:latin typeface="Times New Roman" panose="02020603050405020304" pitchFamily="18" charset="0"/>
              </a:rPr>
              <a:t>обязательный и законодательный характер </a:t>
            </a:r>
            <a:r>
              <a:rPr lang="ru-RU" sz="1800" b="0" i="0" u="none" strike="noStrike" baseline="0" dirty="0">
                <a:solidFill>
                  <a:srgbClr val="000000"/>
                </a:solidFill>
                <a:latin typeface="Times New Roman" panose="02020603050405020304" pitchFamily="18" charset="0"/>
              </a:rPr>
              <a:t>налогов - два неразрывно связанных признака. При этом законодательный характер выражается в том, что утверждение налогов является прерогативой законодательной власти. Налоги вводятся и отменяются только соответствующими законами.</a:t>
            </a:r>
            <a:endParaRPr lang="ru-RU" dirty="0"/>
          </a:p>
        </p:txBody>
      </p:sp>
    </p:spTree>
    <p:extLst>
      <p:ext uri="{BB962C8B-B14F-4D97-AF65-F5344CB8AC3E}">
        <p14:creationId xmlns:p14="http://schemas.microsoft.com/office/powerpoint/2010/main" xmlns="" val="143623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223E4B-47D8-4AE5-A4F9-FF1845DD2B89}"/>
              </a:ext>
            </a:extLst>
          </p:cNvPr>
          <p:cNvSpPr>
            <a:spLocks noGrp="1"/>
          </p:cNvSpPr>
          <p:nvPr>
            <p:ph type="title"/>
          </p:nvPr>
        </p:nvSpPr>
        <p:spPr/>
        <p:txBody>
          <a:bodyPr>
            <a:normAutofit fontScale="90000"/>
          </a:bodyPr>
          <a:lstStyle/>
          <a:p>
            <a:r>
              <a:rPr lang="ru-RU" dirty="0"/>
              <a:t>1 Понятие, виды и функции налогов</a:t>
            </a:r>
          </a:p>
        </p:txBody>
      </p:sp>
      <p:sp>
        <p:nvSpPr>
          <p:cNvPr id="3" name="Объект 2">
            <a:extLst>
              <a:ext uri="{FF2B5EF4-FFF2-40B4-BE49-F238E27FC236}">
                <a16:creationId xmlns:a16="http://schemas.microsoft.com/office/drawing/2014/main" xmlns="" id="{24418A74-5DC5-424B-A51C-F3AF70858761}"/>
              </a:ext>
            </a:extLst>
          </p:cNvPr>
          <p:cNvSpPr>
            <a:spLocks noGrp="1"/>
          </p:cNvSpPr>
          <p:nvPr>
            <p:ph idx="1"/>
          </p:nvPr>
        </p:nvSpPr>
        <p:spPr>
          <a:xfrm>
            <a:off x="810000" y="1417638"/>
            <a:ext cx="10554574" cy="3636511"/>
          </a:xfrm>
        </p:spPr>
        <p:txBody>
          <a:bodyPr>
            <a:normAutofit/>
          </a:bodyPr>
          <a:lstStyle/>
          <a:p>
            <a:r>
              <a:rPr lang="ru-RU" sz="1800" b="0" i="1" u="none" strike="noStrike" baseline="0" dirty="0" err="1">
                <a:solidFill>
                  <a:srgbClr val="000000"/>
                </a:solidFill>
                <a:latin typeface="Times New Roman" panose="02020603050405020304" pitchFamily="18" charset="0"/>
              </a:rPr>
              <a:t>Безэквивалентность</a:t>
            </a:r>
            <a:r>
              <a:rPr lang="ru-RU" sz="1800" b="0" i="1" u="none" strike="noStrike" baseline="0" dirty="0">
                <a:solidFill>
                  <a:srgbClr val="000000"/>
                </a:solidFill>
                <a:latin typeface="Times New Roman" panose="02020603050405020304" pitchFamily="18" charset="0"/>
              </a:rPr>
              <a:t> </a:t>
            </a:r>
            <a:r>
              <a:rPr lang="ru-RU" sz="1800" b="0" i="0" u="none" strike="noStrike" baseline="0" dirty="0">
                <a:solidFill>
                  <a:srgbClr val="000000"/>
                </a:solidFill>
                <a:latin typeface="Times New Roman" panose="02020603050405020304" pitchFamily="18" charset="0"/>
              </a:rPr>
              <a:t>налогов носит двойственный характер. С точки зрения налогоплательщика, налоги </a:t>
            </a:r>
            <a:r>
              <a:rPr lang="ru-RU" sz="1800" b="0" i="0" u="none" strike="noStrike" baseline="0" dirty="0" err="1">
                <a:solidFill>
                  <a:srgbClr val="000000"/>
                </a:solidFill>
                <a:latin typeface="Times New Roman" panose="02020603050405020304" pitchFamily="18" charset="0"/>
              </a:rPr>
              <a:t>безэквивалентны</a:t>
            </a:r>
            <a:r>
              <a:rPr lang="ru-RU" sz="1800" b="0" i="0" u="none" strike="noStrike" baseline="0" dirty="0">
                <a:solidFill>
                  <a:srgbClr val="000000"/>
                </a:solidFill>
                <a:latin typeface="Times New Roman" panose="02020603050405020304" pitchFamily="18" charset="0"/>
              </a:rPr>
              <a:t>, т. е. каждое лицо, уплатившее налог, взамен не получает на его сумму никаких благ. Но сточки зрения общества налоги носят эквивалентный характер, так как доходы бюджета ис</a:t>
            </a:r>
            <a:r>
              <a:rPr lang="ru-RU" sz="1800" b="0" i="0" u="none" strike="noStrike" baseline="0" dirty="0">
                <a:latin typeface="Times New Roman" panose="02020603050405020304" pitchFamily="18" charset="0"/>
              </a:rPr>
              <a:t>пользуются на благо всего общества в целом. Если граждане считают, что государство плохо выполняет свои функции, то они неохотно платят налоги. </a:t>
            </a:r>
          </a:p>
          <a:p>
            <a:r>
              <a:rPr lang="ru-RU" sz="1800" b="0" i="1" u="none" strike="noStrike" baseline="0" dirty="0">
                <a:latin typeface="Times New Roman" panose="02020603050405020304" pitchFamily="18" charset="0"/>
              </a:rPr>
              <a:t>Целевой характер </a:t>
            </a:r>
            <a:r>
              <a:rPr lang="ru-RU" sz="1800" b="0" i="0" u="none" strike="noStrike" baseline="0" dirty="0">
                <a:latin typeface="Times New Roman" panose="02020603050405020304" pitchFamily="18" charset="0"/>
              </a:rPr>
              <a:t>проявляется в обеспечении потребностей государства и муниципальных образований в денежных ресурсах, направленных на финансирование мероприятий для выполнения конкретных функций государства, определенных бюджетным законодательством. </a:t>
            </a:r>
          </a:p>
        </p:txBody>
      </p:sp>
    </p:spTree>
    <p:extLst>
      <p:ext uri="{BB962C8B-B14F-4D97-AF65-F5344CB8AC3E}">
        <p14:creationId xmlns:p14="http://schemas.microsoft.com/office/powerpoint/2010/main" xmlns="" val="238512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223E4B-47D8-4AE5-A4F9-FF1845DD2B89}"/>
              </a:ext>
            </a:extLst>
          </p:cNvPr>
          <p:cNvSpPr>
            <a:spLocks noGrp="1"/>
          </p:cNvSpPr>
          <p:nvPr>
            <p:ph type="title"/>
          </p:nvPr>
        </p:nvSpPr>
        <p:spPr>
          <a:xfrm>
            <a:off x="727746" y="265673"/>
            <a:ext cx="10396882" cy="1151965"/>
          </a:xfrm>
        </p:spPr>
        <p:txBody>
          <a:bodyPr>
            <a:normAutofit fontScale="90000"/>
          </a:bodyPr>
          <a:lstStyle/>
          <a:p>
            <a:r>
              <a:rPr lang="ru-RU" dirty="0"/>
              <a:t>1 Понятие, виды и функции налогов</a:t>
            </a:r>
          </a:p>
        </p:txBody>
      </p:sp>
      <p:sp>
        <p:nvSpPr>
          <p:cNvPr id="3" name="Объект 2">
            <a:extLst>
              <a:ext uri="{FF2B5EF4-FFF2-40B4-BE49-F238E27FC236}">
                <a16:creationId xmlns:a16="http://schemas.microsoft.com/office/drawing/2014/main" xmlns="" id="{24418A74-5DC5-424B-A51C-F3AF70858761}"/>
              </a:ext>
            </a:extLst>
          </p:cNvPr>
          <p:cNvSpPr>
            <a:spLocks noGrp="1"/>
          </p:cNvSpPr>
          <p:nvPr>
            <p:ph idx="1"/>
          </p:nvPr>
        </p:nvSpPr>
        <p:spPr>
          <a:xfrm>
            <a:off x="810000" y="1417638"/>
            <a:ext cx="10554574" cy="3636511"/>
          </a:xfrm>
        </p:spPr>
        <p:txBody>
          <a:bodyPr>
            <a:normAutofit/>
          </a:bodyPr>
          <a:lstStyle/>
          <a:p>
            <a:pPr marL="0" indent="0">
              <a:buNone/>
            </a:pPr>
            <a:r>
              <a:rPr lang="ru-RU" sz="1800" b="0" i="0" u="none" strike="noStrike" baseline="0" dirty="0">
                <a:solidFill>
                  <a:srgbClr val="000000"/>
                </a:solidFill>
                <a:latin typeface="Times New Roman" panose="02020603050405020304" pitchFamily="18" charset="0"/>
              </a:rPr>
              <a:t>Поступления, формирующую доходную часть бюджета, подразделяются нА:</a:t>
            </a:r>
          </a:p>
          <a:p>
            <a:r>
              <a:rPr lang="ru-RU" sz="1800" b="0" i="1" u="none" strike="noStrike" baseline="0" dirty="0">
                <a:solidFill>
                  <a:srgbClr val="000000"/>
                </a:solidFill>
                <a:latin typeface="Times New Roman" panose="02020603050405020304" pitchFamily="18" charset="0"/>
              </a:rPr>
              <a:t>налоговые доходы </a:t>
            </a:r>
            <a:r>
              <a:rPr lang="ru-RU" sz="1800" b="0" i="0" u="none" strike="noStrike" baseline="0" dirty="0">
                <a:solidFill>
                  <a:srgbClr val="000000"/>
                </a:solidFill>
                <a:latin typeface="Times New Roman" panose="02020603050405020304" pitchFamily="18" charset="0"/>
              </a:rPr>
              <a:t>(НДС, НДФЛ, налог на прибыль предприятий и т. д.)</a:t>
            </a:r>
          </a:p>
          <a:p>
            <a:r>
              <a:rPr lang="ru-RU" sz="1800" b="0" i="1" u="none" strike="noStrike" baseline="0" dirty="0">
                <a:solidFill>
                  <a:srgbClr val="000000"/>
                </a:solidFill>
                <a:latin typeface="Times New Roman" panose="02020603050405020304" pitchFamily="18" charset="0"/>
              </a:rPr>
              <a:t>неналоговые доходы</a:t>
            </a:r>
            <a:r>
              <a:rPr lang="ru-RU" sz="1800" b="0" i="0" u="none" strike="noStrike" baseline="0" dirty="0">
                <a:solidFill>
                  <a:srgbClr val="000000"/>
                </a:solidFill>
                <a:latin typeface="Times New Roman" panose="02020603050405020304" pitchFamily="18" charset="0"/>
              </a:rPr>
              <a:t>.</a:t>
            </a:r>
          </a:p>
          <a:p>
            <a:pPr marL="0" indent="0">
              <a:buNone/>
            </a:pPr>
            <a:r>
              <a:rPr lang="ru-RU" sz="1800" b="0" i="0" u="none" strike="noStrike" baseline="0" dirty="0">
                <a:solidFill>
                  <a:srgbClr val="000000"/>
                </a:solidFill>
                <a:latin typeface="Times New Roman" panose="02020603050405020304" pitchFamily="18" charset="0"/>
              </a:rPr>
              <a:t>налоговые отношения регулируются нормами налогового законодательства, а неналоговые обязательные платежи - нормами других отраслей права. </a:t>
            </a:r>
          </a:p>
          <a:p>
            <a:pPr marL="0" indent="0">
              <a:buNone/>
            </a:pPr>
            <a:r>
              <a:rPr lang="ru-RU" sz="1800" b="0" i="0" u="none" strike="noStrike" baseline="0" dirty="0">
                <a:solidFill>
                  <a:srgbClr val="000000"/>
                </a:solidFill>
                <a:latin typeface="Times New Roman" panose="02020603050405020304" pitchFamily="18" charset="0"/>
              </a:rPr>
              <a:t>Наряду с налогами выделяют различные виды платежей: сборы, пошлины, таможенные пошлины, различные платы.</a:t>
            </a:r>
            <a:endParaRPr lang="ru-RU"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xmlns="" val="182987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p:txBody>
          <a:bodyPr>
            <a:normAutofit fontScale="90000"/>
          </a:bodyPr>
          <a:lstStyle/>
          <a:p>
            <a:r>
              <a:rPr lang="ru-RU" dirty="0"/>
              <a:t>1 Понятие, виды и функции налогов</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p:txBody>
          <a:bodyPr>
            <a:normAutofit fontScale="92500" lnSpcReduction="20000"/>
          </a:bodyPr>
          <a:lstStyle/>
          <a:p>
            <a:r>
              <a:rPr lang="ru-RU" sz="1800" b="0" i="1" u="none" strike="noStrike" baseline="0" dirty="0">
                <a:solidFill>
                  <a:srgbClr val="000000"/>
                </a:solidFill>
                <a:latin typeface="Times New Roman" panose="02020603050405020304" pitchFamily="18" charset="0"/>
              </a:rPr>
              <a:t>Сбор </a:t>
            </a:r>
            <a:r>
              <a:rPr lang="ru-RU" sz="1800" b="0" i="0" u="none" strike="noStrike" baseline="0" dirty="0">
                <a:solidFill>
                  <a:srgbClr val="000000"/>
                </a:solidFill>
                <a:latin typeface="Times New Roman" panose="02020603050405020304" pitchFamily="18" charset="0"/>
              </a:rPr>
              <a:t>- обязательный взнос, взимаемый с организаций и физических лиц, уплата которого является одним из условий совершения в отношении плательщика сборов государственными органами, должностными лицами юридически значимых действий, включая предоставление определенных прав или выдачу разрешений (лицензий) (п.2 ст.8 НК РФ). </a:t>
            </a:r>
          </a:p>
          <a:p>
            <a:r>
              <a:rPr lang="ru-RU" sz="1800" b="0" i="0" u="none" strike="noStrike" baseline="0" dirty="0">
                <a:solidFill>
                  <a:srgbClr val="000000"/>
                </a:solidFill>
                <a:latin typeface="Times New Roman" panose="02020603050405020304" pitchFamily="18" charset="0"/>
              </a:rPr>
              <a:t>Таким образом, отличие неналогового платежа от налогового заключается в том, что налог устанавливается и вводится законом и обычно не имеет целевого назначения. </a:t>
            </a:r>
          </a:p>
          <a:p>
            <a:r>
              <a:rPr lang="ru-RU" sz="1800" b="0" i="0" u="none" strike="noStrike" baseline="0" dirty="0">
                <a:solidFill>
                  <a:srgbClr val="000000"/>
                </a:solidFill>
                <a:latin typeface="Times New Roman" panose="02020603050405020304" pitchFamily="18" charset="0"/>
              </a:rPr>
              <a:t>При уплате пошлины или сбора всегда присутствуют специальная цель и интересы. Пошлины и сборы взимаются только с тех, кто обращается в соответствующие органы по поводу оказания нужных ему услуг. </a:t>
            </a:r>
            <a:endParaRPr lang="ru-RU" dirty="0"/>
          </a:p>
        </p:txBody>
      </p:sp>
    </p:spTree>
    <p:extLst>
      <p:ext uri="{BB962C8B-B14F-4D97-AF65-F5344CB8AC3E}">
        <p14:creationId xmlns:p14="http://schemas.microsoft.com/office/powerpoint/2010/main" xmlns="" val="386462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fontScale="90000"/>
          </a:bodyPr>
          <a:lstStyle/>
          <a:p>
            <a:r>
              <a:rPr lang="ru-RU" dirty="0"/>
              <a:t>2. Значение и функции налогообложения</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p:txBody>
          <a:bodyPr>
            <a:normAutofit/>
          </a:bodyPr>
          <a:lstStyle/>
          <a:p>
            <a:r>
              <a:rPr lang="ru-RU" sz="1800" b="0" i="0" u="none" strike="noStrike" baseline="0" dirty="0">
                <a:solidFill>
                  <a:srgbClr val="000000"/>
                </a:solidFill>
                <a:latin typeface="Times New Roman" panose="02020603050405020304" pitchFamily="18" charset="0"/>
              </a:rPr>
              <a:t>Налогообложение используется государствами для воздействия на циклическое развитие экономики, борьбы с инфляцией, создания производственной и социальной инфраструктуры. </a:t>
            </a:r>
          </a:p>
          <a:p>
            <a:r>
              <a:rPr lang="ru-RU" sz="1800" b="0" i="0" u="none" strike="noStrike" baseline="0" dirty="0">
                <a:solidFill>
                  <a:srgbClr val="000000"/>
                </a:solidFill>
                <a:latin typeface="Times New Roman" panose="02020603050405020304" pitchFamily="18" charset="0"/>
              </a:rPr>
              <a:t>Воздействие государства на экономику осуществляется посредством про-ведения налоговой политики. </a:t>
            </a:r>
          </a:p>
          <a:p>
            <a:r>
              <a:rPr lang="ru-RU" sz="1800" b="0" i="0" u="none" strike="noStrike" baseline="0" dirty="0">
                <a:solidFill>
                  <a:srgbClr val="000000"/>
                </a:solidFill>
                <a:latin typeface="Times New Roman" panose="02020603050405020304" pitchFamily="18" charset="0"/>
              </a:rPr>
              <a:t>Таким образом, в условиях рыночной экономики налоги являются главным методом мобилизации доходов в государственную казну и способствуют государственному регулированию экономической деятельности юридических и физических лиц. </a:t>
            </a:r>
            <a:endParaRPr lang="ru-RU" dirty="0"/>
          </a:p>
        </p:txBody>
      </p:sp>
    </p:spTree>
    <p:extLst>
      <p:ext uri="{BB962C8B-B14F-4D97-AF65-F5344CB8AC3E}">
        <p14:creationId xmlns:p14="http://schemas.microsoft.com/office/powerpoint/2010/main" xmlns="" val="37532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1E6AF7-A83E-493C-BF5D-547D46102BF2}"/>
              </a:ext>
            </a:extLst>
          </p:cNvPr>
          <p:cNvSpPr>
            <a:spLocks noGrp="1"/>
          </p:cNvSpPr>
          <p:nvPr>
            <p:ph type="title"/>
          </p:nvPr>
        </p:nvSpPr>
        <p:spPr>
          <a:xfrm>
            <a:off x="0" y="408964"/>
            <a:ext cx="11945923" cy="1151965"/>
          </a:xfrm>
        </p:spPr>
        <p:txBody>
          <a:bodyPr>
            <a:normAutofit fontScale="90000"/>
          </a:bodyPr>
          <a:lstStyle/>
          <a:p>
            <a:r>
              <a:rPr lang="ru-RU" dirty="0"/>
              <a:t>2. Значение и функции налогообложения</a:t>
            </a:r>
          </a:p>
        </p:txBody>
      </p:sp>
      <p:sp>
        <p:nvSpPr>
          <p:cNvPr id="3" name="Объект 2">
            <a:extLst>
              <a:ext uri="{FF2B5EF4-FFF2-40B4-BE49-F238E27FC236}">
                <a16:creationId xmlns:a16="http://schemas.microsoft.com/office/drawing/2014/main" xmlns="" id="{43DD691B-E7DE-4565-9FC6-138FD55C783D}"/>
              </a:ext>
            </a:extLst>
          </p:cNvPr>
          <p:cNvSpPr>
            <a:spLocks noGrp="1"/>
          </p:cNvSpPr>
          <p:nvPr>
            <p:ph idx="1"/>
          </p:nvPr>
        </p:nvSpPr>
        <p:spPr/>
        <p:txBody>
          <a:bodyPr>
            <a:normAutofit/>
          </a:bodyPr>
          <a:lstStyle/>
          <a:p>
            <a:pPr marL="0" indent="0">
              <a:buNone/>
            </a:pPr>
            <a:r>
              <a:rPr lang="ru-RU" sz="1800" b="0" i="0" u="none" strike="noStrike" baseline="0" dirty="0">
                <a:solidFill>
                  <a:srgbClr val="000000"/>
                </a:solidFill>
                <a:latin typeface="Times New Roman" panose="02020603050405020304" pitchFamily="18" charset="0"/>
              </a:rPr>
              <a:t>Сущность налогов проявляется через их функции. Функции налога - это способ выражения сущностных свойств налога. </a:t>
            </a:r>
          </a:p>
          <a:p>
            <a:pPr marL="0" indent="0">
              <a:buNone/>
            </a:pPr>
            <a:r>
              <a:rPr lang="ru-RU" sz="1800" b="0" i="0" u="none" strike="noStrike" baseline="0" dirty="0">
                <a:solidFill>
                  <a:srgbClr val="000000"/>
                </a:solidFill>
                <a:latin typeface="Times New Roman" panose="02020603050405020304" pitchFamily="18" charset="0"/>
              </a:rPr>
              <a:t>Налогам свойственны следующие функции: </a:t>
            </a:r>
          </a:p>
          <a:p>
            <a:r>
              <a:rPr lang="ru-RU" sz="1800" b="0" i="0" u="none" strike="noStrike" baseline="0" dirty="0">
                <a:solidFill>
                  <a:srgbClr val="000000"/>
                </a:solidFill>
                <a:latin typeface="Times New Roman" panose="02020603050405020304" pitchFamily="18" charset="0"/>
              </a:rPr>
              <a:t>фискальная; </a:t>
            </a:r>
          </a:p>
          <a:p>
            <a:r>
              <a:rPr lang="ru-RU" sz="1800" b="0" i="0" u="none" strike="noStrike" baseline="0" dirty="0">
                <a:solidFill>
                  <a:srgbClr val="000000"/>
                </a:solidFill>
                <a:latin typeface="Times New Roman" panose="02020603050405020304" pitchFamily="18" charset="0"/>
              </a:rPr>
              <a:t>экономическая (регулирующая); </a:t>
            </a:r>
          </a:p>
          <a:p>
            <a:r>
              <a:rPr lang="ru-RU" sz="1800" b="0" i="0" u="none" strike="noStrike" baseline="0" dirty="0">
                <a:solidFill>
                  <a:srgbClr val="000000"/>
                </a:solidFill>
                <a:latin typeface="Times New Roman" panose="02020603050405020304" pitchFamily="18" charset="0"/>
              </a:rPr>
              <a:t>контрольная. </a:t>
            </a:r>
          </a:p>
          <a:p>
            <a:endParaRPr lang="ru-RU" dirty="0"/>
          </a:p>
        </p:txBody>
      </p:sp>
    </p:spTree>
    <p:extLst>
      <p:ext uri="{BB962C8B-B14F-4D97-AF65-F5344CB8AC3E}">
        <p14:creationId xmlns:p14="http://schemas.microsoft.com/office/powerpoint/2010/main" xmlns="" val="35912374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Главное мероприятие">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Главное мероприятие</Template>
  <TotalTime>131</TotalTime>
  <Words>1093</Words>
  <Application>Microsoft Office PowerPoint</Application>
  <PresentationFormat>Произвольный</PresentationFormat>
  <Paragraphs>84</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Главное мероприятие</vt:lpstr>
      <vt:lpstr>Понятие, виды и функции налогов</vt:lpstr>
      <vt:lpstr>1 Понятие, виды и функции налогов</vt:lpstr>
      <vt:lpstr>1 Понятие, виды и функции налогов</vt:lpstr>
      <vt:lpstr>1 Понятие, виды и функции налогов</vt:lpstr>
      <vt:lpstr>1 Понятие, виды и функции налогов</vt:lpstr>
      <vt:lpstr>1 Понятие, виды и функции налогов</vt:lpstr>
      <vt:lpstr>1 Понятие, виды и функции налогов</vt:lpstr>
      <vt:lpstr>2. Значение и функции налогообложения</vt:lpstr>
      <vt:lpstr>2. Значение и функции налогообложения</vt:lpstr>
      <vt:lpstr>2. Значение и функции налогообложения</vt:lpstr>
      <vt:lpstr>2. Значение и функции налогообложения</vt:lpstr>
      <vt:lpstr>2. Значение и функции налогообложения</vt:lpstr>
      <vt:lpstr>2. Значение и функции налогообложения</vt:lpstr>
      <vt:lpstr>Слайд 14</vt:lpstr>
      <vt:lpstr>3. Элементы налога</vt:lpstr>
      <vt:lpstr>3. Элементы налога</vt:lpstr>
      <vt:lpstr>3. Элементы налога</vt:lpstr>
      <vt:lpstr>3. Элементы налога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Понятие, виды и функции налогов</dc:title>
  <dc:creator>User</dc:creator>
  <cp:lastModifiedBy>oganesyan</cp:lastModifiedBy>
  <cp:revision>16</cp:revision>
  <dcterms:created xsi:type="dcterms:W3CDTF">2020-09-03T11:50:28Z</dcterms:created>
  <dcterms:modified xsi:type="dcterms:W3CDTF">2023-04-28T06:05:21Z</dcterms:modified>
</cp:coreProperties>
</file>