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1" r:id="rId3"/>
    <p:sldId id="262" r:id="rId4"/>
    <p:sldId id="263" r:id="rId5"/>
    <p:sldId id="266" r:id="rId6"/>
    <p:sldId id="267" r:id="rId7"/>
    <p:sldId id="269" r:id="rId8"/>
    <p:sldId id="271" r:id="rId9"/>
    <p:sldId id="273" r:id="rId10"/>
    <p:sldId id="274" r:id="rId11"/>
    <p:sldId id="275" r:id="rId12"/>
    <p:sldId id="277" r:id="rId13"/>
    <p:sldId id="279" r:id="rId14"/>
    <p:sldId id="280" r:id="rId15"/>
    <p:sldId id="282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CDA4B-AD79-46B5-B639-589461834E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40298A-12FB-4986-8A2A-A07F350B1FD6}">
      <dgm:prSet phldrT="[Текст]" custT="1"/>
      <dgm:spPr/>
      <dgm:t>
        <a:bodyPr/>
        <a:lstStyle/>
        <a:p>
          <a:pPr algn="l"/>
          <a:r>
            <a:rPr lang="ru-RU" sz="3200" b="1" dirty="0" smtClean="0"/>
            <a:t>развитие индустрии развлечений и отдыха, транспортной системы</a:t>
          </a:r>
          <a:endParaRPr lang="ru-RU" sz="3200" b="1" dirty="0"/>
        </a:p>
      </dgm:t>
    </dgm:pt>
    <dgm:pt modelId="{261BB31B-E9AC-409E-869E-0EC6831B2B4D}" type="parTrans" cxnId="{145AA09D-6ED6-41D8-AC90-75EB8339498D}">
      <dgm:prSet/>
      <dgm:spPr/>
      <dgm:t>
        <a:bodyPr/>
        <a:lstStyle/>
        <a:p>
          <a:pPr algn="l"/>
          <a:endParaRPr lang="ru-RU" sz="3200" b="1"/>
        </a:p>
      </dgm:t>
    </dgm:pt>
    <dgm:pt modelId="{BB7E5EDF-DC48-4E66-93E5-32D6E6AB6861}" type="sibTrans" cxnId="{145AA09D-6ED6-41D8-AC90-75EB8339498D}">
      <dgm:prSet/>
      <dgm:spPr/>
      <dgm:t>
        <a:bodyPr/>
        <a:lstStyle/>
        <a:p>
          <a:pPr algn="l"/>
          <a:endParaRPr lang="ru-RU" sz="3200" b="1"/>
        </a:p>
      </dgm:t>
    </dgm:pt>
    <dgm:pt modelId="{59034AC1-2B72-4B54-BFE7-DD2078D0BD82}">
      <dgm:prSet phldrT="[Текст]" custT="1"/>
      <dgm:spPr/>
      <dgm:t>
        <a:bodyPr/>
        <a:lstStyle/>
        <a:p>
          <a:pPr algn="l"/>
          <a:r>
            <a:rPr lang="ru-RU" sz="3200" b="1" dirty="0" smtClean="0"/>
            <a:t>существующую обеспеченность региона гостиницами и степень их загрузки</a:t>
          </a:r>
          <a:endParaRPr lang="ru-RU" sz="3200" b="1" dirty="0"/>
        </a:p>
      </dgm:t>
    </dgm:pt>
    <dgm:pt modelId="{00826488-78B6-43F8-9B48-3CCF084B72C3}" type="parTrans" cxnId="{783BB3C9-19D8-4C93-80CF-7DA0AE27E3A3}">
      <dgm:prSet/>
      <dgm:spPr/>
      <dgm:t>
        <a:bodyPr/>
        <a:lstStyle/>
        <a:p>
          <a:pPr algn="l"/>
          <a:endParaRPr lang="ru-RU" sz="3200" b="1"/>
        </a:p>
      </dgm:t>
    </dgm:pt>
    <dgm:pt modelId="{95713B46-F958-463B-9F63-6FCBF939BBC0}" type="sibTrans" cxnId="{783BB3C9-19D8-4C93-80CF-7DA0AE27E3A3}">
      <dgm:prSet/>
      <dgm:spPr/>
      <dgm:t>
        <a:bodyPr/>
        <a:lstStyle/>
        <a:p>
          <a:pPr algn="l"/>
          <a:endParaRPr lang="ru-RU" sz="3200" b="1"/>
        </a:p>
      </dgm:t>
    </dgm:pt>
    <dgm:pt modelId="{8C2C30BE-0CF4-46FF-8950-F3A80B199696}">
      <dgm:prSet phldrT="[Текст]" custT="1"/>
      <dgm:spPr/>
      <dgm:t>
        <a:bodyPr/>
        <a:lstStyle/>
        <a:p>
          <a:pPr algn="l"/>
          <a:r>
            <a:rPr lang="ru-RU" sz="3200" b="1" dirty="0" smtClean="0"/>
            <a:t>количество и пропускную способность мест притяжения туристов</a:t>
          </a:r>
          <a:endParaRPr lang="ru-RU" sz="3200" b="1" dirty="0"/>
        </a:p>
      </dgm:t>
    </dgm:pt>
    <dgm:pt modelId="{53520875-7370-42AB-9A39-D535096C93B2}" type="parTrans" cxnId="{DC6AC543-AD3F-44A3-8031-CCC25CF04C37}">
      <dgm:prSet/>
      <dgm:spPr/>
      <dgm:t>
        <a:bodyPr/>
        <a:lstStyle/>
        <a:p>
          <a:pPr algn="l"/>
          <a:endParaRPr lang="ru-RU" sz="3200" b="1"/>
        </a:p>
      </dgm:t>
    </dgm:pt>
    <dgm:pt modelId="{27CC1064-83F1-4E6B-BB78-0689D260A45A}" type="sibTrans" cxnId="{DC6AC543-AD3F-44A3-8031-CCC25CF04C37}">
      <dgm:prSet/>
      <dgm:spPr/>
      <dgm:t>
        <a:bodyPr/>
        <a:lstStyle/>
        <a:p>
          <a:pPr algn="l"/>
          <a:endParaRPr lang="ru-RU" sz="3200" b="1"/>
        </a:p>
      </dgm:t>
    </dgm:pt>
    <dgm:pt modelId="{500E4BFB-8439-46E1-8989-471DCC328215}" type="pres">
      <dgm:prSet presAssocID="{FE0CDA4B-AD79-46B5-B639-589461834E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43264D-04A3-48AC-8890-64607202BFEF}" type="pres">
      <dgm:prSet presAssocID="{5B40298A-12FB-4986-8A2A-A07F350B1FD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E98CA-C256-4A89-8A2C-BB5EAE62A8FC}" type="pres">
      <dgm:prSet presAssocID="{BB7E5EDF-DC48-4E66-93E5-32D6E6AB6861}" presName="spacer" presStyleCnt="0"/>
      <dgm:spPr/>
    </dgm:pt>
    <dgm:pt modelId="{EC46326A-C5FB-4B30-A89C-7CBC8ED72EAF}" type="pres">
      <dgm:prSet presAssocID="{59034AC1-2B72-4B54-BFE7-DD2078D0BD8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DC616-FEA3-4F5C-AEB1-4B7C78FAFC18}" type="pres">
      <dgm:prSet presAssocID="{95713B46-F958-463B-9F63-6FCBF939BBC0}" presName="spacer" presStyleCnt="0"/>
      <dgm:spPr/>
    </dgm:pt>
    <dgm:pt modelId="{F261A558-B15D-42FA-AEC6-24256ABB96D4}" type="pres">
      <dgm:prSet presAssocID="{8C2C30BE-0CF4-46FF-8950-F3A80B1996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3BB3C9-19D8-4C93-80CF-7DA0AE27E3A3}" srcId="{FE0CDA4B-AD79-46B5-B639-589461834E18}" destId="{59034AC1-2B72-4B54-BFE7-DD2078D0BD82}" srcOrd="1" destOrd="0" parTransId="{00826488-78B6-43F8-9B48-3CCF084B72C3}" sibTransId="{95713B46-F958-463B-9F63-6FCBF939BBC0}"/>
    <dgm:cxn modelId="{6F93A2E9-5965-485B-BAA4-B53281FE38D0}" type="presOf" srcId="{FE0CDA4B-AD79-46B5-B639-589461834E18}" destId="{500E4BFB-8439-46E1-8989-471DCC328215}" srcOrd="0" destOrd="0" presId="urn:microsoft.com/office/officeart/2005/8/layout/vList2"/>
    <dgm:cxn modelId="{DC6AC543-AD3F-44A3-8031-CCC25CF04C37}" srcId="{FE0CDA4B-AD79-46B5-B639-589461834E18}" destId="{8C2C30BE-0CF4-46FF-8950-F3A80B199696}" srcOrd="2" destOrd="0" parTransId="{53520875-7370-42AB-9A39-D535096C93B2}" sibTransId="{27CC1064-83F1-4E6B-BB78-0689D260A45A}"/>
    <dgm:cxn modelId="{145AA09D-6ED6-41D8-AC90-75EB8339498D}" srcId="{FE0CDA4B-AD79-46B5-B639-589461834E18}" destId="{5B40298A-12FB-4986-8A2A-A07F350B1FD6}" srcOrd="0" destOrd="0" parTransId="{261BB31B-E9AC-409E-869E-0EC6831B2B4D}" sibTransId="{BB7E5EDF-DC48-4E66-93E5-32D6E6AB6861}"/>
    <dgm:cxn modelId="{85014493-1278-41F7-AC0F-E3E422905829}" type="presOf" srcId="{59034AC1-2B72-4B54-BFE7-DD2078D0BD82}" destId="{EC46326A-C5FB-4B30-A89C-7CBC8ED72EAF}" srcOrd="0" destOrd="0" presId="urn:microsoft.com/office/officeart/2005/8/layout/vList2"/>
    <dgm:cxn modelId="{9707D084-CC5F-4CEF-9979-418B4E22E7B7}" type="presOf" srcId="{8C2C30BE-0CF4-46FF-8950-F3A80B199696}" destId="{F261A558-B15D-42FA-AEC6-24256ABB96D4}" srcOrd="0" destOrd="0" presId="urn:microsoft.com/office/officeart/2005/8/layout/vList2"/>
    <dgm:cxn modelId="{440D61C0-58C3-40C6-9140-6FAB05664FC0}" type="presOf" srcId="{5B40298A-12FB-4986-8A2A-A07F350B1FD6}" destId="{5943264D-04A3-48AC-8890-64607202BFEF}" srcOrd="0" destOrd="0" presId="urn:microsoft.com/office/officeart/2005/8/layout/vList2"/>
    <dgm:cxn modelId="{060B5413-263A-46AD-ABEB-EFF8EF5E4BBE}" type="presParOf" srcId="{500E4BFB-8439-46E1-8989-471DCC328215}" destId="{5943264D-04A3-48AC-8890-64607202BFEF}" srcOrd="0" destOrd="0" presId="urn:microsoft.com/office/officeart/2005/8/layout/vList2"/>
    <dgm:cxn modelId="{D3BBFD1C-A23D-4942-8A9A-24F448DFE1AA}" type="presParOf" srcId="{500E4BFB-8439-46E1-8989-471DCC328215}" destId="{FDBE98CA-C256-4A89-8A2C-BB5EAE62A8FC}" srcOrd="1" destOrd="0" presId="urn:microsoft.com/office/officeart/2005/8/layout/vList2"/>
    <dgm:cxn modelId="{828E52EE-6842-4CB0-B9FD-EA2E340CB2A5}" type="presParOf" srcId="{500E4BFB-8439-46E1-8989-471DCC328215}" destId="{EC46326A-C5FB-4B30-A89C-7CBC8ED72EAF}" srcOrd="2" destOrd="0" presId="urn:microsoft.com/office/officeart/2005/8/layout/vList2"/>
    <dgm:cxn modelId="{0BCFB013-F457-493D-A4A8-4D6416E05469}" type="presParOf" srcId="{500E4BFB-8439-46E1-8989-471DCC328215}" destId="{251DC616-FEA3-4F5C-AEB1-4B7C78FAFC18}" srcOrd="3" destOrd="0" presId="urn:microsoft.com/office/officeart/2005/8/layout/vList2"/>
    <dgm:cxn modelId="{99BB8010-E87C-4699-B6CB-4AD322E0BA42}" type="presParOf" srcId="{500E4BFB-8439-46E1-8989-471DCC328215}" destId="{F261A558-B15D-42FA-AEC6-24256ABB96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0CDA4B-AD79-46B5-B639-589461834E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01EA07-EC2D-46DE-BC3A-40B4757C5883}">
      <dgm:prSet phldrT="[Текст]" custT="1"/>
      <dgm:spPr/>
      <dgm:t>
        <a:bodyPr/>
        <a:lstStyle/>
        <a:p>
          <a:pPr algn="ctr"/>
          <a:r>
            <a:rPr lang="ru-RU" sz="2500" b="1" dirty="0" smtClean="0"/>
            <a:t>выбрать участок под строительство гостиницы</a:t>
          </a:r>
          <a:endParaRPr lang="ru-RU" sz="2500" b="1" dirty="0"/>
        </a:p>
      </dgm:t>
    </dgm:pt>
    <dgm:pt modelId="{9D93B36B-A7CF-4B57-82B3-977BD03AD1D3}" type="parTrans" cxnId="{F6490290-E0A0-4B75-ADF7-718B3A0372D5}">
      <dgm:prSet/>
      <dgm:spPr/>
      <dgm:t>
        <a:bodyPr/>
        <a:lstStyle/>
        <a:p>
          <a:pPr algn="ctr"/>
          <a:endParaRPr lang="ru-RU" sz="2500" b="1"/>
        </a:p>
      </dgm:t>
    </dgm:pt>
    <dgm:pt modelId="{ED86C614-D645-4539-AEC3-41A5C81329FA}" type="sibTrans" cxnId="{F6490290-E0A0-4B75-ADF7-718B3A0372D5}">
      <dgm:prSet/>
      <dgm:spPr/>
      <dgm:t>
        <a:bodyPr/>
        <a:lstStyle/>
        <a:p>
          <a:pPr algn="ctr"/>
          <a:endParaRPr lang="ru-RU" sz="2500" b="1"/>
        </a:p>
      </dgm:t>
    </dgm:pt>
    <dgm:pt modelId="{676A2135-6691-4F1B-BEAA-C89CEE25A208}">
      <dgm:prSet phldrT="[Текст]" custT="1"/>
      <dgm:spPr/>
      <dgm:t>
        <a:bodyPr/>
        <a:lstStyle/>
        <a:p>
          <a:pPr algn="ctr"/>
          <a:r>
            <a:rPr lang="ru-RU" sz="2500" b="1" smtClean="0"/>
            <a:t>привязать новое строение к местности</a:t>
          </a:r>
          <a:endParaRPr lang="ru-RU" sz="2500" b="1" dirty="0"/>
        </a:p>
      </dgm:t>
    </dgm:pt>
    <dgm:pt modelId="{13D45990-B78D-4A0A-BAF5-0AE8C64E1D71}" type="parTrans" cxnId="{8C8ABC7B-C1E9-4974-B24F-5C466ED52919}">
      <dgm:prSet/>
      <dgm:spPr/>
      <dgm:t>
        <a:bodyPr/>
        <a:lstStyle/>
        <a:p>
          <a:endParaRPr lang="ru-RU" sz="2500" b="1"/>
        </a:p>
      </dgm:t>
    </dgm:pt>
    <dgm:pt modelId="{FF409353-6CF4-455A-A594-FF5B80D6F842}" type="sibTrans" cxnId="{8C8ABC7B-C1E9-4974-B24F-5C466ED52919}">
      <dgm:prSet/>
      <dgm:spPr/>
      <dgm:t>
        <a:bodyPr/>
        <a:lstStyle/>
        <a:p>
          <a:endParaRPr lang="ru-RU" sz="2500" b="1"/>
        </a:p>
      </dgm:t>
    </dgm:pt>
    <dgm:pt modelId="{EA1BBBFF-3377-4FBA-9E05-55C4EF518C63}">
      <dgm:prSet phldrT="[Текст]" custT="1"/>
      <dgm:spPr/>
      <dgm:t>
        <a:bodyPr/>
        <a:lstStyle/>
        <a:p>
          <a:pPr algn="ctr"/>
          <a:r>
            <a:rPr lang="ru-RU" sz="2500" b="1" dirty="0" smtClean="0"/>
            <a:t>обеспечить гармоничное сочетание гостиницы с соседними зданиями, так чтобы не нарушить существующий архитектурный ансамбль</a:t>
          </a:r>
          <a:endParaRPr lang="ru-RU" sz="2500" b="1" dirty="0"/>
        </a:p>
      </dgm:t>
    </dgm:pt>
    <dgm:pt modelId="{62AF0E0E-8C50-48F0-9CFA-1F3FB3ADEE28}" type="parTrans" cxnId="{BDD19EE1-0703-4CB5-AD62-71766061E091}">
      <dgm:prSet/>
      <dgm:spPr/>
      <dgm:t>
        <a:bodyPr/>
        <a:lstStyle/>
        <a:p>
          <a:endParaRPr lang="ru-RU" sz="2500" b="1"/>
        </a:p>
      </dgm:t>
    </dgm:pt>
    <dgm:pt modelId="{2BCFA85F-4A9F-4173-80E4-1D473F63E1C8}" type="sibTrans" cxnId="{BDD19EE1-0703-4CB5-AD62-71766061E091}">
      <dgm:prSet/>
      <dgm:spPr/>
      <dgm:t>
        <a:bodyPr/>
        <a:lstStyle/>
        <a:p>
          <a:endParaRPr lang="ru-RU" sz="2500" b="1"/>
        </a:p>
      </dgm:t>
    </dgm:pt>
    <dgm:pt modelId="{500E4BFB-8439-46E1-8989-471DCC328215}" type="pres">
      <dgm:prSet presAssocID="{FE0CDA4B-AD79-46B5-B639-589461834E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273963-93DD-487C-8FD6-94621E316C72}" type="pres">
      <dgm:prSet presAssocID="{F301EA07-EC2D-46DE-BC3A-40B4757C588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97D1A9-BA97-43AC-AEA4-26B06BF47B74}" type="pres">
      <dgm:prSet presAssocID="{ED86C614-D645-4539-AEC3-41A5C81329FA}" presName="spacer" presStyleCnt="0"/>
      <dgm:spPr/>
    </dgm:pt>
    <dgm:pt modelId="{DA642135-8B82-4E13-8715-4DCE3A67B89E}" type="pres">
      <dgm:prSet presAssocID="{676A2135-6691-4F1B-BEAA-C89CEE25A20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4185C-70F7-47CE-8AA4-5FE76AD3B6EB}" type="pres">
      <dgm:prSet presAssocID="{FF409353-6CF4-455A-A594-FF5B80D6F842}" presName="spacer" presStyleCnt="0"/>
      <dgm:spPr/>
    </dgm:pt>
    <dgm:pt modelId="{99BF7BA4-B8F0-42B3-9755-26D60A306519}" type="pres">
      <dgm:prSet presAssocID="{EA1BBBFF-3377-4FBA-9E05-55C4EF518C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19EE1-0703-4CB5-AD62-71766061E091}" srcId="{FE0CDA4B-AD79-46B5-B639-589461834E18}" destId="{EA1BBBFF-3377-4FBA-9E05-55C4EF518C63}" srcOrd="2" destOrd="0" parTransId="{62AF0E0E-8C50-48F0-9CFA-1F3FB3ADEE28}" sibTransId="{2BCFA85F-4A9F-4173-80E4-1D473F63E1C8}"/>
    <dgm:cxn modelId="{8C8ABC7B-C1E9-4974-B24F-5C466ED52919}" srcId="{FE0CDA4B-AD79-46B5-B639-589461834E18}" destId="{676A2135-6691-4F1B-BEAA-C89CEE25A208}" srcOrd="1" destOrd="0" parTransId="{13D45990-B78D-4A0A-BAF5-0AE8C64E1D71}" sibTransId="{FF409353-6CF4-455A-A594-FF5B80D6F842}"/>
    <dgm:cxn modelId="{46B6D65B-C3BE-4E5C-AEF7-32D846CE7FD5}" type="presOf" srcId="{EA1BBBFF-3377-4FBA-9E05-55C4EF518C63}" destId="{99BF7BA4-B8F0-42B3-9755-26D60A306519}" srcOrd="0" destOrd="0" presId="urn:microsoft.com/office/officeart/2005/8/layout/vList2"/>
    <dgm:cxn modelId="{4AF646EC-C294-4E88-BFE9-F5430A43AF26}" type="presOf" srcId="{FE0CDA4B-AD79-46B5-B639-589461834E18}" destId="{500E4BFB-8439-46E1-8989-471DCC328215}" srcOrd="0" destOrd="0" presId="urn:microsoft.com/office/officeart/2005/8/layout/vList2"/>
    <dgm:cxn modelId="{D684B4BE-8597-4CF5-8728-B50412EE56CC}" type="presOf" srcId="{F301EA07-EC2D-46DE-BC3A-40B4757C5883}" destId="{73273963-93DD-487C-8FD6-94621E316C72}" srcOrd="0" destOrd="0" presId="urn:microsoft.com/office/officeart/2005/8/layout/vList2"/>
    <dgm:cxn modelId="{477EC7BC-FD08-4808-B9A6-927941748405}" type="presOf" srcId="{676A2135-6691-4F1B-BEAA-C89CEE25A208}" destId="{DA642135-8B82-4E13-8715-4DCE3A67B89E}" srcOrd="0" destOrd="0" presId="urn:microsoft.com/office/officeart/2005/8/layout/vList2"/>
    <dgm:cxn modelId="{F6490290-E0A0-4B75-ADF7-718B3A0372D5}" srcId="{FE0CDA4B-AD79-46B5-B639-589461834E18}" destId="{F301EA07-EC2D-46DE-BC3A-40B4757C5883}" srcOrd="0" destOrd="0" parTransId="{9D93B36B-A7CF-4B57-82B3-977BD03AD1D3}" sibTransId="{ED86C614-D645-4539-AEC3-41A5C81329FA}"/>
    <dgm:cxn modelId="{49F8362C-3DA6-45AF-83F1-60FA40B416BD}" type="presParOf" srcId="{500E4BFB-8439-46E1-8989-471DCC328215}" destId="{73273963-93DD-487C-8FD6-94621E316C72}" srcOrd="0" destOrd="0" presId="urn:microsoft.com/office/officeart/2005/8/layout/vList2"/>
    <dgm:cxn modelId="{873A8626-76F9-4202-936F-A0AC00887C68}" type="presParOf" srcId="{500E4BFB-8439-46E1-8989-471DCC328215}" destId="{FB97D1A9-BA97-43AC-AEA4-26B06BF47B74}" srcOrd="1" destOrd="0" presId="urn:microsoft.com/office/officeart/2005/8/layout/vList2"/>
    <dgm:cxn modelId="{29A9E686-E2E2-43EF-B268-D2CD3B609BA4}" type="presParOf" srcId="{500E4BFB-8439-46E1-8989-471DCC328215}" destId="{DA642135-8B82-4E13-8715-4DCE3A67B89E}" srcOrd="2" destOrd="0" presId="urn:microsoft.com/office/officeart/2005/8/layout/vList2"/>
    <dgm:cxn modelId="{3C0E210F-55D1-44C8-B726-65FCDB190F7C}" type="presParOf" srcId="{500E4BFB-8439-46E1-8989-471DCC328215}" destId="{E6A4185C-70F7-47CE-8AA4-5FE76AD3B6EB}" srcOrd="3" destOrd="0" presId="urn:microsoft.com/office/officeart/2005/8/layout/vList2"/>
    <dgm:cxn modelId="{5794C123-CD9E-4CAD-8626-3AC7105DE355}" type="presParOf" srcId="{500E4BFB-8439-46E1-8989-471DCC328215}" destId="{99BF7BA4-B8F0-42B3-9755-26D60A30651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E824F7-4A23-4F1B-A790-0249F818BE35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FAB429-2EC3-459A-A706-EBE11736BA74}">
      <dgm:prSet phldrT="[Текст]"/>
      <dgm:spPr/>
      <dgm:t>
        <a:bodyPr/>
        <a:lstStyle/>
        <a:p>
          <a:pPr algn="l"/>
          <a:r>
            <a:rPr lang="ru-RU" b="1" dirty="0" smtClean="0"/>
            <a:t>Наиболее благоприятными следует считать участки:</a:t>
          </a:r>
          <a:endParaRPr lang="ru-RU" b="1" dirty="0"/>
        </a:p>
      </dgm:t>
    </dgm:pt>
    <dgm:pt modelId="{BBC49696-8713-4D0F-95AF-D2853006434B}" type="parTrans" cxnId="{FD973797-B649-4566-8EF3-DB75D15AB90A}">
      <dgm:prSet/>
      <dgm:spPr/>
      <dgm:t>
        <a:bodyPr/>
        <a:lstStyle/>
        <a:p>
          <a:endParaRPr lang="ru-RU"/>
        </a:p>
      </dgm:t>
    </dgm:pt>
    <dgm:pt modelId="{FDBC62BB-66F1-445F-96F8-E1F8AB04A31C}" type="sibTrans" cxnId="{FD973797-B649-4566-8EF3-DB75D15AB90A}">
      <dgm:prSet/>
      <dgm:spPr/>
      <dgm:t>
        <a:bodyPr/>
        <a:lstStyle/>
        <a:p>
          <a:endParaRPr lang="ru-RU"/>
        </a:p>
      </dgm:t>
    </dgm:pt>
    <dgm:pt modelId="{F3F5E771-ADD7-4F6A-9729-068D62D0164E}">
      <dgm:prSet phldrT="[Текст]"/>
      <dgm:spPr/>
      <dgm:t>
        <a:bodyPr/>
        <a:lstStyle/>
        <a:p>
          <a:pPr algn="l"/>
          <a:r>
            <a:rPr lang="ru-RU" b="1" dirty="0" smtClean="0"/>
            <a:t>защищенные от сильных ветров</a:t>
          </a:r>
          <a:endParaRPr lang="ru-RU" b="1" dirty="0"/>
        </a:p>
      </dgm:t>
    </dgm:pt>
    <dgm:pt modelId="{ADAEF843-1B04-42FF-A7C5-0BB18A97C9EE}" type="parTrans" cxnId="{5C340092-8139-4CEF-838B-51BCF5FB7DE8}">
      <dgm:prSet/>
      <dgm:spPr/>
      <dgm:t>
        <a:bodyPr/>
        <a:lstStyle/>
        <a:p>
          <a:endParaRPr lang="ru-RU"/>
        </a:p>
      </dgm:t>
    </dgm:pt>
    <dgm:pt modelId="{686CFBAF-ED94-49F8-9428-75BD82427E0A}" type="sibTrans" cxnId="{5C340092-8139-4CEF-838B-51BCF5FB7DE8}">
      <dgm:prSet/>
      <dgm:spPr/>
      <dgm:t>
        <a:bodyPr/>
        <a:lstStyle/>
        <a:p>
          <a:endParaRPr lang="ru-RU"/>
        </a:p>
      </dgm:t>
    </dgm:pt>
    <dgm:pt modelId="{3DA030DF-6D8E-42B1-ACC7-8ACEE16C71ED}">
      <dgm:prSet phldrT="[Текст]"/>
      <dgm:spPr/>
      <dgm:t>
        <a:bodyPr/>
        <a:lstStyle/>
        <a:p>
          <a:pPr algn="l"/>
          <a:r>
            <a:rPr lang="ru-RU" b="1" dirty="0" smtClean="0"/>
            <a:t>которые расположены на ровных площадках </a:t>
          </a:r>
          <a:endParaRPr lang="ru-RU" b="1" dirty="0"/>
        </a:p>
      </dgm:t>
    </dgm:pt>
    <dgm:pt modelId="{0A747A99-AE2E-4AD7-8F5E-80034BADEA91}" type="parTrans" cxnId="{087FB000-28EA-4473-A680-4113BD6B4DB1}">
      <dgm:prSet/>
      <dgm:spPr/>
      <dgm:t>
        <a:bodyPr/>
        <a:lstStyle/>
        <a:p>
          <a:endParaRPr lang="ru-RU"/>
        </a:p>
      </dgm:t>
    </dgm:pt>
    <dgm:pt modelId="{36F377F8-56A4-467A-AA6E-B4368D0272D0}" type="sibTrans" cxnId="{087FB000-28EA-4473-A680-4113BD6B4DB1}">
      <dgm:prSet/>
      <dgm:spPr/>
      <dgm:t>
        <a:bodyPr/>
        <a:lstStyle/>
        <a:p>
          <a:endParaRPr lang="ru-RU"/>
        </a:p>
      </dgm:t>
    </dgm:pt>
    <dgm:pt modelId="{343C3AF3-975C-42AA-97A2-6708502B16E7}">
      <dgm:prSet phldrT="[Текст]"/>
      <dgm:spPr/>
      <dgm:t>
        <a:bodyPr/>
        <a:lstStyle/>
        <a:p>
          <a:pPr algn="l"/>
          <a:r>
            <a:rPr lang="ru-RU" b="1" dirty="0" smtClean="0"/>
            <a:t>где нет резких перепадов температуры в течение суток</a:t>
          </a:r>
          <a:endParaRPr lang="ru-RU" b="1" dirty="0"/>
        </a:p>
      </dgm:t>
    </dgm:pt>
    <dgm:pt modelId="{31C9CFDA-8CDF-4054-9EFC-CCD57A5DCB64}" type="parTrans" cxnId="{1806873D-F99C-464C-90B7-CC4B95F27624}">
      <dgm:prSet/>
      <dgm:spPr/>
      <dgm:t>
        <a:bodyPr/>
        <a:lstStyle/>
        <a:p>
          <a:endParaRPr lang="ru-RU"/>
        </a:p>
      </dgm:t>
    </dgm:pt>
    <dgm:pt modelId="{FDD7D7F1-8E22-4997-8914-2956F9BB2EED}" type="sibTrans" cxnId="{1806873D-F99C-464C-90B7-CC4B95F27624}">
      <dgm:prSet/>
      <dgm:spPr/>
      <dgm:t>
        <a:bodyPr/>
        <a:lstStyle/>
        <a:p>
          <a:endParaRPr lang="ru-RU"/>
        </a:p>
      </dgm:t>
    </dgm:pt>
    <dgm:pt modelId="{83BBBF79-5578-49A9-8C7B-FE8F364B5979}">
      <dgm:prSet phldrT="[Текст]"/>
      <dgm:spPr/>
      <dgm:t>
        <a:bodyPr/>
        <a:lstStyle/>
        <a:p>
          <a:pPr algn="l"/>
          <a:r>
            <a:rPr lang="ru-RU" b="1" smtClean="0"/>
            <a:t>покрытые растительностью</a:t>
          </a:r>
          <a:endParaRPr lang="ru-RU" b="1" dirty="0"/>
        </a:p>
      </dgm:t>
    </dgm:pt>
    <dgm:pt modelId="{D9A688A7-7159-4ADC-A891-E064BF5010CD}" type="parTrans" cxnId="{7953D3FF-3A6B-43C3-91B5-1B46B7456FDD}">
      <dgm:prSet/>
      <dgm:spPr/>
      <dgm:t>
        <a:bodyPr/>
        <a:lstStyle/>
        <a:p>
          <a:endParaRPr lang="ru-RU"/>
        </a:p>
      </dgm:t>
    </dgm:pt>
    <dgm:pt modelId="{2C5CD8E9-9EA8-4240-A588-F2A2A4C7801D}" type="sibTrans" cxnId="{7953D3FF-3A6B-43C3-91B5-1B46B7456FDD}">
      <dgm:prSet/>
      <dgm:spPr/>
      <dgm:t>
        <a:bodyPr/>
        <a:lstStyle/>
        <a:p>
          <a:endParaRPr lang="ru-RU"/>
        </a:p>
      </dgm:t>
    </dgm:pt>
    <dgm:pt modelId="{F44FCD27-D5C5-47DB-BC30-E252B745CD1F}">
      <dgm:prSet phldrT="[Текст]"/>
      <dgm:spPr/>
      <dgm:t>
        <a:bodyPr/>
        <a:lstStyle/>
        <a:p>
          <a:pPr algn="l"/>
          <a:r>
            <a:rPr lang="ru-RU" b="1" smtClean="0"/>
            <a:t>с низким уровнем грунтовых вод </a:t>
          </a:r>
          <a:endParaRPr lang="ru-RU" b="1" dirty="0"/>
        </a:p>
      </dgm:t>
    </dgm:pt>
    <dgm:pt modelId="{AD401504-73D3-4737-B95B-85E161EFB7AE}" type="parTrans" cxnId="{9C1FE641-295E-4852-81B8-51BF28AD1CC7}">
      <dgm:prSet/>
      <dgm:spPr/>
      <dgm:t>
        <a:bodyPr/>
        <a:lstStyle/>
        <a:p>
          <a:endParaRPr lang="ru-RU"/>
        </a:p>
      </dgm:t>
    </dgm:pt>
    <dgm:pt modelId="{C688662E-CF05-4A13-9D81-680EB970FCF0}" type="sibTrans" cxnId="{9C1FE641-295E-4852-81B8-51BF28AD1CC7}">
      <dgm:prSet/>
      <dgm:spPr/>
      <dgm:t>
        <a:bodyPr/>
        <a:lstStyle/>
        <a:p>
          <a:endParaRPr lang="ru-RU"/>
        </a:p>
      </dgm:t>
    </dgm:pt>
    <dgm:pt modelId="{2F3F5A15-64FF-4A92-9C82-305FA74BFAB3}">
      <dgm:prSet phldrT="[Текст]"/>
      <dgm:spPr/>
      <dgm:t>
        <a:bodyPr/>
        <a:lstStyle/>
        <a:p>
          <a:pPr algn="l"/>
          <a:r>
            <a:rPr lang="ru-RU" b="1" smtClean="0"/>
            <a:t>с отсутствием предприятий, отходы которых загрязняют </a:t>
          </a:r>
          <a:endParaRPr lang="ru-RU" b="1" dirty="0"/>
        </a:p>
      </dgm:t>
    </dgm:pt>
    <dgm:pt modelId="{CFF282D6-D18B-4404-9B9B-377850D89C5F}" type="parTrans" cxnId="{9075B6F1-2608-45BF-9D7C-E021AA081B63}">
      <dgm:prSet/>
      <dgm:spPr/>
      <dgm:t>
        <a:bodyPr/>
        <a:lstStyle/>
        <a:p>
          <a:endParaRPr lang="ru-RU"/>
        </a:p>
      </dgm:t>
    </dgm:pt>
    <dgm:pt modelId="{BED1096A-E848-4A1A-935B-39C150931DD5}" type="sibTrans" cxnId="{9075B6F1-2608-45BF-9D7C-E021AA081B63}">
      <dgm:prSet/>
      <dgm:spPr/>
      <dgm:t>
        <a:bodyPr/>
        <a:lstStyle/>
        <a:p>
          <a:endParaRPr lang="ru-RU"/>
        </a:p>
      </dgm:t>
    </dgm:pt>
    <dgm:pt modelId="{702A09F8-464F-43EE-8BC1-718B1FC5D104}" type="pres">
      <dgm:prSet presAssocID="{AFE824F7-4A23-4F1B-A790-0249F818BE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DB49C15-4C0B-482C-AE0A-D3AEBBE414C7}" type="pres">
      <dgm:prSet presAssocID="{2BFAB429-2EC3-459A-A706-EBE11736BA74}" presName="root" presStyleCnt="0"/>
      <dgm:spPr/>
    </dgm:pt>
    <dgm:pt modelId="{718543E1-51F4-4B43-AD2A-779D05EA1193}" type="pres">
      <dgm:prSet presAssocID="{2BFAB429-2EC3-459A-A706-EBE11736BA74}" presName="rootComposite" presStyleCnt="0"/>
      <dgm:spPr/>
    </dgm:pt>
    <dgm:pt modelId="{E11291BC-D552-4651-BF65-B619CD9986AD}" type="pres">
      <dgm:prSet presAssocID="{2BFAB429-2EC3-459A-A706-EBE11736BA74}" presName="rootText" presStyleLbl="node1" presStyleIdx="0" presStyleCnt="1" custScaleX="610236"/>
      <dgm:spPr/>
      <dgm:t>
        <a:bodyPr/>
        <a:lstStyle/>
        <a:p>
          <a:endParaRPr lang="ru-RU"/>
        </a:p>
      </dgm:t>
    </dgm:pt>
    <dgm:pt modelId="{DA00D67B-DEE7-4C7A-A9DC-2417D470CB5D}" type="pres">
      <dgm:prSet presAssocID="{2BFAB429-2EC3-459A-A706-EBE11736BA74}" presName="rootConnector" presStyleLbl="node1" presStyleIdx="0" presStyleCnt="1"/>
      <dgm:spPr/>
      <dgm:t>
        <a:bodyPr/>
        <a:lstStyle/>
        <a:p>
          <a:endParaRPr lang="ru-RU"/>
        </a:p>
      </dgm:t>
    </dgm:pt>
    <dgm:pt modelId="{B4C21B7A-2119-4936-BE05-77F8004D2D1E}" type="pres">
      <dgm:prSet presAssocID="{2BFAB429-2EC3-459A-A706-EBE11736BA74}" presName="childShape" presStyleCnt="0"/>
      <dgm:spPr/>
    </dgm:pt>
    <dgm:pt modelId="{A300E69C-C519-445B-A791-76284502718B}" type="pres">
      <dgm:prSet presAssocID="{ADAEF843-1B04-42FF-A7C5-0BB18A97C9EE}" presName="Name13" presStyleLbl="parChTrans1D2" presStyleIdx="0" presStyleCnt="6"/>
      <dgm:spPr/>
      <dgm:t>
        <a:bodyPr/>
        <a:lstStyle/>
        <a:p>
          <a:endParaRPr lang="ru-RU"/>
        </a:p>
      </dgm:t>
    </dgm:pt>
    <dgm:pt modelId="{04B00F2D-713D-4CE0-A047-0876EBD41581}" type="pres">
      <dgm:prSet presAssocID="{F3F5E771-ADD7-4F6A-9729-068D62D0164E}" presName="childText" presStyleLbl="bgAcc1" presStyleIdx="0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0DE20-80C1-4F2E-8CAE-8BDDEECEB4FD}" type="pres">
      <dgm:prSet presAssocID="{31C9CFDA-8CDF-4054-9EFC-CCD57A5DCB6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6CA77618-6751-459E-BC17-1306246EC3E6}" type="pres">
      <dgm:prSet presAssocID="{343C3AF3-975C-42AA-97A2-6708502B16E7}" presName="childText" presStyleLbl="bgAcc1" presStyleIdx="1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E31EE-4F99-40D4-B237-1FC0B70AA162}" type="pres">
      <dgm:prSet presAssocID="{0A747A99-AE2E-4AD7-8F5E-80034BADEA9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7793BB61-BF2C-4A09-AE12-173988CC24FB}" type="pres">
      <dgm:prSet presAssocID="{3DA030DF-6D8E-42B1-ACC7-8ACEE16C71ED}" presName="childText" presStyleLbl="bgAcc1" presStyleIdx="2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753B4-78F2-44E1-9FB7-F36FA08AAE80}" type="pres">
      <dgm:prSet presAssocID="{D9A688A7-7159-4ADC-A891-E064BF5010CD}" presName="Name13" presStyleLbl="parChTrans1D2" presStyleIdx="3" presStyleCnt="6"/>
      <dgm:spPr/>
      <dgm:t>
        <a:bodyPr/>
        <a:lstStyle/>
        <a:p>
          <a:endParaRPr lang="ru-RU"/>
        </a:p>
      </dgm:t>
    </dgm:pt>
    <dgm:pt modelId="{216C4D8E-1540-4011-A7E3-A1F8651A6053}" type="pres">
      <dgm:prSet presAssocID="{83BBBF79-5578-49A9-8C7B-FE8F364B5979}" presName="childText" presStyleLbl="bgAcc1" presStyleIdx="3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9DA3F-C345-4D35-8A98-D5B600F7CC73}" type="pres">
      <dgm:prSet presAssocID="{AD401504-73D3-4737-B95B-85E161EFB7AE}" presName="Name13" presStyleLbl="parChTrans1D2" presStyleIdx="4" presStyleCnt="6"/>
      <dgm:spPr/>
      <dgm:t>
        <a:bodyPr/>
        <a:lstStyle/>
        <a:p>
          <a:endParaRPr lang="ru-RU"/>
        </a:p>
      </dgm:t>
    </dgm:pt>
    <dgm:pt modelId="{B7418CEA-41C9-4120-89EE-02C617AE1F01}" type="pres">
      <dgm:prSet presAssocID="{F44FCD27-D5C5-47DB-BC30-E252B745CD1F}" presName="childText" presStyleLbl="bgAcc1" presStyleIdx="4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40D3F-F6BD-47A7-A7A9-84D6A46437E7}" type="pres">
      <dgm:prSet presAssocID="{CFF282D6-D18B-4404-9B9B-377850D89C5F}" presName="Name13" presStyleLbl="parChTrans1D2" presStyleIdx="5" presStyleCnt="6"/>
      <dgm:spPr/>
      <dgm:t>
        <a:bodyPr/>
        <a:lstStyle/>
        <a:p>
          <a:endParaRPr lang="ru-RU"/>
        </a:p>
      </dgm:t>
    </dgm:pt>
    <dgm:pt modelId="{1138DE0B-C452-4B20-BFD4-B413E8A1BF6F}" type="pres">
      <dgm:prSet presAssocID="{2F3F5A15-64FF-4A92-9C82-305FA74BFAB3}" presName="childText" presStyleLbl="bgAcc1" presStyleIdx="5" presStyleCnt="6" custScaleX="61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32238A-811A-431D-89E9-97EE6197B19F}" type="presOf" srcId="{AFE824F7-4A23-4F1B-A790-0249F818BE35}" destId="{702A09F8-464F-43EE-8BC1-718B1FC5D104}" srcOrd="0" destOrd="0" presId="urn:microsoft.com/office/officeart/2005/8/layout/hierarchy3"/>
    <dgm:cxn modelId="{AAEBC1B9-9547-49D7-81FD-831812CA135F}" type="presOf" srcId="{D9A688A7-7159-4ADC-A891-E064BF5010CD}" destId="{5CF753B4-78F2-44E1-9FB7-F36FA08AAE80}" srcOrd="0" destOrd="0" presId="urn:microsoft.com/office/officeart/2005/8/layout/hierarchy3"/>
    <dgm:cxn modelId="{362FFEB6-F3AB-46B3-9862-F2FBAF674371}" type="presOf" srcId="{F3F5E771-ADD7-4F6A-9729-068D62D0164E}" destId="{04B00F2D-713D-4CE0-A047-0876EBD41581}" srcOrd="0" destOrd="0" presId="urn:microsoft.com/office/officeart/2005/8/layout/hierarchy3"/>
    <dgm:cxn modelId="{FD973797-B649-4566-8EF3-DB75D15AB90A}" srcId="{AFE824F7-4A23-4F1B-A790-0249F818BE35}" destId="{2BFAB429-2EC3-459A-A706-EBE11736BA74}" srcOrd="0" destOrd="0" parTransId="{BBC49696-8713-4D0F-95AF-D2853006434B}" sibTransId="{FDBC62BB-66F1-445F-96F8-E1F8AB04A31C}"/>
    <dgm:cxn modelId="{9C1FE641-295E-4852-81B8-51BF28AD1CC7}" srcId="{2BFAB429-2EC3-459A-A706-EBE11736BA74}" destId="{F44FCD27-D5C5-47DB-BC30-E252B745CD1F}" srcOrd="4" destOrd="0" parTransId="{AD401504-73D3-4737-B95B-85E161EFB7AE}" sibTransId="{C688662E-CF05-4A13-9D81-680EB970FCF0}"/>
    <dgm:cxn modelId="{4E8AA85C-1B16-4D51-B623-FDF0ABC01179}" type="presOf" srcId="{AD401504-73D3-4737-B95B-85E161EFB7AE}" destId="{4A09DA3F-C345-4D35-8A98-D5B600F7CC73}" srcOrd="0" destOrd="0" presId="urn:microsoft.com/office/officeart/2005/8/layout/hierarchy3"/>
    <dgm:cxn modelId="{0412818A-28AF-4CCB-AD91-E64E8D0C23E1}" type="presOf" srcId="{CFF282D6-D18B-4404-9B9B-377850D89C5F}" destId="{DA940D3F-F6BD-47A7-A7A9-84D6A46437E7}" srcOrd="0" destOrd="0" presId="urn:microsoft.com/office/officeart/2005/8/layout/hierarchy3"/>
    <dgm:cxn modelId="{5C340092-8139-4CEF-838B-51BCF5FB7DE8}" srcId="{2BFAB429-2EC3-459A-A706-EBE11736BA74}" destId="{F3F5E771-ADD7-4F6A-9729-068D62D0164E}" srcOrd="0" destOrd="0" parTransId="{ADAEF843-1B04-42FF-A7C5-0BB18A97C9EE}" sibTransId="{686CFBAF-ED94-49F8-9428-75BD82427E0A}"/>
    <dgm:cxn modelId="{1C6D7DA7-8591-4120-B64B-36D24288BFD8}" type="presOf" srcId="{2F3F5A15-64FF-4A92-9C82-305FA74BFAB3}" destId="{1138DE0B-C452-4B20-BFD4-B413E8A1BF6F}" srcOrd="0" destOrd="0" presId="urn:microsoft.com/office/officeart/2005/8/layout/hierarchy3"/>
    <dgm:cxn modelId="{A2221D80-C7CA-442B-A6EB-FC62073A4EF4}" type="presOf" srcId="{F44FCD27-D5C5-47DB-BC30-E252B745CD1F}" destId="{B7418CEA-41C9-4120-89EE-02C617AE1F01}" srcOrd="0" destOrd="0" presId="urn:microsoft.com/office/officeart/2005/8/layout/hierarchy3"/>
    <dgm:cxn modelId="{772F65BE-740B-4E31-886C-791C52E36A5B}" type="presOf" srcId="{ADAEF843-1B04-42FF-A7C5-0BB18A97C9EE}" destId="{A300E69C-C519-445B-A791-76284502718B}" srcOrd="0" destOrd="0" presId="urn:microsoft.com/office/officeart/2005/8/layout/hierarchy3"/>
    <dgm:cxn modelId="{7953D3FF-3A6B-43C3-91B5-1B46B7456FDD}" srcId="{2BFAB429-2EC3-459A-A706-EBE11736BA74}" destId="{83BBBF79-5578-49A9-8C7B-FE8F364B5979}" srcOrd="3" destOrd="0" parTransId="{D9A688A7-7159-4ADC-A891-E064BF5010CD}" sibTransId="{2C5CD8E9-9EA8-4240-A588-F2A2A4C7801D}"/>
    <dgm:cxn modelId="{A4906CC6-9288-4763-9105-BACD0051D398}" type="presOf" srcId="{83BBBF79-5578-49A9-8C7B-FE8F364B5979}" destId="{216C4D8E-1540-4011-A7E3-A1F8651A6053}" srcOrd="0" destOrd="0" presId="urn:microsoft.com/office/officeart/2005/8/layout/hierarchy3"/>
    <dgm:cxn modelId="{1806873D-F99C-464C-90B7-CC4B95F27624}" srcId="{2BFAB429-2EC3-459A-A706-EBE11736BA74}" destId="{343C3AF3-975C-42AA-97A2-6708502B16E7}" srcOrd="1" destOrd="0" parTransId="{31C9CFDA-8CDF-4054-9EFC-CCD57A5DCB64}" sibTransId="{FDD7D7F1-8E22-4997-8914-2956F9BB2EED}"/>
    <dgm:cxn modelId="{E227C83F-2425-4469-A377-ACDEF2709643}" type="presOf" srcId="{2BFAB429-2EC3-459A-A706-EBE11736BA74}" destId="{DA00D67B-DEE7-4C7A-A9DC-2417D470CB5D}" srcOrd="1" destOrd="0" presId="urn:microsoft.com/office/officeart/2005/8/layout/hierarchy3"/>
    <dgm:cxn modelId="{A0A57B1F-D54F-42EF-A329-F29C64700703}" type="presOf" srcId="{343C3AF3-975C-42AA-97A2-6708502B16E7}" destId="{6CA77618-6751-459E-BC17-1306246EC3E6}" srcOrd="0" destOrd="0" presId="urn:microsoft.com/office/officeart/2005/8/layout/hierarchy3"/>
    <dgm:cxn modelId="{6DC4BB13-5775-4809-B230-33EDB213C26E}" type="presOf" srcId="{0A747A99-AE2E-4AD7-8F5E-80034BADEA91}" destId="{F25E31EE-4F99-40D4-B237-1FC0B70AA162}" srcOrd="0" destOrd="0" presId="urn:microsoft.com/office/officeart/2005/8/layout/hierarchy3"/>
    <dgm:cxn modelId="{DC8A3041-D888-4B7C-AD47-45B118CB952F}" type="presOf" srcId="{2BFAB429-2EC3-459A-A706-EBE11736BA74}" destId="{E11291BC-D552-4651-BF65-B619CD9986AD}" srcOrd="0" destOrd="0" presId="urn:microsoft.com/office/officeart/2005/8/layout/hierarchy3"/>
    <dgm:cxn modelId="{087FB000-28EA-4473-A680-4113BD6B4DB1}" srcId="{2BFAB429-2EC3-459A-A706-EBE11736BA74}" destId="{3DA030DF-6D8E-42B1-ACC7-8ACEE16C71ED}" srcOrd="2" destOrd="0" parTransId="{0A747A99-AE2E-4AD7-8F5E-80034BADEA91}" sibTransId="{36F377F8-56A4-467A-AA6E-B4368D0272D0}"/>
    <dgm:cxn modelId="{7D6E2B0A-E350-462A-9C05-B2AE8601C3C1}" type="presOf" srcId="{3DA030DF-6D8E-42B1-ACC7-8ACEE16C71ED}" destId="{7793BB61-BF2C-4A09-AE12-173988CC24FB}" srcOrd="0" destOrd="0" presId="urn:microsoft.com/office/officeart/2005/8/layout/hierarchy3"/>
    <dgm:cxn modelId="{9075B6F1-2608-45BF-9D7C-E021AA081B63}" srcId="{2BFAB429-2EC3-459A-A706-EBE11736BA74}" destId="{2F3F5A15-64FF-4A92-9C82-305FA74BFAB3}" srcOrd="5" destOrd="0" parTransId="{CFF282D6-D18B-4404-9B9B-377850D89C5F}" sibTransId="{BED1096A-E848-4A1A-935B-39C150931DD5}"/>
    <dgm:cxn modelId="{3EDA5D38-C6A1-451D-9775-32FF8D51571C}" type="presOf" srcId="{31C9CFDA-8CDF-4054-9EFC-CCD57A5DCB64}" destId="{6770DE20-80C1-4F2E-8CAE-8BDDEECEB4FD}" srcOrd="0" destOrd="0" presId="urn:microsoft.com/office/officeart/2005/8/layout/hierarchy3"/>
    <dgm:cxn modelId="{26B141CB-3377-4B36-A761-FC6C3F694879}" type="presParOf" srcId="{702A09F8-464F-43EE-8BC1-718B1FC5D104}" destId="{1DB49C15-4C0B-482C-AE0A-D3AEBBE414C7}" srcOrd="0" destOrd="0" presId="urn:microsoft.com/office/officeart/2005/8/layout/hierarchy3"/>
    <dgm:cxn modelId="{86CC041B-0E7C-4AFA-97A7-50EC8AD979E9}" type="presParOf" srcId="{1DB49C15-4C0B-482C-AE0A-D3AEBBE414C7}" destId="{718543E1-51F4-4B43-AD2A-779D05EA1193}" srcOrd="0" destOrd="0" presId="urn:microsoft.com/office/officeart/2005/8/layout/hierarchy3"/>
    <dgm:cxn modelId="{9AF0DEAF-0261-4979-8AF1-1F815656D456}" type="presParOf" srcId="{718543E1-51F4-4B43-AD2A-779D05EA1193}" destId="{E11291BC-D552-4651-BF65-B619CD9986AD}" srcOrd="0" destOrd="0" presId="urn:microsoft.com/office/officeart/2005/8/layout/hierarchy3"/>
    <dgm:cxn modelId="{07AA8158-EA71-4E7C-B04B-9AEEA6A104EF}" type="presParOf" srcId="{718543E1-51F4-4B43-AD2A-779D05EA1193}" destId="{DA00D67B-DEE7-4C7A-A9DC-2417D470CB5D}" srcOrd="1" destOrd="0" presId="urn:microsoft.com/office/officeart/2005/8/layout/hierarchy3"/>
    <dgm:cxn modelId="{09C83C51-0C27-40B5-B66F-AE045BFEF06E}" type="presParOf" srcId="{1DB49C15-4C0B-482C-AE0A-D3AEBBE414C7}" destId="{B4C21B7A-2119-4936-BE05-77F8004D2D1E}" srcOrd="1" destOrd="0" presId="urn:microsoft.com/office/officeart/2005/8/layout/hierarchy3"/>
    <dgm:cxn modelId="{E50456EA-FE95-491B-A65D-6ED6255EF542}" type="presParOf" srcId="{B4C21B7A-2119-4936-BE05-77F8004D2D1E}" destId="{A300E69C-C519-445B-A791-76284502718B}" srcOrd="0" destOrd="0" presId="urn:microsoft.com/office/officeart/2005/8/layout/hierarchy3"/>
    <dgm:cxn modelId="{E914DBAF-7E86-423E-AA9F-D5B57D03DE2D}" type="presParOf" srcId="{B4C21B7A-2119-4936-BE05-77F8004D2D1E}" destId="{04B00F2D-713D-4CE0-A047-0876EBD41581}" srcOrd="1" destOrd="0" presId="urn:microsoft.com/office/officeart/2005/8/layout/hierarchy3"/>
    <dgm:cxn modelId="{BA83FD37-EE25-4B84-915A-DD7F10374845}" type="presParOf" srcId="{B4C21B7A-2119-4936-BE05-77F8004D2D1E}" destId="{6770DE20-80C1-4F2E-8CAE-8BDDEECEB4FD}" srcOrd="2" destOrd="0" presId="urn:microsoft.com/office/officeart/2005/8/layout/hierarchy3"/>
    <dgm:cxn modelId="{155A03D6-40E9-4B3F-B5DB-94896FA963B8}" type="presParOf" srcId="{B4C21B7A-2119-4936-BE05-77F8004D2D1E}" destId="{6CA77618-6751-459E-BC17-1306246EC3E6}" srcOrd="3" destOrd="0" presId="urn:microsoft.com/office/officeart/2005/8/layout/hierarchy3"/>
    <dgm:cxn modelId="{55912328-34C3-4A52-902A-CDB8ADD5A3BB}" type="presParOf" srcId="{B4C21B7A-2119-4936-BE05-77F8004D2D1E}" destId="{F25E31EE-4F99-40D4-B237-1FC0B70AA162}" srcOrd="4" destOrd="0" presId="urn:microsoft.com/office/officeart/2005/8/layout/hierarchy3"/>
    <dgm:cxn modelId="{3AF5552C-24AB-4395-BAFB-7C1839F1BE8E}" type="presParOf" srcId="{B4C21B7A-2119-4936-BE05-77F8004D2D1E}" destId="{7793BB61-BF2C-4A09-AE12-173988CC24FB}" srcOrd="5" destOrd="0" presId="urn:microsoft.com/office/officeart/2005/8/layout/hierarchy3"/>
    <dgm:cxn modelId="{CBEE9E01-064F-4086-B01F-48DE1A6A9114}" type="presParOf" srcId="{B4C21B7A-2119-4936-BE05-77F8004D2D1E}" destId="{5CF753B4-78F2-44E1-9FB7-F36FA08AAE80}" srcOrd="6" destOrd="0" presId="urn:microsoft.com/office/officeart/2005/8/layout/hierarchy3"/>
    <dgm:cxn modelId="{9F9C83AE-EA13-4B1A-915A-59154A0BEEC0}" type="presParOf" srcId="{B4C21B7A-2119-4936-BE05-77F8004D2D1E}" destId="{216C4D8E-1540-4011-A7E3-A1F8651A6053}" srcOrd="7" destOrd="0" presId="urn:microsoft.com/office/officeart/2005/8/layout/hierarchy3"/>
    <dgm:cxn modelId="{C6A85BE9-BC04-420A-B9B6-862FB18A3C01}" type="presParOf" srcId="{B4C21B7A-2119-4936-BE05-77F8004D2D1E}" destId="{4A09DA3F-C345-4D35-8A98-D5B600F7CC73}" srcOrd="8" destOrd="0" presId="urn:microsoft.com/office/officeart/2005/8/layout/hierarchy3"/>
    <dgm:cxn modelId="{AB16AC7E-84B6-4193-AEBB-81D6B2BADA4B}" type="presParOf" srcId="{B4C21B7A-2119-4936-BE05-77F8004D2D1E}" destId="{B7418CEA-41C9-4120-89EE-02C617AE1F01}" srcOrd="9" destOrd="0" presId="urn:microsoft.com/office/officeart/2005/8/layout/hierarchy3"/>
    <dgm:cxn modelId="{E6D23091-4279-4A17-AB85-C4569501CD3F}" type="presParOf" srcId="{B4C21B7A-2119-4936-BE05-77F8004D2D1E}" destId="{DA940D3F-F6BD-47A7-A7A9-84D6A46437E7}" srcOrd="10" destOrd="0" presId="urn:microsoft.com/office/officeart/2005/8/layout/hierarchy3"/>
    <dgm:cxn modelId="{43C81047-A31A-4496-93DC-EDC4D5AA3426}" type="presParOf" srcId="{B4C21B7A-2119-4936-BE05-77F8004D2D1E}" destId="{1138DE0B-C452-4B20-BFD4-B413E8A1BF6F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43264D-04A3-48AC-8890-64607202BFEF}">
      <dsp:nvSpPr>
        <dsp:cNvPr id="0" name=""/>
        <dsp:cNvSpPr/>
      </dsp:nvSpPr>
      <dsp:spPr>
        <a:xfrm>
          <a:off x="0" y="848164"/>
          <a:ext cx="91440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развитие индустрии развлечений и отдыха, транспортной системы</a:t>
          </a:r>
          <a:endParaRPr lang="ru-RU" sz="3200" b="1" kern="1200" dirty="0"/>
        </a:p>
      </dsp:txBody>
      <dsp:txXfrm>
        <a:off x="0" y="848164"/>
        <a:ext cx="9144000" cy="1292850"/>
      </dsp:txXfrm>
    </dsp:sp>
    <dsp:sp modelId="{EC46326A-C5FB-4B30-A89C-7CBC8ED72EAF}">
      <dsp:nvSpPr>
        <dsp:cNvPr id="0" name=""/>
        <dsp:cNvSpPr/>
      </dsp:nvSpPr>
      <dsp:spPr>
        <a:xfrm>
          <a:off x="0" y="2328214"/>
          <a:ext cx="91440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существующую обеспеченность региона гостиницами и степень их загрузки</a:t>
          </a:r>
          <a:endParaRPr lang="ru-RU" sz="3200" b="1" kern="1200" dirty="0"/>
        </a:p>
      </dsp:txBody>
      <dsp:txXfrm>
        <a:off x="0" y="2328214"/>
        <a:ext cx="9144000" cy="1292850"/>
      </dsp:txXfrm>
    </dsp:sp>
    <dsp:sp modelId="{F261A558-B15D-42FA-AEC6-24256ABB96D4}">
      <dsp:nvSpPr>
        <dsp:cNvPr id="0" name=""/>
        <dsp:cNvSpPr/>
      </dsp:nvSpPr>
      <dsp:spPr>
        <a:xfrm>
          <a:off x="0" y="3808265"/>
          <a:ext cx="91440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количество и пропускную способность мест притяжения туристов</a:t>
          </a:r>
          <a:endParaRPr lang="ru-RU" sz="3200" b="1" kern="1200" dirty="0"/>
        </a:p>
      </dsp:txBody>
      <dsp:txXfrm>
        <a:off x="0" y="3808265"/>
        <a:ext cx="9144000" cy="12928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273963-93DD-487C-8FD6-94621E316C72}">
      <dsp:nvSpPr>
        <dsp:cNvPr id="0" name=""/>
        <dsp:cNvSpPr/>
      </dsp:nvSpPr>
      <dsp:spPr>
        <a:xfrm>
          <a:off x="0" y="497032"/>
          <a:ext cx="914400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выбрать участок под строительство гостиницы</a:t>
          </a:r>
          <a:endParaRPr lang="ru-RU" sz="2500" b="1" kern="1200" dirty="0"/>
        </a:p>
      </dsp:txBody>
      <dsp:txXfrm>
        <a:off x="0" y="497032"/>
        <a:ext cx="9144000" cy="1406924"/>
      </dsp:txXfrm>
    </dsp:sp>
    <dsp:sp modelId="{DA642135-8B82-4E13-8715-4DCE3A67B89E}">
      <dsp:nvSpPr>
        <dsp:cNvPr id="0" name=""/>
        <dsp:cNvSpPr/>
      </dsp:nvSpPr>
      <dsp:spPr>
        <a:xfrm>
          <a:off x="0" y="2091157"/>
          <a:ext cx="914400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/>
            <a:t>привязать новое строение к местности</a:t>
          </a:r>
          <a:endParaRPr lang="ru-RU" sz="2500" b="1" kern="1200" dirty="0"/>
        </a:p>
      </dsp:txBody>
      <dsp:txXfrm>
        <a:off x="0" y="2091157"/>
        <a:ext cx="9144000" cy="1406924"/>
      </dsp:txXfrm>
    </dsp:sp>
    <dsp:sp modelId="{99BF7BA4-B8F0-42B3-9755-26D60A306519}">
      <dsp:nvSpPr>
        <dsp:cNvPr id="0" name=""/>
        <dsp:cNvSpPr/>
      </dsp:nvSpPr>
      <dsp:spPr>
        <a:xfrm>
          <a:off x="0" y="3685282"/>
          <a:ext cx="914400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обеспечить гармоничное сочетание гостиницы с соседними зданиями, так чтобы не нарушить существующий архитектурный ансамбль</a:t>
          </a:r>
          <a:endParaRPr lang="ru-RU" sz="2500" b="1" kern="1200" dirty="0"/>
        </a:p>
      </dsp:txBody>
      <dsp:txXfrm>
        <a:off x="0" y="3685282"/>
        <a:ext cx="9144000" cy="14069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0925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064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873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42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745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99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37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317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07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73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791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3154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268760"/>
            <a:ext cx="8136904" cy="29523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Тема: </a:t>
            </a:r>
          </a:p>
          <a:p>
            <a:pPr algn="ctr"/>
            <a:r>
              <a:rPr lang="ru-RU" sz="4400" b="1" dirty="0" smtClean="0"/>
              <a:t>Нормативы проектирования гостиничных предприятий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1112113" y="1358671"/>
            <a:ext cx="1679371" cy="401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/>
              <a:t>Обоснование целесообразности строительства (реконструкции) объекта заказчик готовит в виде справки</a:t>
            </a:r>
            <a:endParaRPr lang="ru-RU" sz="25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51520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844824"/>
            <a:ext cx="3888432" cy="46085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СПРАВКА</a:t>
            </a:r>
          </a:p>
          <a:p>
            <a:pPr algn="ctr"/>
            <a:r>
              <a:rPr lang="ru-RU" sz="2000" dirty="0" smtClean="0"/>
              <a:t>Обоснование </a:t>
            </a:r>
          </a:p>
          <a:p>
            <a:pPr algn="ctr"/>
            <a:r>
              <a:rPr lang="ru-RU" sz="2000" dirty="0" smtClean="0"/>
              <a:t>целесообразности </a:t>
            </a:r>
          </a:p>
          <a:p>
            <a:pPr algn="ctr"/>
            <a:r>
              <a:rPr lang="ru-RU" sz="2000" dirty="0" smtClean="0"/>
              <a:t>строительства </a:t>
            </a:r>
          </a:p>
          <a:p>
            <a:pPr algn="ctr"/>
            <a:r>
              <a:rPr lang="ru-RU" sz="2000" dirty="0" smtClean="0"/>
              <a:t>(реконструкции) </a:t>
            </a:r>
          </a:p>
          <a:p>
            <a:pPr algn="ctr"/>
            <a:r>
              <a:rPr lang="ru-RU" sz="2000" dirty="0" smtClean="0"/>
              <a:t>объекта </a:t>
            </a:r>
          </a:p>
          <a:p>
            <a:pPr algn="ctr"/>
            <a:r>
              <a:rPr lang="ru-RU" sz="2000" b="1" dirty="0" smtClean="0"/>
              <a:t>________________</a:t>
            </a:r>
          </a:p>
          <a:p>
            <a:pPr algn="ctr"/>
            <a:r>
              <a:rPr lang="ru-RU" sz="2000" b="1" dirty="0" smtClean="0"/>
              <a:t>________________</a:t>
            </a:r>
          </a:p>
          <a:p>
            <a:pPr algn="ctr"/>
            <a:r>
              <a:rPr lang="ru-RU" sz="2000" b="1" dirty="0" smtClean="0"/>
              <a:t>________________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16632"/>
            <a:ext cx="8712968" cy="64807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СПРАВКА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природные особенности и климатические условия района строительства;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наличие охранных зон в районе будущего строительства;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пролегающие туристские маршруты;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контингент отдыхающих зимой и летом;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возможность принятия иностранных туристов;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назначение туристского учреждения, расчет вместимости в летнее и зимнее время;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наличие подъездных путей к объекту;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наличие сетей водопровода, канализации, энергоснабжения, связи;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необходимость сноса жилых и нежилых зданий и условия компенсации за снос;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700" dirty="0" smtClean="0"/>
              <a:t>ориентировочная стоимость строительства. </a:t>
            </a:r>
            <a:endParaRPr lang="ru-RU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ВАЖНО еще до начала разработки проекта гостиничного предприятия:</a:t>
            </a:r>
            <a:endParaRPr lang="ru-RU" sz="32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22608626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273963-93DD-487C-8FD6-94621E316C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73273963-93DD-487C-8FD6-94621E316C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642135-8B82-4E13-8715-4DCE3A67B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DA642135-8B82-4E13-8715-4DCE3A67B8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BF7BA4-B8F0-42B3-9755-26D60A306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99BF7BA4-B8F0-42B3-9755-26D60A3065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2. Выбор участка</a:t>
            </a:r>
            <a:endParaRPr lang="ru-RU" sz="32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07504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91880" y="1196752"/>
            <a:ext cx="5400600" cy="28083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/>
              <a:t>До начала работы комиссии по выбору участка для строительства рекомендуется</a:t>
            </a:r>
            <a:endParaRPr lang="ru-RU" sz="25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4365104"/>
            <a:ext cx="1822703" cy="21602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Вариант № 1</a:t>
            </a:r>
          </a:p>
          <a:p>
            <a:pPr algn="ctr"/>
            <a:r>
              <a:rPr lang="ru-RU" sz="1500" b="1" dirty="0" smtClean="0"/>
              <a:t>расположения участка строительства</a:t>
            </a:r>
          </a:p>
          <a:p>
            <a:pPr algn="ctr"/>
            <a:r>
              <a:rPr lang="ru-RU" sz="2000" b="1" dirty="0" smtClean="0"/>
              <a:t>_______</a:t>
            </a:r>
          </a:p>
          <a:p>
            <a:pPr algn="ctr"/>
            <a:r>
              <a:rPr lang="ru-RU" sz="2000" b="1" dirty="0" smtClean="0"/>
              <a:t>_______ </a:t>
            </a:r>
          </a:p>
          <a:p>
            <a:pPr algn="ctr"/>
            <a:r>
              <a:rPr lang="ru-RU" sz="2000" b="1" dirty="0" smtClean="0"/>
              <a:t>_______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20072" y="4365104"/>
            <a:ext cx="1822703" cy="21602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Вариант № 2</a:t>
            </a:r>
          </a:p>
          <a:p>
            <a:pPr algn="ctr"/>
            <a:r>
              <a:rPr lang="ru-RU" sz="1500" b="1" dirty="0" smtClean="0"/>
              <a:t>расположения участка строительства</a:t>
            </a:r>
          </a:p>
          <a:p>
            <a:pPr algn="ctr"/>
            <a:r>
              <a:rPr lang="ru-RU" sz="2000" b="1" dirty="0" smtClean="0"/>
              <a:t>_______</a:t>
            </a:r>
          </a:p>
          <a:p>
            <a:pPr algn="ctr"/>
            <a:r>
              <a:rPr lang="ru-RU" sz="2000" b="1" dirty="0" smtClean="0"/>
              <a:t>_______ </a:t>
            </a:r>
          </a:p>
          <a:p>
            <a:pPr algn="ctr"/>
            <a:r>
              <a:rPr lang="ru-RU" sz="2000" b="1" dirty="0" smtClean="0"/>
              <a:t>_______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141785" y="4365104"/>
            <a:ext cx="1822703" cy="21602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Вариант № 3</a:t>
            </a:r>
          </a:p>
          <a:p>
            <a:pPr algn="ctr"/>
            <a:r>
              <a:rPr lang="ru-RU" sz="1500" b="1" dirty="0" smtClean="0"/>
              <a:t>расположения участка строительства</a:t>
            </a:r>
          </a:p>
          <a:p>
            <a:pPr algn="ctr"/>
            <a:r>
              <a:rPr lang="ru-RU" sz="2000" b="1" dirty="0" smtClean="0"/>
              <a:t>_______</a:t>
            </a:r>
          </a:p>
          <a:p>
            <a:pPr algn="ctr"/>
            <a:r>
              <a:rPr lang="ru-RU" sz="2000" b="1" dirty="0" smtClean="0"/>
              <a:t>_______ </a:t>
            </a:r>
          </a:p>
          <a:p>
            <a:pPr algn="ctr"/>
            <a:r>
              <a:rPr lang="ru-RU" sz="2000" b="1" dirty="0" smtClean="0"/>
              <a:t>_______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1268760"/>
            <a:ext cx="4968552" cy="25922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1) наметить не менее двух-трех возможных вариантов его расположения </a:t>
            </a:r>
            <a:endParaRPr lang="ru-RU" sz="32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79912" y="1412776"/>
            <a:ext cx="4680520" cy="23042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2) собрать сведения о: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347864" y="4149080"/>
            <a:ext cx="5544616" cy="25922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500" b="1" dirty="0" smtClean="0"/>
              <a:t> микроклимате;</a:t>
            </a:r>
          </a:p>
          <a:p>
            <a:pPr>
              <a:buFontTx/>
              <a:buChar char="-"/>
            </a:pPr>
            <a:r>
              <a:rPr lang="ru-RU" sz="2500" b="1" dirty="0" smtClean="0"/>
              <a:t> почвенно-грунтовых условиях; </a:t>
            </a:r>
          </a:p>
          <a:p>
            <a:pPr>
              <a:buFontTx/>
              <a:buChar char="-"/>
            </a:pPr>
            <a:r>
              <a:rPr lang="ru-RU" sz="2500" b="1" dirty="0" smtClean="0"/>
              <a:t> об условиях транспортных связей;</a:t>
            </a:r>
          </a:p>
          <a:p>
            <a:pPr>
              <a:buFontTx/>
              <a:buChar char="-"/>
            </a:pPr>
            <a:r>
              <a:rPr lang="ru-RU" sz="2500" b="1" dirty="0" smtClean="0"/>
              <a:t> об условиях подключения к инженерным сетям.</a:t>
            </a:r>
            <a:endParaRPr lang="ru-RU" sz="2500" b="1" dirty="0"/>
          </a:p>
        </p:txBody>
      </p:sp>
      <p:pic>
        <p:nvPicPr>
          <p:cNvPr id="11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743982" y="1358671"/>
            <a:ext cx="1679371" cy="401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729062380"/>
              </p:ext>
            </p:extLst>
          </p:nvPr>
        </p:nvGraphicFramePr>
        <p:xfrm>
          <a:off x="107504" y="188640"/>
          <a:ext cx="892899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://us.123rf.com/400wm/400/400/coramax/coramax1105/coramax110500035/14664848-3d-people-and-conference-table--this-is-a-3d-render-illustr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42661"/>
            <a:ext cx="3779912" cy="348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/>
              <a:t>Выбор участка закрепляется актом межведомственной комиссии, после чего заказчик оформляет согласование места расположения участка в исполнительных органах</a:t>
            </a:r>
            <a:endParaRPr lang="ru-RU" sz="25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51520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1844824"/>
            <a:ext cx="1872208" cy="2808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АКТ</a:t>
            </a:r>
          </a:p>
          <a:p>
            <a:pPr algn="ctr"/>
            <a:r>
              <a:rPr lang="ru-RU" sz="2000" b="1" dirty="0" smtClean="0"/>
              <a:t>о выборе участка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5517232"/>
            <a:ext cx="417646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межведомственная комиссия</a:t>
            </a:r>
            <a:endParaRPr lang="ru-RU" sz="3200" b="1" dirty="0"/>
          </a:p>
        </p:txBody>
      </p:sp>
      <p:sp>
        <p:nvSpPr>
          <p:cNvPr id="7" name="Овал 6"/>
          <p:cNvSpPr/>
          <p:nvPr/>
        </p:nvSpPr>
        <p:spPr>
          <a:xfrm>
            <a:off x="4139952" y="3429000"/>
            <a:ext cx="1224136" cy="11521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ПЕЧАТЬ</a:t>
            </a:r>
          </a:p>
          <a:p>
            <a:pPr algn="ctr"/>
            <a:r>
              <a:rPr lang="ru-RU" sz="1000" dirty="0" smtClean="0"/>
              <a:t>Согласовано</a:t>
            </a:r>
            <a:endParaRPr lang="ru-RU" sz="1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11960" y="5661248"/>
            <a:ext cx="4932040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Органы исполнительной власти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19636" y="1738430"/>
            <a:ext cx="2096616" cy="2808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СОГЛАСОВАНИЕ места расположения участка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 </a:t>
            </a:r>
          </a:p>
        </p:txBody>
      </p:sp>
      <p:sp>
        <p:nvSpPr>
          <p:cNvPr id="10" name="Овал 9"/>
          <p:cNvSpPr/>
          <p:nvPr/>
        </p:nvSpPr>
        <p:spPr>
          <a:xfrm>
            <a:off x="4292352" y="3581400"/>
            <a:ext cx="1224136" cy="11521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ПЕЧАТЬ</a:t>
            </a:r>
          </a:p>
          <a:p>
            <a:pPr algn="ctr"/>
            <a:r>
              <a:rPr lang="ru-RU" sz="1000" dirty="0" smtClean="0"/>
              <a:t>Утверждено</a:t>
            </a:r>
            <a:endParaRPr lang="ru-RU" sz="1000" dirty="0"/>
          </a:p>
        </p:txBody>
      </p:sp>
      <p:pic>
        <p:nvPicPr>
          <p:cNvPr id="11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887998" y="1394107"/>
            <a:ext cx="1679371" cy="401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" grpId="0" animBg="1"/>
      <p:bldP spid="6" grpId="1" animBg="1"/>
      <p:bldP spid="5" grpId="0" animBg="1"/>
      <p:bldP spid="5" grpId="1" animBg="1"/>
      <p:bldP spid="7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Сбор исходных данных –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51520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1340768"/>
            <a:ext cx="5328592" cy="511256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/>
              <a:t>работа по получению документов-согласований с заинтересованными организациями, разрешающих проведение работ, связанных с проектированием и строительством объекта на выбранном участке. </a:t>
            </a:r>
          </a:p>
        </p:txBody>
      </p:sp>
      <p:pic>
        <p:nvPicPr>
          <p:cNvPr id="5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755576" y="1358671"/>
            <a:ext cx="1679371" cy="401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3.Сбор исходных данных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51520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2653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ТЕХНИЧЕСКОЕ УСЛОВИЯ </a:t>
            </a:r>
          </a:p>
          <a:p>
            <a:pPr algn="ctr"/>
            <a:r>
              <a:rPr lang="ru-RU" sz="2000" b="1" dirty="0" smtClean="0"/>
              <a:t>на электроснабжение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3356248" y="14177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ТЕХНИЧЕСКОЕ УСЛОВИЯ </a:t>
            </a:r>
          </a:p>
          <a:p>
            <a:pPr algn="ctr"/>
            <a:r>
              <a:rPr lang="ru-RU" sz="2000" b="1" dirty="0" smtClean="0"/>
              <a:t>на водоснабжение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3567336" y="155679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ТЕХНИЧЕСКОЕ УСЛОВИЯ </a:t>
            </a:r>
          </a:p>
          <a:p>
            <a:pPr algn="ctr"/>
            <a:r>
              <a:rPr lang="ru-RU" sz="2000" b="1" dirty="0" smtClean="0"/>
              <a:t>на канализацию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3783360" y="1772816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ТЕХНИЧЕСКОЕ УСЛОВИЯ </a:t>
            </a:r>
          </a:p>
          <a:p>
            <a:pPr algn="ctr"/>
            <a:r>
              <a:rPr lang="ru-RU" sz="2000" b="1" dirty="0" smtClean="0"/>
              <a:t>на телефонизацию 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3965848" y="20273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ТЕХНИЧЕСКОЕ УСЛОВИЯ </a:t>
            </a:r>
          </a:p>
          <a:p>
            <a:pPr algn="ctr"/>
            <a:r>
              <a:rPr lang="ru-RU" sz="2000" b="1" dirty="0" smtClean="0"/>
              <a:t>на теплоснабжение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4139952" y="21797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Материалы по существующей застройке 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4355976" y="23321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Материалы по зеленым насаждениям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24845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Материалы по подземным сооружениям и коммуникациям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24" name="Прямоугольник 23"/>
          <p:cNvSpPr/>
          <p:nvPr/>
        </p:nvSpPr>
        <p:spPr>
          <a:xfrm>
            <a:off x="4716016" y="2636912"/>
            <a:ext cx="3308920" cy="40324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СПРАВКА </a:t>
            </a:r>
          </a:p>
          <a:p>
            <a:pPr algn="ctr"/>
            <a:r>
              <a:rPr lang="ru-RU" sz="2000" b="1" dirty="0" smtClean="0"/>
              <a:t>о месте свалки строительного мусора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pic>
        <p:nvPicPr>
          <p:cNvPr id="13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755576" y="1358671"/>
            <a:ext cx="1679371" cy="401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6561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Задание на проектирование составляется заказчиком при участии проектной организации, которой поручается его разработка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51520" y="5517232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925216"/>
            <a:ext cx="2664296" cy="35200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ЗАДАНИЕ </a:t>
            </a:r>
          </a:p>
          <a:p>
            <a:pPr algn="ctr"/>
            <a:r>
              <a:rPr lang="ru-RU" sz="2000" b="1" dirty="0" smtClean="0"/>
              <a:t>на проектирование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r>
              <a:rPr lang="ru-RU" sz="2000" b="1" dirty="0" smtClean="0"/>
              <a:t>_____________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55976" y="5517232"/>
            <a:ext cx="4680520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проектная организация</a:t>
            </a:r>
          </a:p>
        </p:txBody>
      </p:sp>
      <p:pic>
        <p:nvPicPr>
          <p:cNvPr id="6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 flipH="1">
            <a:off x="755576" y="2204864"/>
            <a:ext cx="132539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us.123rf.com/400wm/400/400/coramax/coramax1105/coramax110500035/14664848-3d-people-and-conference-table--this-is-a-3d-render-illustr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7106" y="2229982"/>
            <a:ext cx="3155374" cy="29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Основные фонды гостиничных предприятий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268760"/>
            <a:ext cx="8496944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срок службы – свыше одного года</a:t>
            </a:r>
            <a:endParaRPr lang="ru-RU" sz="3200" dirty="0"/>
          </a:p>
        </p:txBody>
      </p:sp>
      <p:pic>
        <p:nvPicPr>
          <p:cNvPr id="1026" name="Picture 2" descr="http://arx.novosibdom.ru/story/ARHPROEKT/ASI/krasina/asi_krasina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92896"/>
            <a:ext cx="4762500" cy="4267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7sky-omsk.ru/wp-content/uploads/2012/11/%D0%97%D0%B4%D0%B0%D0%BD%D0%B8%D0%B5-%D0%B3%D0%BE%D1%81%D1%82%D0%B8%D0%BD%D0%B8%D1%86%D1%8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776864" cy="43744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omega-39.ru/image/cache/data/ICC/icc_2_hotel_app_dd_10-13975-150DPI-600x60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481" b="17948"/>
          <a:stretch/>
        </p:blipFill>
        <p:spPr bwMode="auto">
          <a:xfrm>
            <a:off x="899592" y="2298885"/>
            <a:ext cx="6984776" cy="43704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eco-torg.ru/files/hotel-cleaning(2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6812" y="2269976"/>
            <a:ext cx="5597012" cy="402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g-fotki.yandex.ru/get/6608/783879.4/0_9d5b5_2200f0f_X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804" y="953968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age.made-in-china.com/2f0j00UBStdTEMYRcC/Standard-Hotel-Furniture-A0506-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470" y="1032278"/>
            <a:ext cx="8366722" cy="55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.alibaba.com/photo/476529040/hotel_maid_cart_hotel_housekeeping_cart_hotel_laundry_car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5904656" cy="542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otelier-servis.ru/upload/iblock/cd8/eko-601cb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5304" y="1197536"/>
            <a:ext cx="5715000" cy="522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ая соединительная линия 3"/>
          <p:cNvSpPr/>
          <p:nvPr/>
        </p:nvSpPr>
        <p:spPr>
          <a:xfrm>
            <a:off x="5336779" y="2042836"/>
            <a:ext cx="1823107" cy="6328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16407"/>
                </a:lnTo>
                <a:lnTo>
                  <a:pt x="1823107" y="316407"/>
                </a:lnTo>
                <a:lnTo>
                  <a:pt x="1823107" y="632814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ая соединительная линия 4"/>
          <p:cNvSpPr/>
          <p:nvPr/>
        </p:nvSpPr>
        <p:spPr>
          <a:xfrm>
            <a:off x="3513671" y="4182351"/>
            <a:ext cx="316407" cy="13861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86164"/>
                </a:lnTo>
                <a:lnTo>
                  <a:pt x="316407" y="1386164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ая соединительная линия 5"/>
          <p:cNvSpPr/>
          <p:nvPr/>
        </p:nvSpPr>
        <p:spPr>
          <a:xfrm>
            <a:off x="3197264" y="4182351"/>
            <a:ext cx="316407" cy="13861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16407" y="0"/>
                </a:moveTo>
                <a:lnTo>
                  <a:pt x="316407" y="1386164"/>
                </a:lnTo>
                <a:lnTo>
                  <a:pt x="0" y="1386164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ая соединительная линия 6"/>
          <p:cNvSpPr/>
          <p:nvPr/>
        </p:nvSpPr>
        <p:spPr>
          <a:xfrm>
            <a:off x="3513671" y="2042836"/>
            <a:ext cx="1823107" cy="6328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823107" y="0"/>
                </a:moveTo>
                <a:lnTo>
                  <a:pt x="1823107" y="316407"/>
                </a:lnTo>
                <a:lnTo>
                  <a:pt x="0" y="316407"/>
                </a:lnTo>
                <a:lnTo>
                  <a:pt x="0" y="632814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Группа 9"/>
          <p:cNvGrpSpPr/>
          <p:nvPr/>
        </p:nvGrpSpPr>
        <p:grpSpPr>
          <a:xfrm>
            <a:off x="1713420" y="536135"/>
            <a:ext cx="7246717" cy="1506700"/>
            <a:chOff x="1533907" y="347494"/>
            <a:chExt cx="7246717" cy="15067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3" name="Прямоугольник 22"/>
            <p:cNvSpPr/>
            <p:nvPr/>
          </p:nvSpPr>
          <p:spPr>
            <a:xfrm>
              <a:off x="1533907" y="347494"/>
              <a:ext cx="7246717" cy="15067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1533907" y="347494"/>
              <a:ext cx="7246717" cy="15067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495" tIns="23495" rIns="23495" bIns="23495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b="1" kern="1200" dirty="0" smtClean="0"/>
                <a:t>Основные фонды гостиничных предприятий</a:t>
              </a:r>
              <a:endParaRPr lang="ru-RU" sz="3700" b="1" kern="1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06971" y="2675650"/>
            <a:ext cx="3013401" cy="1506700"/>
            <a:chOff x="1827458" y="2487009"/>
            <a:chExt cx="3013401" cy="15067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1" name="Прямоугольник 20"/>
            <p:cNvSpPr/>
            <p:nvPr/>
          </p:nvSpPr>
          <p:spPr>
            <a:xfrm>
              <a:off x="1827458" y="2487009"/>
              <a:ext cx="3013401" cy="15067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1827458" y="2487009"/>
              <a:ext cx="3013401" cy="15067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495" tIns="23495" rIns="23495" bIns="23495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b="1" kern="1200" dirty="0" smtClean="0"/>
                <a:t>здания </a:t>
              </a:r>
              <a:endParaRPr lang="ru-RU" sz="3700" b="1" kern="1200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83863" y="4815165"/>
            <a:ext cx="3013401" cy="1506700"/>
            <a:chOff x="4350" y="4626524"/>
            <a:chExt cx="3013401" cy="15067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9" name="Прямоугольник 18"/>
            <p:cNvSpPr/>
            <p:nvPr/>
          </p:nvSpPr>
          <p:spPr>
            <a:xfrm>
              <a:off x="4350" y="4626524"/>
              <a:ext cx="3013401" cy="15067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4350" y="4626524"/>
              <a:ext cx="3013401" cy="15067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495" tIns="23495" rIns="23495" bIns="23495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b="1" kern="1200" dirty="0" smtClean="0"/>
                <a:t>основные </a:t>
              </a:r>
              <a:endParaRPr lang="ru-RU" sz="3700" b="1" kern="1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830079" y="4815165"/>
            <a:ext cx="3697352" cy="1506700"/>
            <a:chOff x="3650566" y="4626524"/>
            <a:chExt cx="3697352" cy="15067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Прямоугольник 16"/>
            <p:cNvSpPr/>
            <p:nvPr/>
          </p:nvSpPr>
          <p:spPr>
            <a:xfrm>
              <a:off x="3650566" y="4626524"/>
              <a:ext cx="3697352" cy="15067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3650566" y="4626524"/>
              <a:ext cx="3697352" cy="15067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495" tIns="23495" rIns="23495" bIns="23495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b="1" kern="1200" dirty="0" smtClean="0"/>
                <a:t>вспомогательные</a:t>
              </a:r>
              <a:endParaRPr lang="ru-RU" sz="3700" b="1" kern="1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653186" y="2675650"/>
            <a:ext cx="3013401" cy="1506700"/>
            <a:chOff x="5473673" y="2487009"/>
            <a:chExt cx="3013401" cy="15067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Прямоугольник 14"/>
            <p:cNvSpPr/>
            <p:nvPr/>
          </p:nvSpPr>
          <p:spPr>
            <a:xfrm>
              <a:off x="5473673" y="2487009"/>
              <a:ext cx="3013401" cy="15067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5473673" y="2487009"/>
              <a:ext cx="3013401" cy="15067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495" tIns="23495" rIns="23495" bIns="23495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b="1" kern="1200" dirty="0" smtClean="0"/>
                <a:t>сооружения</a:t>
              </a:r>
              <a:endParaRPr lang="ru-RU" sz="37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Основные здания гостиниц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9752" y="1340768"/>
            <a:ext cx="4608512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гостиницы в комплексе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420888"/>
            <a:ext cx="4608512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отдельно стоящие </a:t>
            </a:r>
          </a:p>
          <a:p>
            <a:pPr algn="ctr"/>
            <a:r>
              <a:rPr lang="ru-RU" sz="3200" dirty="0" smtClean="0"/>
              <a:t>столовые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3501008"/>
            <a:ext cx="4608512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спальные корпуса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39752" y="4581128"/>
            <a:ext cx="4608512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спортивные комплексы</a:t>
            </a:r>
            <a:endParaRPr lang="ru-RU" sz="3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39752" y="5661248"/>
            <a:ext cx="4608512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клубы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Вспомогательные здания гостиниц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9752" y="1340768"/>
            <a:ext cx="4608512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котельные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420888"/>
            <a:ext cx="4608512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прачечные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3429000"/>
            <a:ext cx="4608512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материальные склады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39752" y="4581128"/>
            <a:ext cx="4608512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продовольственные склады</a:t>
            </a:r>
            <a:endParaRPr lang="ru-RU" sz="3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39752" y="5661248"/>
            <a:ext cx="4608512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гаражи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Инвентарные сооружения гостиниц</a:t>
            </a:r>
            <a:endParaRPr lang="ru-RU" sz="3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268760"/>
            <a:ext cx="4104456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водонапорные (насосные) станции, резервуары для воды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2348880"/>
            <a:ext cx="4104456" cy="93610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артезианские скважины пресной и минеральной воды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3356992"/>
            <a:ext cx="4104456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бассейны, фонтаны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4509120"/>
            <a:ext cx="4104456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подогревательные устройства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5589240"/>
            <a:ext cx="4104456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канализационные сооружения 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8024" y="1268760"/>
            <a:ext cx="4248472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теннисные корты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8024" y="2348880"/>
            <a:ext cx="4248472" cy="93610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спортивные площадки (баскетбольные, волейбольные)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8024" y="3356992"/>
            <a:ext cx="4248472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аттракционы</a:t>
            </a:r>
            <a:endParaRPr lang="ru-RU" sz="20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88024" y="4509120"/>
            <a:ext cx="4248472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памятники, скульптуры, ограждения </a:t>
            </a:r>
            <a:endParaRPr lang="ru-RU" sz="2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88024" y="5589240"/>
            <a:ext cx="4248472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дороги, парковые дорожки</a:t>
            </a:r>
            <a:endParaRPr lang="ru-RU" sz="2000" dirty="0"/>
          </a:p>
        </p:txBody>
      </p:sp>
      <p:sp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8604448" y="6453336"/>
            <a:ext cx="539552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Puzzle2"/>
          <p:cNvSpPr>
            <a:spLocks noEditPoints="1" noChangeArrowheads="1"/>
          </p:cNvSpPr>
          <p:nvPr/>
        </p:nvSpPr>
        <p:spPr bwMode="auto">
          <a:xfrm>
            <a:off x="2581854" y="3218800"/>
            <a:ext cx="4162229" cy="2874496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 smtClean="0"/>
              <a:t>выбор материалов и конструкций</a:t>
            </a:r>
            <a:endParaRPr lang="ru-RU" sz="2000" b="1" dirty="0"/>
          </a:p>
        </p:txBody>
      </p:sp>
      <p:sp>
        <p:nvSpPr>
          <p:cNvPr id="1040" name="Puzzle4"/>
          <p:cNvSpPr>
            <a:spLocks noEditPoints="1" noChangeArrowheads="1"/>
          </p:cNvSpPr>
          <p:nvPr/>
        </p:nvSpPr>
        <p:spPr bwMode="auto">
          <a:xfrm>
            <a:off x="5796136" y="3140968"/>
            <a:ext cx="2509785" cy="3675189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расчет затрат материалов</a:t>
            </a:r>
          </a:p>
          <a:p>
            <a:pPr algn="ctr"/>
            <a:endParaRPr lang="ru-RU" dirty="0"/>
          </a:p>
        </p:txBody>
      </p:sp>
      <p:sp>
        <p:nvSpPr>
          <p:cNvPr id="1038" name="Puzzle4"/>
          <p:cNvSpPr>
            <a:spLocks noEditPoints="1" noChangeArrowheads="1"/>
          </p:cNvSpPr>
          <p:nvPr/>
        </p:nvSpPr>
        <p:spPr bwMode="auto">
          <a:xfrm>
            <a:off x="970689" y="3140968"/>
            <a:ext cx="2509784" cy="3675189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планировку внутренних помещений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41" name="Puzzle1"/>
          <p:cNvSpPr>
            <a:spLocks noEditPoints="1" noChangeArrowheads="1"/>
          </p:cNvSpPr>
          <p:nvPr/>
        </p:nvSpPr>
        <p:spPr bwMode="auto">
          <a:xfrm>
            <a:off x="4894200" y="1772816"/>
            <a:ext cx="4214304" cy="2315725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расчет затрат рабочей силы</a:t>
            </a:r>
          </a:p>
          <a:p>
            <a:endParaRPr lang="ru-RU" dirty="0"/>
          </a:p>
        </p:txBody>
      </p:sp>
      <p:sp>
        <p:nvSpPr>
          <p:cNvPr id="1039" name="Puzzle1"/>
          <p:cNvSpPr>
            <a:spLocks noEditPoints="1" noChangeArrowheads="1"/>
          </p:cNvSpPr>
          <p:nvPr/>
        </p:nvSpPr>
        <p:spPr bwMode="auto">
          <a:xfrm>
            <a:off x="109538" y="1776207"/>
            <a:ext cx="4214304" cy="2315725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определение внешнего вида и формы здания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36" name="Puzzle3"/>
          <p:cNvSpPr>
            <a:spLocks noEditPoints="1" noChangeArrowheads="1"/>
          </p:cNvSpPr>
          <p:nvPr/>
        </p:nvSpPr>
        <p:spPr bwMode="auto">
          <a:xfrm>
            <a:off x="3340758" y="764704"/>
            <a:ext cx="2607585" cy="3336117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 smtClean="0"/>
              <a:t>проведение расчетов на прочность и устойчивость здания</a:t>
            </a:r>
            <a:endParaRPr lang="ru-RU" sz="20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Процесс проектирование включает в себя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 animBg="1"/>
      <p:bldP spid="1040" grpId="0" animBg="1"/>
      <p:bldP spid="1038" grpId="0" animBg="1"/>
      <p:bldP spid="1041" grpId="0" animBg="1"/>
      <p:bldP spid="1039" grpId="0" animBg="1"/>
      <p:bldP spid="10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us.123rf.com/400wm/400/400/dariusl/dariusl1110/dariusl111000044/10844044-3d--------n-------n----n-n-nf-----n-n-n---noe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70" t="3950" r="27650"/>
          <a:stretch/>
        </p:blipFill>
        <p:spPr bwMode="auto">
          <a:xfrm>
            <a:off x="1112113" y="1358671"/>
            <a:ext cx="1832154" cy="437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5536" y="44624"/>
            <a:ext cx="8496944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Состав </a:t>
            </a:r>
            <a:r>
              <a:rPr lang="ru-RU" sz="3200" b="1" dirty="0" err="1" smtClean="0"/>
              <a:t>предпроектных</a:t>
            </a:r>
            <a:r>
              <a:rPr lang="ru-RU" sz="3200" b="1" dirty="0" smtClean="0"/>
              <a:t> работ</a:t>
            </a:r>
            <a:endParaRPr lang="ru-RU" sz="32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91344" y="5712116"/>
            <a:ext cx="2952328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заказчик </a:t>
            </a:r>
            <a:endParaRPr lang="ru-RU" sz="3200" b="1" dirty="0"/>
          </a:p>
        </p:txBody>
      </p:sp>
      <p:sp>
        <p:nvSpPr>
          <p:cNvPr id="39" name="Овальная выноска 38"/>
          <p:cNvSpPr/>
          <p:nvPr/>
        </p:nvSpPr>
        <p:spPr>
          <a:xfrm>
            <a:off x="3143672" y="1340768"/>
            <a:ext cx="3456384" cy="1872208"/>
          </a:xfrm>
          <a:prstGeom prst="wedgeEllipseCallout">
            <a:avLst>
              <a:gd name="adj1" fmla="val -73198"/>
              <a:gd name="adj2" fmla="val -3069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принятие решения о строительстве</a:t>
            </a:r>
            <a:endParaRPr lang="ru-RU" sz="2800" b="1" dirty="0"/>
          </a:p>
        </p:txBody>
      </p:sp>
      <p:sp>
        <p:nvSpPr>
          <p:cNvPr id="40" name="Овальная выноска 39"/>
          <p:cNvSpPr/>
          <p:nvPr/>
        </p:nvSpPr>
        <p:spPr>
          <a:xfrm>
            <a:off x="3347864" y="3356992"/>
            <a:ext cx="4464496" cy="2664296"/>
          </a:xfrm>
          <a:prstGeom prst="wedgeEllipseCallout">
            <a:avLst>
              <a:gd name="adj1" fmla="val -63323"/>
              <a:gd name="adj2" fmla="val -4662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необходимо выяснить потребность в гостиничных местах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16632"/>
            <a:ext cx="849694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ВАЖНО при определении потребности в гостиничных местах учитывать:</a:t>
            </a:r>
            <a:endParaRPr lang="ru-RU" sz="32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235878065"/>
              </p:ext>
            </p:extLst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43264D-04A3-48AC-8890-64607202B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5943264D-04A3-48AC-8890-64607202BF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46326A-C5FB-4B30-A89C-7CBC8ED72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EC46326A-C5FB-4B30-A89C-7CBC8ED72E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61A558-B15D-42FA-AEC6-24256ABB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F261A558-B15D-42FA-AEC6-24256ABB9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Нормативы проектирования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Нормативы проектирования</Template>
  <TotalTime>0</TotalTime>
  <Words>588</Words>
  <Application>Microsoft Office PowerPoint</Application>
  <PresentationFormat>Экран (4:3)</PresentationFormat>
  <Paragraphs>216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Нормативы проектирования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kelena</dc:creator>
  <cp:lastModifiedBy>kelena</cp:lastModifiedBy>
  <cp:revision>1</cp:revision>
  <dcterms:created xsi:type="dcterms:W3CDTF">2015-03-18T08:45:13Z</dcterms:created>
  <dcterms:modified xsi:type="dcterms:W3CDTF">2015-03-18T08:45:41Z</dcterms:modified>
</cp:coreProperties>
</file>