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5715000" type="screen16x10"/>
  <p:notesSz cx="6858000" cy="9144000"/>
  <p:embeddedFontLst>
    <p:embeddedFont>
      <p:font typeface="Economica" panose="020B0604020202020204" charset="0"/>
      <p:regular r:id="rId27"/>
      <p:bold r:id="rId28"/>
      <p:italic r:id="rId29"/>
      <p:boldItalic r:id="rId30"/>
    </p:embeddedFont>
    <p:embeddedFont>
      <p:font typeface="Open Sans" panose="020B060402020202020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5" d="100"/>
          <a:sy n="125" d="100"/>
        </p:scale>
        <p:origin x="1116" y="9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686104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ed5044f445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ed5044f445_0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a6ea1e871f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a6ea1e871f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a6ea1e871f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a6ea1e871f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a6ea1e871f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a6ea1e871f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a6ea1e871f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a6ea1e871f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a6ea1e871f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a6ea1e871f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a6ea1e871f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a6ea1e871f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a6ea1e871f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a6ea1e871f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a6ea1e871f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a6ea1e871f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a6ea1e871f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a6ea1e871f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a6ea1e871f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a6ea1e871f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a6ea1e871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a6ea1e871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a6ea1e871f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a6ea1e871f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a6ea1e871f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2a6ea1e871f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a6ea1e871f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2a6ea1e871f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a6ea1e871f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a6ea1e871f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a6ea1e871f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2a6ea1e871f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a6ea1e871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a6ea1e871f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a6ea1e871f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a6ea1e871f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a6ea1e871f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a6ea1e871f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a6ea1e871f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a6ea1e871f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a6ea1e871f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a6ea1e871f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a6ea1e871f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a6ea1e871f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a6ea1e871f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a6ea1e871f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840778"/>
            <a:ext cx="1081625" cy="1249932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629707"/>
            <a:ext cx="1081625" cy="1249932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44700" y="1604728"/>
            <a:ext cx="3054600" cy="170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44700" y="3462867"/>
            <a:ext cx="3054600" cy="7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606333"/>
            <a:ext cx="9144000" cy="108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063472"/>
            <a:ext cx="8520600" cy="23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513333"/>
            <a:ext cx="8520600" cy="119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511361"/>
            <a:ext cx="1081625" cy="1249932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7" name="Google Shape;17;p3"/>
          <p:cNvSpPr/>
          <p:nvPr/>
        </p:nvSpPr>
        <p:spPr>
          <a:xfrm rot="10800000" flipH="1">
            <a:off x="466425" y="3953707"/>
            <a:ext cx="1081625" cy="1249932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73700" y="2007167"/>
            <a:ext cx="7596600" cy="170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606333"/>
            <a:ext cx="9144000" cy="108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00" y="351028"/>
            <a:ext cx="8520600" cy="92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11700" y="1361361"/>
            <a:ext cx="8520600" cy="372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51028"/>
            <a:ext cx="8520600" cy="92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361361"/>
            <a:ext cx="3999900" cy="372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361361"/>
            <a:ext cx="3999900" cy="372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351028"/>
            <a:ext cx="8520600" cy="92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617333"/>
            <a:ext cx="2808000" cy="8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554889"/>
            <a:ext cx="2808000" cy="30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606333"/>
            <a:ext cx="9144000" cy="108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500167"/>
            <a:ext cx="5878800" cy="454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8"/>
            <a:ext cx="4572000" cy="5715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9950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1032528"/>
            <a:ext cx="4045200" cy="19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3076667"/>
            <a:ext cx="4045200" cy="174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804667"/>
            <a:ext cx="3837000" cy="410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9500" y="4687694"/>
            <a:ext cx="59988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ux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51028"/>
            <a:ext cx="8520600" cy="9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361361"/>
            <a:ext cx="8520600" cy="37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265500" y="1032528"/>
            <a:ext cx="4045200" cy="19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Лекция 24</a:t>
            </a:r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265500" y="3076676"/>
            <a:ext cx="4045200" cy="19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600"/>
              <a:t>Технологическое оборудование, экономичные раскладки шаблонов промышленных изделий</a:t>
            </a:r>
            <a:endParaRPr sz="2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5350" y="1032525"/>
            <a:ext cx="3226400" cy="430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/>
          <p:nvPr/>
        </p:nvSpPr>
        <p:spPr>
          <a:xfrm>
            <a:off x="311700" y="351028"/>
            <a:ext cx="8520600" cy="9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2500" lnSpcReduction="20000"/>
          </a:bodyPr>
          <a:lstStyle/>
          <a:p>
            <a:pPr marL="0" lvl="0" indent="0" algn="l" rtl="0">
              <a:lnSpc>
                <a:spcPct val="110000"/>
              </a:lnSpc>
              <a:spcBef>
                <a:spcPts val="2600"/>
              </a:spcBef>
              <a:spcAft>
                <a:spcPts val="0"/>
              </a:spcAft>
              <a:buNone/>
            </a:pPr>
            <a:r>
              <a:rPr lang="ru" sz="2550" b="1">
                <a:solidFill>
                  <a:srgbClr val="333333"/>
                </a:solidFill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Шаг второй: расчет внутреннего наполнения</a:t>
            </a:r>
            <a:endParaRPr sz="2550" b="1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ru" sz="2400" i="1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Задание: записать теоретическую часть в скетчбук</a:t>
            </a:r>
            <a:endParaRPr sz="2400" i="1">
              <a:solidFill>
                <a:srgbClr val="000000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121" name="Google Shape;121;p22"/>
          <p:cNvSpPr txBox="1"/>
          <p:nvPr/>
        </p:nvSpPr>
        <p:spPr>
          <a:xfrm>
            <a:off x="311700" y="1274725"/>
            <a:ext cx="4519800" cy="39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900"/>
              </a:spcAft>
              <a:buNone/>
            </a:pPr>
            <a:r>
              <a:rPr lang="ru" sz="2400">
                <a:solidFill>
                  <a:srgbClr val="333333"/>
                </a:solidFill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Пример расчета деталировки шкафа с внутренним наполнением в виде двух полок и двух выдвижных ящиков. Тут сразу можно подкорректировать высоту ребра жесткости – логично, если оно будет задником для всей верхней полки по высоте.</a:t>
            </a:r>
            <a:endParaRPr sz="2400">
              <a:solidFill>
                <a:srgbClr val="333333"/>
              </a:solidFill>
              <a:highlight>
                <a:srgbClr val="FFFFFF"/>
              </a:highlight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122" name="Google Shape;12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3900" y="1427128"/>
            <a:ext cx="4007699" cy="3384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/>
          <p:nvPr/>
        </p:nvSpPr>
        <p:spPr>
          <a:xfrm>
            <a:off x="311700" y="351028"/>
            <a:ext cx="8520600" cy="9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2500" lnSpcReduction="20000"/>
          </a:bodyPr>
          <a:lstStyle/>
          <a:p>
            <a:pPr marL="0" lvl="0" indent="0" algn="l" rtl="0">
              <a:lnSpc>
                <a:spcPct val="110000"/>
              </a:lnSpc>
              <a:spcBef>
                <a:spcPts val="2600"/>
              </a:spcBef>
              <a:spcAft>
                <a:spcPts val="0"/>
              </a:spcAft>
              <a:buNone/>
            </a:pPr>
            <a:r>
              <a:rPr lang="ru" sz="2550" b="1">
                <a:solidFill>
                  <a:srgbClr val="333333"/>
                </a:solidFill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Шаг второй: расчет внутреннего наполнения</a:t>
            </a:r>
            <a:endParaRPr sz="2550" b="1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ru" sz="2400" i="1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Задание: записать теоретическую часть в скетчбук</a:t>
            </a:r>
            <a:endParaRPr sz="2400" i="1">
              <a:solidFill>
                <a:srgbClr val="000000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128" name="Google Shape;128;p23"/>
          <p:cNvSpPr txBox="1"/>
          <p:nvPr/>
        </p:nvSpPr>
        <p:spPr>
          <a:xfrm>
            <a:off x="311700" y="1274725"/>
            <a:ext cx="4519800" cy="39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900"/>
              </a:spcAft>
              <a:buNone/>
            </a:pPr>
            <a:r>
              <a:rPr lang="ru" sz="2400" i="1">
                <a:solidFill>
                  <a:srgbClr val="FF0000"/>
                </a:solidFill>
                <a:latin typeface="Economica"/>
                <a:ea typeface="Economica"/>
                <a:cs typeface="Economica"/>
                <a:sym typeface="Economica"/>
              </a:rPr>
              <a:t>Учитывайте направление текстуры ДСП. Даже если вы планируете делать мебель из однотонного материала, без рисунка, не путайте длину с шириной. Так вы избежите ошибок в указании кромки, случайно перепутав сторону кромления.</a:t>
            </a:r>
            <a:endParaRPr sz="2400" i="1">
              <a:solidFill>
                <a:srgbClr val="FF0000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129" name="Google Shape;12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4200" y="1274728"/>
            <a:ext cx="2574917" cy="4135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/>
          <p:nvPr/>
        </p:nvSpPr>
        <p:spPr>
          <a:xfrm>
            <a:off x="311700" y="351028"/>
            <a:ext cx="8520600" cy="9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2500" lnSpcReduction="20000"/>
          </a:bodyPr>
          <a:lstStyle/>
          <a:p>
            <a:pPr marL="0" lvl="0" indent="0" algn="l" rtl="0">
              <a:lnSpc>
                <a:spcPct val="110000"/>
              </a:lnSpc>
              <a:spcBef>
                <a:spcPts val="2600"/>
              </a:spcBef>
              <a:spcAft>
                <a:spcPts val="0"/>
              </a:spcAft>
              <a:buNone/>
            </a:pPr>
            <a:r>
              <a:rPr lang="ru" sz="2608" b="1">
                <a:solidFill>
                  <a:srgbClr val="333333"/>
                </a:solidFill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Шаг второй: </a:t>
            </a:r>
            <a:r>
              <a:rPr lang="ru" sz="2550" b="1">
                <a:solidFill>
                  <a:srgbClr val="333333"/>
                </a:solidFill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расчет внутреннего наполнения</a:t>
            </a:r>
            <a:endParaRPr sz="3308" b="1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ru" sz="2400" i="1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Задание: записать теоретическую часть в скетчбук</a:t>
            </a:r>
            <a:endParaRPr sz="2400" i="1">
              <a:solidFill>
                <a:srgbClr val="000000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135" name="Google Shape;135;p24"/>
          <p:cNvSpPr txBox="1"/>
          <p:nvPr/>
        </p:nvSpPr>
        <p:spPr>
          <a:xfrm>
            <a:off x="311700" y="1274725"/>
            <a:ext cx="8520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2800"/>
              </a:spcBef>
              <a:spcAft>
                <a:spcPts val="3000"/>
              </a:spcAft>
              <a:buNone/>
            </a:pPr>
            <a:r>
              <a:rPr lang="ru" sz="2400">
                <a:solidFill>
                  <a:srgbClr val="333333"/>
                </a:solidFill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Расчет деталей внутреннего наполнения шкафа из ЛДСП</a:t>
            </a:r>
            <a:endParaRPr sz="2400">
              <a:solidFill>
                <a:srgbClr val="333333"/>
              </a:solidFill>
              <a:highlight>
                <a:srgbClr val="FFFFFF"/>
              </a:highlight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136" name="Google Shape;13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225" y="2117150"/>
            <a:ext cx="8591550" cy="245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/>
          <p:nvPr/>
        </p:nvSpPr>
        <p:spPr>
          <a:xfrm>
            <a:off x="311700" y="351028"/>
            <a:ext cx="8520600" cy="9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2500" lnSpcReduction="20000"/>
          </a:bodyPr>
          <a:lstStyle/>
          <a:p>
            <a:pPr marL="0" lvl="0" indent="0" algn="l" rtl="0">
              <a:lnSpc>
                <a:spcPct val="110000"/>
              </a:lnSpc>
              <a:spcBef>
                <a:spcPts val="2600"/>
              </a:spcBef>
              <a:spcAft>
                <a:spcPts val="0"/>
              </a:spcAft>
              <a:buNone/>
            </a:pPr>
            <a:r>
              <a:rPr lang="ru" sz="2550" b="1">
                <a:solidFill>
                  <a:srgbClr val="333333"/>
                </a:solidFill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Шаг третий: выбор и расчет фасадной части</a:t>
            </a:r>
            <a:endParaRPr sz="2550" b="1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ru" sz="2400" i="1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Задание: записать теоретическую часть в скетчбук</a:t>
            </a:r>
            <a:endParaRPr sz="2400" i="1">
              <a:solidFill>
                <a:srgbClr val="000000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142" name="Google Shape;142;p25"/>
          <p:cNvSpPr txBox="1"/>
          <p:nvPr/>
        </p:nvSpPr>
        <p:spPr>
          <a:xfrm>
            <a:off x="311700" y="1274725"/>
            <a:ext cx="8520600" cy="26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900"/>
              </a:spcAft>
              <a:buNone/>
            </a:pPr>
            <a:r>
              <a:rPr lang="ru" sz="2400">
                <a:solidFill>
                  <a:srgbClr val="333333"/>
                </a:solidFill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В зависимости от материала, фасад может быть разной толщины, обычно она варьируется в пределах 16-20мм для распашных дверей и выдвижных ящиков. И в пределах 5-22мм для разных раздвижных систем купе, тут раскладка такая: 5мм зеркало или стекло, 8-10мм вставки в рамочные раздвижные системы, 16-22мм подвесные и складные системы.</a:t>
            </a:r>
            <a:endParaRPr sz="2400">
              <a:solidFill>
                <a:srgbClr val="333333"/>
              </a:solidFill>
              <a:highlight>
                <a:srgbClr val="FFFFFF"/>
              </a:highlight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6"/>
          <p:cNvSpPr txBox="1"/>
          <p:nvPr/>
        </p:nvSpPr>
        <p:spPr>
          <a:xfrm>
            <a:off x="311700" y="351028"/>
            <a:ext cx="8520600" cy="9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2500" lnSpcReduction="20000"/>
          </a:bodyPr>
          <a:lstStyle/>
          <a:p>
            <a:pPr marL="0" lvl="0" indent="0" algn="l" rtl="0">
              <a:lnSpc>
                <a:spcPct val="110000"/>
              </a:lnSpc>
              <a:spcBef>
                <a:spcPts val="2600"/>
              </a:spcBef>
              <a:spcAft>
                <a:spcPts val="0"/>
              </a:spcAft>
              <a:buNone/>
            </a:pPr>
            <a:r>
              <a:rPr lang="ru" sz="2550" b="1">
                <a:solidFill>
                  <a:srgbClr val="333333"/>
                </a:solidFill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Шаг третий: выбор и расчет фасадной части</a:t>
            </a:r>
            <a:endParaRPr sz="2550" b="1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ru" sz="2400" i="1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Задание: записать теоретическую часть в скетчбук</a:t>
            </a:r>
            <a:endParaRPr sz="2400" i="1">
              <a:solidFill>
                <a:srgbClr val="000000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148" name="Google Shape;148;p26"/>
          <p:cNvSpPr txBox="1"/>
          <p:nvPr/>
        </p:nvSpPr>
        <p:spPr>
          <a:xfrm>
            <a:off x="311700" y="1274725"/>
            <a:ext cx="8520600" cy="3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900"/>
              </a:spcAft>
              <a:buNone/>
            </a:pPr>
            <a:r>
              <a:rPr lang="ru" sz="2400">
                <a:solidFill>
                  <a:srgbClr val="333333"/>
                </a:solidFill>
                <a:latin typeface="Economica"/>
                <a:ea typeface="Economica"/>
                <a:cs typeface="Economica"/>
                <a:sym typeface="Economica"/>
              </a:rPr>
              <a:t>Если распашной фасад получается толще (например, рамочный из дерева), то следует сразу определиться с мебельными петлями. Например, у Hettich есть специальные петли для толстых фасадов с увеличенной чашкой и специфической монтажной планкой. А фасад под раздвижную систему нередко приходится фрезеровать до необходимой толщины в местах установки крепежных элементов. Все это в комплексе может повлиять и на конструктив.</a:t>
            </a:r>
            <a:endParaRPr sz="2400">
              <a:solidFill>
                <a:srgbClr val="333333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7"/>
          <p:cNvSpPr txBox="1"/>
          <p:nvPr/>
        </p:nvSpPr>
        <p:spPr>
          <a:xfrm>
            <a:off x="311700" y="351028"/>
            <a:ext cx="8520600" cy="9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2500" lnSpcReduction="20000"/>
          </a:bodyPr>
          <a:lstStyle/>
          <a:p>
            <a:pPr marL="0" lvl="0" indent="0" algn="l" rtl="0">
              <a:lnSpc>
                <a:spcPct val="110000"/>
              </a:lnSpc>
              <a:spcBef>
                <a:spcPts val="2600"/>
              </a:spcBef>
              <a:spcAft>
                <a:spcPts val="0"/>
              </a:spcAft>
              <a:buNone/>
            </a:pPr>
            <a:r>
              <a:rPr lang="ru" sz="2550" b="1">
                <a:solidFill>
                  <a:srgbClr val="333333"/>
                </a:solidFill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Шаг третий: выбор и расчет фасадной части</a:t>
            </a:r>
            <a:endParaRPr sz="2550" b="1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ru" sz="2400" i="1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Задание: записать теоретическую часть в скетчбук</a:t>
            </a:r>
            <a:endParaRPr sz="2400" i="1">
              <a:solidFill>
                <a:srgbClr val="000000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154" name="Google Shape;154;p27"/>
          <p:cNvSpPr txBox="1"/>
          <p:nvPr/>
        </p:nvSpPr>
        <p:spPr>
          <a:xfrm>
            <a:off x="311700" y="1274725"/>
            <a:ext cx="4406400" cy="39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900"/>
              </a:spcAft>
              <a:buNone/>
            </a:pPr>
            <a:r>
              <a:rPr lang="ru" sz="2400">
                <a:solidFill>
                  <a:srgbClr val="333333"/>
                </a:solidFill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В зависимости от материала, по-разному рассчитывается и габаритный размер фасадов. Некоторые материалы (например, фасады под пленкой ПВХ, массив, крашенные эмалью фасады) не требуют кромления, их размеры рассчитываются в «чистовую».</a:t>
            </a:r>
            <a:endParaRPr sz="2400">
              <a:solidFill>
                <a:srgbClr val="333333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155" name="Google Shape;15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7950" y="1866225"/>
            <a:ext cx="4164450" cy="2769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8"/>
          <p:cNvSpPr txBox="1"/>
          <p:nvPr/>
        </p:nvSpPr>
        <p:spPr>
          <a:xfrm>
            <a:off x="311700" y="351028"/>
            <a:ext cx="8520600" cy="9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2500" lnSpcReduction="20000"/>
          </a:bodyPr>
          <a:lstStyle/>
          <a:p>
            <a:pPr marL="0" lvl="0" indent="0" algn="l" rtl="0">
              <a:lnSpc>
                <a:spcPct val="110000"/>
              </a:lnSpc>
              <a:spcBef>
                <a:spcPts val="2600"/>
              </a:spcBef>
              <a:spcAft>
                <a:spcPts val="0"/>
              </a:spcAft>
              <a:buNone/>
            </a:pPr>
            <a:r>
              <a:rPr lang="ru" sz="2550" b="1">
                <a:solidFill>
                  <a:srgbClr val="333333"/>
                </a:solidFill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Шаг третий: выбор и расчет фасадной части</a:t>
            </a:r>
            <a:endParaRPr sz="2550" b="1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ru" sz="2400" i="1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Задание: записать теоретическую часть в скетчбук</a:t>
            </a:r>
            <a:endParaRPr sz="2400" i="1">
              <a:solidFill>
                <a:srgbClr val="000000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161" name="Google Shape;161;p28"/>
          <p:cNvSpPr txBox="1"/>
          <p:nvPr/>
        </p:nvSpPr>
        <p:spPr>
          <a:xfrm>
            <a:off x="311700" y="1708050"/>
            <a:ext cx="4406400" cy="26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900"/>
              </a:spcAft>
              <a:buNone/>
            </a:pPr>
            <a:r>
              <a:rPr lang="ru" sz="2400">
                <a:solidFill>
                  <a:srgbClr val="333333"/>
                </a:solidFill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А расчет фасадов под распил из листовых материалов (ЛДСП, AGT панели, High Gloss панели) должен учитывать толщину кромки. Она может быть толщиной 1мм или 2мм.</a:t>
            </a:r>
            <a:endParaRPr sz="2400">
              <a:solidFill>
                <a:srgbClr val="333333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162" name="Google Shape;16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8100" y="1684553"/>
            <a:ext cx="4121099" cy="2725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9"/>
          <p:cNvSpPr txBox="1"/>
          <p:nvPr/>
        </p:nvSpPr>
        <p:spPr>
          <a:xfrm>
            <a:off x="311700" y="351028"/>
            <a:ext cx="8520600" cy="9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2500" lnSpcReduction="20000"/>
          </a:bodyPr>
          <a:lstStyle/>
          <a:p>
            <a:pPr marL="0" lvl="0" indent="0" algn="l" rtl="0">
              <a:lnSpc>
                <a:spcPct val="110000"/>
              </a:lnSpc>
              <a:spcBef>
                <a:spcPts val="2600"/>
              </a:spcBef>
              <a:spcAft>
                <a:spcPts val="0"/>
              </a:spcAft>
              <a:buNone/>
            </a:pPr>
            <a:r>
              <a:rPr lang="ru" sz="2550" b="1">
                <a:solidFill>
                  <a:srgbClr val="333333"/>
                </a:solidFill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Шаг третий: выбор и расчет фасадной части</a:t>
            </a:r>
            <a:endParaRPr sz="2550" b="1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ru" sz="2400" i="1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Задание: записать теоретическую часть в скетчбук</a:t>
            </a:r>
            <a:endParaRPr sz="2400" i="1">
              <a:solidFill>
                <a:srgbClr val="000000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168" name="Google Shape;168;p29"/>
          <p:cNvSpPr txBox="1"/>
          <p:nvPr/>
        </p:nvSpPr>
        <p:spPr>
          <a:xfrm>
            <a:off x="311700" y="1274725"/>
            <a:ext cx="4406400" cy="31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900"/>
              </a:spcAft>
              <a:buNone/>
            </a:pPr>
            <a:r>
              <a:rPr lang="ru" sz="2400">
                <a:solidFill>
                  <a:srgbClr val="333333"/>
                </a:solidFill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Пример расчета фасадов с рассмотренной деталировкой шкафа для корпуса – пусть для их изготовления будет использоваться также ЛДСП толщиной 16мм с кромкой 1мм по периметру.</a:t>
            </a:r>
            <a:endParaRPr sz="2400">
              <a:solidFill>
                <a:srgbClr val="333333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169" name="Google Shape;16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8100" y="1385953"/>
            <a:ext cx="4121100" cy="3975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0"/>
          <p:cNvSpPr txBox="1"/>
          <p:nvPr/>
        </p:nvSpPr>
        <p:spPr>
          <a:xfrm>
            <a:off x="311700" y="351028"/>
            <a:ext cx="8520600" cy="9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2500" lnSpcReduction="20000"/>
          </a:bodyPr>
          <a:lstStyle/>
          <a:p>
            <a:pPr marL="0" lvl="0" indent="0" algn="l" rtl="0">
              <a:lnSpc>
                <a:spcPct val="110000"/>
              </a:lnSpc>
              <a:spcBef>
                <a:spcPts val="2600"/>
              </a:spcBef>
              <a:spcAft>
                <a:spcPts val="0"/>
              </a:spcAft>
              <a:buNone/>
            </a:pPr>
            <a:r>
              <a:rPr lang="ru" sz="2550" b="1">
                <a:solidFill>
                  <a:srgbClr val="333333"/>
                </a:solidFill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Шаг третий: выбор и расчет фасадной части</a:t>
            </a:r>
            <a:endParaRPr sz="3308" b="1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ru" sz="2400" i="1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Задание: записать теоретическую часть в скетчбук</a:t>
            </a:r>
            <a:endParaRPr sz="2400" i="1">
              <a:solidFill>
                <a:srgbClr val="000000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175" name="Google Shape;175;p30"/>
          <p:cNvSpPr txBox="1"/>
          <p:nvPr/>
        </p:nvSpPr>
        <p:spPr>
          <a:xfrm>
            <a:off x="311700" y="1274725"/>
            <a:ext cx="2676600" cy="31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2800"/>
              </a:spcBef>
              <a:spcAft>
                <a:spcPts val="3000"/>
              </a:spcAft>
              <a:buNone/>
            </a:pPr>
            <a:r>
              <a:rPr lang="ru" sz="2400">
                <a:solidFill>
                  <a:srgbClr val="333333"/>
                </a:solidFill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С учетом толщины кромки 2мм от габаритов отнимаем 4мм по периметру и вписываем детали в таблицу.</a:t>
            </a:r>
            <a:endParaRPr sz="2400">
              <a:solidFill>
                <a:srgbClr val="333333"/>
              </a:solidFill>
              <a:highlight>
                <a:srgbClr val="FFFFFF"/>
              </a:highlight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176" name="Google Shape;17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4248" y="1596968"/>
            <a:ext cx="5763626" cy="3753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1"/>
          <p:cNvSpPr txBox="1"/>
          <p:nvPr/>
        </p:nvSpPr>
        <p:spPr>
          <a:xfrm>
            <a:off x="311700" y="351028"/>
            <a:ext cx="8520600" cy="9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2500" lnSpcReduction="20000"/>
          </a:bodyPr>
          <a:lstStyle/>
          <a:p>
            <a:pPr marL="0" lvl="0" indent="0" algn="l" rtl="0">
              <a:lnSpc>
                <a:spcPct val="110000"/>
              </a:lnSpc>
              <a:spcBef>
                <a:spcPts val="2600"/>
              </a:spcBef>
              <a:spcAft>
                <a:spcPts val="0"/>
              </a:spcAft>
              <a:buNone/>
            </a:pPr>
            <a:r>
              <a:rPr lang="ru" sz="2550" b="1">
                <a:solidFill>
                  <a:srgbClr val="333333"/>
                </a:solidFill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Шаг четвертый: как сделать распил по деталировке мебели</a:t>
            </a:r>
            <a:endParaRPr sz="2550" b="1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ru" sz="2400" i="1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Задание: записать теоретическую часть в скетчбук</a:t>
            </a:r>
            <a:endParaRPr sz="2400" i="1">
              <a:solidFill>
                <a:srgbClr val="000000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182" name="Google Shape;182;p31"/>
          <p:cNvSpPr txBox="1"/>
          <p:nvPr/>
        </p:nvSpPr>
        <p:spPr>
          <a:xfrm>
            <a:off x="311700" y="1579525"/>
            <a:ext cx="8520600" cy="22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900"/>
              </a:spcAft>
              <a:buNone/>
            </a:pPr>
            <a:r>
              <a:rPr lang="ru" sz="2400" dirty="0">
                <a:solidFill>
                  <a:srgbClr val="333333"/>
                </a:solidFill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После того, как деталировка мебели расписана и указаны стороны для наклеивания кромки, хочется узнать расход материала. Если внести данные в таблицу ексель и ввести соответствующие формулы, расход ЛДСП посчитается в квадратных метрах, а кромки – в погонных метрах.</a:t>
            </a:r>
            <a:endParaRPr sz="2400" dirty="0">
              <a:solidFill>
                <a:srgbClr val="333333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/>
        </p:nvSpPr>
        <p:spPr>
          <a:xfrm>
            <a:off x="311700" y="351028"/>
            <a:ext cx="8520600" cy="9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Технологии массовых изготовления мебели</a:t>
            </a:r>
            <a:endParaRPr sz="2400" b="1"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i="1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Задание: записать теоретическую часть в скетчбук</a:t>
            </a:r>
            <a:endParaRPr sz="2400" i="1">
              <a:solidFill>
                <a:srgbClr val="000000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311700" y="1274725"/>
            <a:ext cx="8520600" cy="18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" sz="2400">
                <a:solidFill>
                  <a:srgbClr val="333333"/>
                </a:solidFill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Любой набор мебели лучше всего разбить на модули – шкафы, столы и тумбы (+ кровать, если речь идет о спальне). Даже если планируется монолитная, встроенная конструкция, она все равно состоит из частей.</a:t>
            </a:r>
            <a:endParaRPr sz="24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2"/>
          <p:cNvSpPr txBox="1"/>
          <p:nvPr/>
        </p:nvSpPr>
        <p:spPr>
          <a:xfrm>
            <a:off x="311700" y="351028"/>
            <a:ext cx="8520600" cy="9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2500" lnSpcReduction="20000"/>
          </a:bodyPr>
          <a:lstStyle/>
          <a:p>
            <a:pPr marL="0" lvl="0" indent="0" algn="l" rtl="0">
              <a:lnSpc>
                <a:spcPct val="110000"/>
              </a:lnSpc>
              <a:spcBef>
                <a:spcPts val="2600"/>
              </a:spcBef>
              <a:spcAft>
                <a:spcPts val="0"/>
              </a:spcAft>
              <a:buNone/>
            </a:pPr>
            <a:r>
              <a:rPr lang="ru" sz="2550" b="1">
                <a:solidFill>
                  <a:srgbClr val="333333"/>
                </a:solidFill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Шаг четвертый: как сделать распил по деталировке мебели</a:t>
            </a:r>
            <a:endParaRPr sz="2550" b="1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ru" sz="2400" i="1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Задание: записать теоретическую часть в скетчбук</a:t>
            </a:r>
            <a:endParaRPr sz="2400" i="1">
              <a:solidFill>
                <a:srgbClr val="000000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188" name="Google Shape;188;p32"/>
          <p:cNvSpPr txBox="1"/>
          <p:nvPr/>
        </p:nvSpPr>
        <p:spPr>
          <a:xfrm>
            <a:off x="311700" y="1526185"/>
            <a:ext cx="8520600" cy="22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900"/>
              </a:spcAft>
              <a:buNone/>
            </a:pPr>
            <a:r>
              <a:rPr lang="ru" sz="2400" dirty="0">
                <a:solidFill>
                  <a:srgbClr val="333333"/>
                </a:solidFill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Зная формат листа, можно примерно прикинуть, сколько ЛДСП понадобится. Лучше всего округлить в большую сторону, поскольку отходы от распила могут составлять от 10 до 20%, в зависимости от размеров деталей (более мелкие плотнее «ложатся» на лист).</a:t>
            </a:r>
            <a:endParaRPr sz="2400" dirty="0">
              <a:solidFill>
                <a:srgbClr val="333333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3"/>
          <p:cNvSpPr txBox="1"/>
          <p:nvPr/>
        </p:nvSpPr>
        <p:spPr>
          <a:xfrm>
            <a:off x="311700" y="351028"/>
            <a:ext cx="8520600" cy="9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2500" lnSpcReduction="20000"/>
          </a:bodyPr>
          <a:lstStyle/>
          <a:p>
            <a:pPr marL="0" lvl="0" indent="0" algn="l" rtl="0">
              <a:lnSpc>
                <a:spcPct val="110000"/>
              </a:lnSpc>
              <a:spcBef>
                <a:spcPts val="2600"/>
              </a:spcBef>
              <a:spcAft>
                <a:spcPts val="0"/>
              </a:spcAft>
              <a:buNone/>
            </a:pPr>
            <a:r>
              <a:rPr lang="ru" sz="2550" b="1">
                <a:solidFill>
                  <a:srgbClr val="333333"/>
                </a:solidFill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Шаг четвертый: как сделать распил по деталировке мебели</a:t>
            </a:r>
            <a:endParaRPr sz="2550" b="1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ru" sz="2400" i="1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Задание: записать теоретическую часть в скетчбук</a:t>
            </a:r>
            <a:endParaRPr sz="2400" i="1">
              <a:solidFill>
                <a:srgbClr val="000000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194" name="Google Shape;194;p33"/>
          <p:cNvSpPr txBox="1"/>
          <p:nvPr/>
        </p:nvSpPr>
        <p:spPr>
          <a:xfrm>
            <a:off x="311700" y="1274725"/>
            <a:ext cx="8577000" cy="9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900"/>
              </a:spcAft>
              <a:buNone/>
            </a:pPr>
            <a:r>
              <a:rPr lang="ru" sz="2400">
                <a:solidFill>
                  <a:srgbClr val="333333"/>
                </a:solidFill>
                <a:latin typeface="Economica"/>
                <a:ea typeface="Economica"/>
                <a:cs typeface="Economica"/>
                <a:sym typeface="Economica"/>
              </a:rPr>
              <a:t>Но лучше всего сделать наглядные карты раскроя для распила. Это делается с помощью специальных программ.</a:t>
            </a:r>
            <a:endParaRPr sz="2400">
              <a:solidFill>
                <a:srgbClr val="333333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195" name="Google Shape;19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4800" y="2253624"/>
            <a:ext cx="6370801" cy="321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4"/>
          <p:cNvSpPr txBox="1"/>
          <p:nvPr/>
        </p:nvSpPr>
        <p:spPr>
          <a:xfrm>
            <a:off x="311700" y="351028"/>
            <a:ext cx="8520600" cy="9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62500"/>
          </a:bodyPr>
          <a:lstStyle/>
          <a:p>
            <a:pPr marL="0" lvl="0" indent="0" algn="l" rtl="0">
              <a:lnSpc>
                <a:spcPct val="110000"/>
              </a:lnSpc>
              <a:spcBef>
                <a:spcPts val="2600"/>
              </a:spcBef>
              <a:spcAft>
                <a:spcPts val="0"/>
              </a:spcAft>
              <a:buNone/>
            </a:pPr>
            <a:r>
              <a:rPr lang="ru" sz="3188" b="1">
                <a:solidFill>
                  <a:srgbClr val="333333"/>
                </a:solidFill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Шаг пятый: сборочные чертежи корпусной мебели, присадка под крепеж</a:t>
            </a:r>
            <a:endParaRPr sz="3188" b="1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ru" sz="2400" i="1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Задание: записать теоретическую часть в скетчбук</a:t>
            </a:r>
            <a:endParaRPr sz="2400" i="1">
              <a:solidFill>
                <a:srgbClr val="000000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201" name="Google Shape;201;p34"/>
          <p:cNvSpPr txBox="1"/>
          <p:nvPr/>
        </p:nvSpPr>
        <p:spPr>
          <a:xfrm>
            <a:off x="311700" y="1274725"/>
            <a:ext cx="8520600" cy="33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dirty="0">
                <a:solidFill>
                  <a:srgbClr val="333333"/>
                </a:solidFill>
                <a:latin typeface="Economica"/>
                <a:ea typeface="Economica"/>
                <a:cs typeface="Economica"/>
                <a:sym typeface="Economica"/>
              </a:rPr>
              <a:t>Чтобы мебель собрать, нужно разметить и просверлить отверстия под крепеж. Это можно сделать как вручную, так и заказать присадку на автоматизированных станках.</a:t>
            </a:r>
            <a:endParaRPr sz="2400" dirty="0">
              <a:solidFill>
                <a:srgbClr val="333333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l" rtl="0">
              <a:lnSpc>
                <a:spcPct val="115000"/>
              </a:lnSpc>
              <a:spcBef>
                <a:spcPts val="1900"/>
              </a:spcBef>
              <a:spcAft>
                <a:spcPts val="1900"/>
              </a:spcAft>
              <a:buNone/>
            </a:pPr>
            <a:r>
              <a:rPr lang="ru" sz="2400" dirty="0">
                <a:solidFill>
                  <a:srgbClr val="333333"/>
                </a:solidFill>
                <a:latin typeface="Economica"/>
                <a:ea typeface="Economica"/>
                <a:cs typeface="Economica"/>
                <a:sym typeface="Economica"/>
              </a:rPr>
              <a:t>Во втором случае нужно уточнить требования к присадке. Например, некоторые станки сверлят с шагом 32мм, с определенным отступом от края. А значит, крепеж нужно также расставить по системе 32мм.</a:t>
            </a:r>
            <a:endParaRPr sz="2400" dirty="0">
              <a:solidFill>
                <a:srgbClr val="333333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5"/>
          <p:cNvSpPr txBox="1"/>
          <p:nvPr/>
        </p:nvSpPr>
        <p:spPr>
          <a:xfrm>
            <a:off x="311700" y="351028"/>
            <a:ext cx="8520600" cy="9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62500"/>
          </a:bodyPr>
          <a:lstStyle/>
          <a:p>
            <a:pPr marL="0" lvl="0" indent="0" algn="l" rtl="0">
              <a:lnSpc>
                <a:spcPct val="110000"/>
              </a:lnSpc>
              <a:spcBef>
                <a:spcPts val="2600"/>
              </a:spcBef>
              <a:spcAft>
                <a:spcPts val="0"/>
              </a:spcAft>
              <a:buNone/>
            </a:pPr>
            <a:r>
              <a:rPr lang="ru" sz="3188" b="1">
                <a:solidFill>
                  <a:srgbClr val="333333"/>
                </a:solidFill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Шаг пятый: сборочные чертежи корпусной мебели, присадка под крепеж</a:t>
            </a:r>
            <a:endParaRPr sz="3188" b="1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ru" sz="2400" i="1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Задание: записать теоретическую часть в скетчбук</a:t>
            </a:r>
            <a:endParaRPr sz="2400" i="1">
              <a:solidFill>
                <a:srgbClr val="000000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207" name="Google Shape;207;p35"/>
          <p:cNvSpPr txBox="1"/>
          <p:nvPr/>
        </p:nvSpPr>
        <p:spPr>
          <a:xfrm>
            <a:off x="311700" y="1640485"/>
            <a:ext cx="3922500" cy="31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900"/>
              </a:spcAft>
              <a:buNone/>
            </a:pPr>
            <a:r>
              <a:rPr lang="ru" sz="2400" dirty="0">
                <a:solidFill>
                  <a:srgbClr val="333333"/>
                </a:solidFill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Пусть корпус полностью собирается на конфирматах (если не устраивают отверстия в боковинах, можно использовать скрытый крепеж на эксцентрик+шкант).</a:t>
            </a:r>
            <a:endParaRPr sz="2400" dirty="0">
              <a:solidFill>
                <a:srgbClr val="333333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208" name="Google Shape;20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3625" y="1427128"/>
            <a:ext cx="4604998" cy="3207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6"/>
          <p:cNvSpPr txBox="1"/>
          <p:nvPr/>
        </p:nvSpPr>
        <p:spPr>
          <a:xfrm>
            <a:off x="23325" y="96129"/>
            <a:ext cx="8520600" cy="4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260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rgbClr val="333333"/>
                </a:solidFill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Шаг пятый: сборочные чертежи корпусной мебели, присадка под крепеж</a:t>
            </a:r>
            <a:endParaRPr sz="2000" b="1" dirty="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ru" sz="1600" i="1" dirty="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Задание: записать теоретическую часть в скетчбук</a:t>
            </a:r>
            <a:endParaRPr sz="1600" i="1" dirty="0">
              <a:solidFill>
                <a:srgbClr val="000000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214" name="Google Shape;214;p36"/>
          <p:cNvSpPr txBox="1"/>
          <p:nvPr/>
        </p:nvSpPr>
        <p:spPr>
          <a:xfrm>
            <a:off x="277898" y="925750"/>
            <a:ext cx="3922500" cy="40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6550" algn="l" rtl="0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Clr>
                <a:srgbClr val="333333"/>
              </a:buClr>
              <a:buSzPts val="1700"/>
              <a:buFont typeface="Economica"/>
              <a:buChar char="●"/>
            </a:pPr>
            <a:r>
              <a:rPr lang="ru" sz="1700" dirty="0">
                <a:solidFill>
                  <a:srgbClr val="333333"/>
                </a:solidFill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Полку закрепим на полкодержателях с возможностью регулировки высоты, шаг +/-50мм.</a:t>
            </a:r>
            <a:endParaRPr sz="1700" dirty="0">
              <a:solidFill>
                <a:srgbClr val="333333"/>
              </a:solidFill>
              <a:highlight>
                <a:srgbClr val="FFFFFF"/>
              </a:highlight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700"/>
              <a:buFont typeface="Economica"/>
              <a:buChar char="●"/>
            </a:pPr>
            <a:r>
              <a:rPr lang="ru" sz="1700" dirty="0">
                <a:solidFill>
                  <a:srgbClr val="333333"/>
                </a:solidFill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Выдвижные ящики соберем на конфирмат и укажем разметку под крепление направляющих.</a:t>
            </a:r>
            <a:endParaRPr sz="1700" dirty="0">
              <a:solidFill>
                <a:srgbClr val="333333"/>
              </a:solidFill>
              <a:highlight>
                <a:srgbClr val="FFFFFF"/>
              </a:highlight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700"/>
              <a:buFont typeface="Economica"/>
              <a:buChar char="●"/>
            </a:pPr>
            <a:r>
              <a:rPr lang="ru" sz="1700" dirty="0">
                <a:solidFill>
                  <a:srgbClr val="333333"/>
                </a:solidFill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Также поставим петли на распашные дверцы.</a:t>
            </a:r>
            <a:endParaRPr sz="1700" dirty="0">
              <a:solidFill>
                <a:srgbClr val="333333"/>
              </a:solidFill>
              <a:highlight>
                <a:srgbClr val="FFFFFF"/>
              </a:highlight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700"/>
              <a:buFont typeface="Economica"/>
              <a:buChar char="●"/>
            </a:pPr>
            <a:r>
              <a:rPr lang="ru" sz="1700" dirty="0">
                <a:solidFill>
                  <a:srgbClr val="333333"/>
                </a:solidFill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В передней панели выдвижного ящика сделаем отверстия диаметром 3мм под саморез 4х30 для крепления фасадов изнутри корпуса.</a:t>
            </a:r>
            <a:endParaRPr sz="2900" dirty="0">
              <a:solidFill>
                <a:srgbClr val="333333"/>
              </a:solidFill>
              <a:highlight>
                <a:srgbClr val="FFFFFF"/>
              </a:highlight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215" name="Google Shape;21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0079" y="1615440"/>
            <a:ext cx="4438543" cy="3019384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6"/>
          <p:cNvSpPr txBox="1"/>
          <p:nvPr/>
        </p:nvSpPr>
        <p:spPr>
          <a:xfrm>
            <a:off x="4283625" y="4521550"/>
            <a:ext cx="47058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i="1">
                <a:solidFill>
                  <a:srgbClr val="FF0000"/>
                </a:solidFill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Когда крепеж расставлен, можно посчитать всю фурнитуру и комплектующие, необходимые для сборки мебели.</a:t>
            </a:r>
            <a:endParaRPr sz="1600" i="1">
              <a:solidFill>
                <a:srgbClr val="FF0000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/>
        </p:nvSpPr>
        <p:spPr>
          <a:xfrm>
            <a:off x="311700" y="0"/>
            <a:ext cx="8520600" cy="1112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2500" lnSpcReduction="20000"/>
          </a:bodyPr>
          <a:lstStyle/>
          <a:p>
            <a:pPr marL="0" lvl="0" indent="0" algn="l" rtl="0">
              <a:lnSpc>
                <a:spcPct val="110000"/>
              </a:lnSpc>
              <a:spcBef>
                <a:spcPts val="2600"/>
              </a:spcBef>
              <a:spcAft>
                <a:spcPts val="0"/>
              </a:spcAft>
              <a:buNone/>
            </a:pPr>
            <a:r>
              <a:rPr lang="ru" sz="1800" b="1" dirty="0">
                <a:solidFill>
                  <a:srgbClr val="333333"/>
                </a:solidFill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Шаг первый: проектирование корпуса шкафа или тумбы</a:t>
            </a:r>
            <a:endParaRPr sz="2400" b="1" dirty="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ru" sz="1800" i="1" dirty="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Задание: записать теоретическую часть в скетчбук</a:t>
            </a:r>
            <a:endParaRPr sz="1800" i="1" dirty="0">
              <a:solidFill>
                <a:srgbClr val="000000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311700" y="923700"/>
            <a:ext cx="8520600" cy="43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" sz="2400" dirty="0">
                <a:solidFill>
                  <a:srgbClr val="333333"/>
                </a:solidFill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Корпус мебели может быть встроенным или частично встроенным. В этом случае в нем отсутствуют детали – крыша, дно, боковины, задняя стенка. Точнее их заменяют плоскости помещения. Проектировать встроенную или частично встроенную мебель нужно с учетом возможности установки фасада. Под распашные двери, выдвижные ящики обязательно нужно закладывать боковины достаточного размера для установки механизмов. Складные и раздвижные системы могут требовать установки и дна с элементом цоколя, козырька либо закладных элементов.</a:t>
            </a:r>
            <a:endParaRPr sz="2400" dirty="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/>
        </p:nvSpPr>
        <p:spPr>
          <a:xfrm>
            <a:off x="311700" y="351028"/>
            <a:ext cx="8520600" cy="9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2500" lnSpcReduction="20000"/>
          </a:bodyPr>
          <a:lstStyle/>
          <a:p>
            <a:pPr marL="0" lvl="0" indent="0" algn="l" rtl="0">
              <a:lnSpc>
                <a:spcPct val="110000"/>
              </a:lnSpc>
              <a:spcBef>
                <a:spcPts val="2600"/>
              </a:spcBef>
              <a:spcAft>
                <a:spcPts val="0"/>
              </a:spcAft>
              <a:buNone/>
            </a:pPr>
            <a:r>
              <a:rPr lang="ru" sz="2608" b="1" dirty="0">
                <a:solidFill>
                  <a:srgbClr val="333333"/>
                </a:solidFill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Шаг первый: проектирование корпуса шкафа или тумбы</a:t>
            </a:r>
            <a:endParaRPr sz="3308" b="1" dirty="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ru" sz="2400" i="1" dirty="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Задание: записать теоретическую часть в скетчбук</a:t>
            </a:r>
            <a:endParaRPr sz="2400" i="1" dirty="0">
              <a:solidFill>
                <a:srgbClr val="000000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82" name="Google Shape;82;p16"/>
          <p:cNvSpPr txBox="1"/>
          <p:nvPr/>
        </p:nvSpPr>
        <p:spPr>
          <a:xfrm>
            <a:off x="311700" y="1274725"/>
            <a:ext cx="8520600" cy="42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 dirty="0">
                <a:solidFill>
                  <a:srgbClr val="333333"/>
                </a:solidFill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Деталировка мебели отдельностоящей конструкции также имеет свои отличия. Корпус шкафа или тумбы может быть:</a:t>
            </a:r>
            <a:endParaRPr sz="2100" dirty="0">
              <a:solidFill>
                <a:srgbClr val="333333"/>
              </a:solidFill>
              <a:highlight>
                <a:srgbClr val="FFFFFF"/>
              </a:highlight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Clr>
                <a:srgbClr val="333333"/>
              </a:buClr>
              <a:buSzPts val="2100"/>
              <a:buFont typeface="Economica"/>
              <a:buChar char="●"/>
            </a:pPr>
            <a:r>
              <a:rPr lang="ru" sz="2100" b="1" dirty="0">
                <a:solidFill>
                  <a:srgbClr val="333333"/>
                </a:solidFill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Подвесным. </a:t>
            </a:r>
            <a:r>
              <a:rPr lang="ru" sz="2100" dirty="0">
                <a:solidFill>
                  <a:srgbClr val="333333"/>
                </a:solidFill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В этом случае нужно продумать крепление к стене, некоторые навесы требует конструктивных изменений в задней стенке для возможности установки.</a:t>
            </a:r>
            <a:endParaRPr sz="2100" dirty="0">
              <a:solidFill>
                <a:srgbClr val="333333"/>
              </a:solidFill>
              <a:highlight>
                <a:srgbClr val="FFFFFF"/>
              </a:highlight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100"/>
              <a:buFont typeface="Economica"/>
              <a:buChar char="●"/>
            </a:pPr>
            <a:r>
              <a:rPr lang="ru" sz="2100" b="1" dirty="0">
                <a:solidFill>
                  <a:srgbClr val="333333"/>
                </a:solidFill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На ножках.</a:t>
            </a:r>
            <a:r>
              <a:rPr lang="ru" sz="2100" dirty="0">
                <a:solidFill>
                  <a:srgbClr val="333333"/>
                </a:solidFill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 В этом случае дно всегда накладное, чтобы ножки под весом корпуса мебели не выдавили дно.</a:t>
            </a:r>
            <a:endParaRPr sz="2100" dirty="0">
              <a:solidFill>
                <a:srgbClr val="333333"/>
              </a:solidFill>
              <a:highlight>
                <a:srgbClr val="FFFFFF"/>
              </a:highlight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100"/>
              <a:buFont typeface="Economica"/>
              <a:buChar char="●"/>
            </a:pPr>
            <a:r>
              <a:rPr lang="ru" sz="2100" b="1" dirty="0">
                <a:solidFill>
                  <a:srgbClr val="333333"/>
                </a:solidFill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На цокольной коробке. </a:t>
            </a:r>
            <a:r>
              <a:rPr lang="ru" sz="2100" dirty="0">
                <a:solidFill>
                  <a:srgbClr val="333333"/>
                </a:solidFill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В конструкциях под потолок цокольную коробку проектируют отдельным элементом мебели, чтобы была возможность регулировки.</a:t>
            </a:r>
            <a:endParaRPr sz="2100" dirty="0">
              <a:solidFill>
                <a:srgbClr val="333333"/>
              </a:solidFill>
              <a:highlight>
                <a:srgbClr val="FFFFFF"/>
              </a:highlight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/>
        </p:nvSpPr>
        <p:spPr>
          <a:xfrm>
            <a:off x="311700" y="351028"/>
            <a:ext cx="8520600" cy="9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2500" lnSpcReduction="20000"/>
          </a:bodyPr>
          <a:lstStyle/>
          <a:p>
            <a:pPr marL="0" lvl="0" indent="0" algn="l" rtl="0">
              <a:lnSpc>
                <a:spcPct val="110000"/>
              </a:lnSpc>
              <a:spcBef>
                <a:spcPts val="2600"/>
              </a:spcBef>
              <a:spcAft>
                <a:spcPts val="0"/>
              </a:spcAft>
              <a:buNone/>
            </a:pPr>
            <a:r>
              <a:rPr lang="ru" sz="2608" b="1">
                <a:solidFill>
                  <a:srgbClr val="333333"/>
                </a:solidFill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Шаг первый: проектирование корпуса шкафа или тумбы</a:t>
            </a:r>
            <a:endParaRPr sz="3308" b="1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ru" sz="2400" i="1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Задание: записать теоретическую часть в скетчбук</a:t>
            </a:r>
            <a:endParaRPr sz="2400" i="1">
              <a:solidFill>
                <a:srgbClr val="000000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88" name="Google Shape;88;p17"/>
          <p:cNvSpPr txBox="1"/>
          <p:nvPr/>
        </p:nvSpPr>
        <p:spPr>
          <a:xfrm>
            <a:off x="311700" y="1274725"/>
            <a:ext cx="8520600" cy="18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2800"/>
              </a:spcBef>
              <a:spcAft>
                <a:spcPts val="3000"/>
              </a:spcAft>
              <a:buNone/>
            </a:pPr>
            <a:r>
              <a:rPr lang="ru" sz="2400">
                <a:solidFill>
                  <a:srgbClr val="333333"/>
                </a:solidFill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Также выбирается материал для задней стенки и донышек ящиков. В качестве задника практически всегда используется ДВП толщиной 3мм, для донышек ящиков можно взять материал потолще, 4-5мм и рассмотреть ХДФ, тонкую фанеру вместо ДВП.</a:t>
            </a:r>
            <a:endParaRPr sz="2400">
              <a:solidFill>
                <a:srgbClr val="333333"/>
              </a:solidFill>
              <a:highlight>
                <a:srgbClr val="FFFFFF"/>
              </a:highlight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/>
        </p:nvSpPr>
        <p:spPr>
          <a:xfrm>
            <a:off x="311700" y="351028"/>
            <a:ext cx="8520600" cy="9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2500" lnSpcReduction="20000"/>
          </a:bodyPr>
          <a:lstStyle/>
          <a:p>
            <a:pPr marL="0" lvl="0" indent="0" algn="l" rtl="0">
              <a:lnSpc>
                <a:spcPct val="110000"/>
              </a:lnSpc>
              <a:spcBef>
                <a:spcPts val="2600"/>
              </a:spcBef>
              <a:spcAft>
                <a:spcPts val="0"/>
              </a:spcAft>
              <a:buNone/>
            </a:pPr>
            <a:r>
              <a:rPr lang="ru" sz="2608" b="1">
                <a:solidFill>
                  <a:srgbClr val="333333"/>
                </a:solidFill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Шаг первый: проектирование корпуса шкафа или тумбы</a:t>
            </a:r>
            <a:endParaRPr sz="3308" b="1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ru" sz="2400" i="1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Задание: записать теоретическую часть в скетчбук</a:t>
            </a:r>
            <a:endParaRPr sz="2400" i="1">
              <a:solidFill>
                <a:srgbClr val="000000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94" name="Google Shape;94;p18"/>
          <p:cNvSpPr txBox="1"/>
          <p:nvPr/>
        </p:nvSpPr>
        <p:spPr>
          <a:xfrm>
            <a:off x="311700" y="1274725"/>
            <a:ext cx="4005000" cy="17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2000"/>
              </a:spcBef>
              <a:spcAft>
                <a:spcPts val="700"/>
              </a:spcAft>
              <a:buNone/>
            </a:pPr>
            <a:r>
              <a:rPr lang="ru" sz="2400" b="1">
                <a:solidFill>
                  <a:srgbClr val="333333"/>
                </a:solidFill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Пример расчета деталей корпуса невысокого шкафа-тумбы с габаритами ВхШхГ 1800х700х470</a:t>
            </a:r>
            <a:endParaRPr sz="2400">
              <a:solidFill>
                <a:srgbClr val="333333"/>
              </a:solidFill>
              <a:highlight>
                <a:srgbClr val="FFFFFF"/>
              </a:highlight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9400" y="1324153"/>
            <a:ext cx="2927670" cy="41354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/>
        </p:nvSpPr>
        <p:spPr>
          <a:xfrm>
            <a:off x="0" y="53848"/>
            <a:ext cx="8520600" cy="624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2600"/>
              </a:spcBef>
              <a:spcAft>
                <a:spcPts val="0"/>
              </a:spcAft>
              <a:buNone/>
            </a:pPr>
            <a:r>
              <a:rPr lang="ru" sz="1800" b="1" dirty="0">
                <a:solidFill>
                  <a:srgbClr val="333333"/>
                </a:solidFill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Шаг первый: проектирование корпуса шкафа или тумбы</a:t>
            </a:r>
            <a:endParaRPr sz="2000" b="1" dirty="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ru" sz="1600" i="1" dirty="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Задание: записать теоретическую часть в скетчбук</a:t>
            </a:r>
            <a:endParaRPr sz="1600" i="1" dirty="0">
              <a:solidFill>
                <a:srgbClr val="000000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101" name="Google Shape;101;p19"/>
          <p:cNvSpPr txBox="1"/>
          <p:nvPr/>
        </p:nvSpPr>
        <p:spPr>
          <a:xfrm>
            <a:off x="152400" y="625373"/>
            <a:ext cx="8520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2800"/>
              </a:spcBef>
              <a:spcAft>
                <a:spcPts val="3000"/>
              </a:spcAft>
              <a:buNone/>
            </a:pPr>
            <a:r>
              <a:rPr lang="ru" sz="2400" dirty="0">
                <a:solidFill>
                  <a:srgbClr val="333333"/>
                </a:solidFill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Расчет деталировки шкафа из ЛДСП толщиной 16мм.</a:t>
            </a:r>
            <a:endParaRPr sz="2400" dirty="0">
              <a:solidFill>
                <a:srgbClr val="333333"/>
              </a:solidFill>
              <a:highlight>
                <a:srgbClr val="FFFFFF"/>
              </a:highlight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615021"/>
            <a:ext cx="8667750" cy="165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9"/>
          <p:cNvSpPr txBox="1"/>
          <p:nvPr/>
        </p:nvSpPr>
        <p:spPr>
          <a:xfrm>
            <a:off x="323850" y="3005300"/>
            <a:ext cx="8520600" cy="18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2800"/>
              </a:spcBef>
              <a:spcAft>
                <a:spcPts val="3000"/>
              </a:spcAft>
              <a:buNone/>
            </a:pPr>
            <a:r>
              <a:rPr lang="ru" sz="2400" dirty="0">
                <a:solidFill>
                  <a:srgbClr val="333333"/>
                </a:solidFill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Также деталировка мебели должна быть адаптирована для распила. Например, при выбранном формате листа ЛДСП 2440х1830 невозможно сделать цельную боковину шкафа 2500х600, нужно разделить корпус на антресоли и основной шкаф.</a:t>
            </a:r>
            <a:endParaRPr sz="2400" dirty="0">
              <a:solidFill>
                <a:srgbClr val="333333"/>
              </a:solidFill>
              <a:highlight>
                <a:srgbClr val="FFFFFF"/>
              </a:highlight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/>
        </p:nvSpPr>
        <p:spPr>
          <a:xfrm>
            <a:off x="311700" y="351028"/>
            <a:ext cx="8520600" cy="9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2500" lnSpcReduction="20000"/>
          </a:bodyPr>
          <a:lstStyle/>
          <a:p>
            <a:pPr marL="0" lvl="0" indent="0" algn="l" rtl="0">
              <a:lnSpc>
                <a:spcPct val="110000"/>
              </a:lnSpc>
              <a:spcBef>
                <a:spcPts val="2600"/>
              </a:spcBef>
              <a:spcAft>
                <a:spcPts val="0"/>
              </a:spcAft>
              <a:buNone/>
            </a:pPr>
            <a:r>
              <a:rPr lang="ru" sz="2550" b="1">
                <a:solidFill>
                  <a:srgbClr val="333333"/>
                </a:solidFill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Шаг второй: расчет внутреннего наполнения</a:t>
            </a:r>
            <a:endParaRPr sz="2550" b="1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ru" sz="2400" i="1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Задание: записать теоретическую часть в скетчбук</a:t>
            </a:r>
            <a:endParaRPr sz="2400" i="1">
              <a:solidFill>
                <a:srgbClr val="000000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109" name="Google Shape;109;p20"/>
          <p:cNvSpPr txBox="1"/>
          <p:nvPr/>
        </p:nvSpPr>
        <p:spPr>
          <a:xfrm>
            <a:off x="311700" y="1274725"/>
            <a:ext cx="8520600" cy="22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900"/>
              </a:spcAft>
              <a:buNone/>
            </a:pPr>
            <a:r>
              <a:rPr lang="ru" sz="2400">
                <a:solidFill>
                  <a:srgbClr val="333333"/>
                </a:solidFill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Самое простое наполнение шкафа или тумбы – это полки. Они могут быть съемными (на полкодержателях) или жесткими (с креплением на конфирматы или эксцентрики). В последнем случае, так же как и ребра жесткости, полки обеспечивают прочность изделию.</a:t>
            </a:r>
            <a:endParaRPr sz="2400">
              <a:solidFill>
                <a:srgbClr val="333333"/>
              </a:solidFill>
              <a:highlight>
                <a:srgbClr val="FFFFFF"/>
              </a:highlight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/>
        </p:nvSpPr>
        <p:spPr>
          <a:xfrm>
            <a:off x="311700" y="351028"/>
            <a:ext cx="8520600" cy="9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2500" lnSpcReduction="20000"/>
          </a:bodyPr>
          <a:lstStyle/>
          <a:p>
            <a:pPr marL="0" lvl="0" indent="0" algn="l" rtl="0">
              <a:lnSpc>
                <a:spcPct val="110000"/>
              </a:lnSpc>
              <a:spcBef>
                <a:spcPts val="2600"/>
              </a:spcBef>
              <a:spcAft>
                <a:spcPts val="0"/>
              </a:spcAft>
              <a:buNone/>
            </a:pPr>
            <a:r>
              <a:rPr lang="ru" sz="2550" b="1">
                <a:solidFill>
                  <a:srgbClr val="333333"/>
                </a:solidFill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Шаг второй: расчет внутреннего наполнения</a:t>
            </a:r>
            <a:endParaRPr sz="2550" b="1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ru" sz="2400" i="1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Задание: записать теоретическую часть в скетчбук</a:t>
            </a:r>
            <a:endParaRPr sz="2400" i="1">
              <a:solidFill>
                <a:srgbClr val="000000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115" name="Google Shape;115;p21"/>
          <p:cNvSpPr txBox="1"/>
          <p:nvPr/>
        </p:nvSpPr>
        <p:spPr>
          <a:xfrm>
            <a:off x="311700" y="1274725"/>
            <a:ext cx="8520600" cy="31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900"/>
              </a:spcAft>
              <a:buNone/>
            </a:pPr>
            <a:r>
              <a:rPr lang="ru" sz="2400">
                <a:solidFill>
                  <a:srgbClr val="333333"/>
                </a:solidFill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Также в качестве внутреннего наполнения можно выделить готовые системы хранения – штанги для одежды, пантографы, сетчатые выдвижные, выкатные элементы. Нередко они устанавливаются в определенные по размеру ниши. Например, выдвижные корзины устанавливаются в «базу» шириной 500, 600, 800 или 900мм. Убедитесь, что размеры корпуса соответствуют этим требованиям.</a:t>
            </a:r>
            <a:endParaRPr sz="2400">
              <a:solidFill>
                <a:srgbClr val="333333"/>
              </a:solidFill>
              <a:highlight>
                <a:srgbClr val="FFFFFF"/>
              </a:highlight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1312</Words>
  <Application>Microsoft Office PowerPoint</Application>
  <PresentationFormat>Экран (16:10)</PresentationFormat>
  <Paragraphs>80</Paragraphs>
  <Slides>24</Slides>
  <Notes>24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Open Sans</vt:lpstr>
      <vt:lpstr>Arial</vt:lpstr>
      <vt:lpstr>Economica</vt:lpstr>
      <vt:lpstr>Luxe</vt:lpstr>
      <vt:lpstr>Лекция 24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24</dc:title>
  <cp:lastModifiedBy>Маслова Анастасия Сергеевна</cp:lastModifiedBy>
  <cp:revision>2</cp:revision>
  <dcterms:modified xsi:type="dcterms:W3CDTF">2024-02-12T05:24:56Z</dcterms:modified>
</cp:coreProperties>
</file>