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96" r:id="rId3"/>
    <p:sldId id="297" r:id="rId4"/>
    <p:sldId id="298" r:id="rId5"/>
    <p:sldId id="258" r:id="rId6"/>
    <p:sldId id="257" r:id="rId7"/>
    <p:sldId id="259" r:id="rId8"/>
    <p:sldId id="260" r:id="rId9"/>
    <p:sldId id="261" r:id="rId10"/>
    <p:sldId id="262" r:id="rId11"/>
    <p:sldId id="263" r:id="rId12"/>
    <p:sldId id="265" r:id="rId13"/>
    <p:sldId id="266" r:id="rId14"/>
    <p:sldId id="268" r:id="rId15"/>
    <p:sldId id="269" r:id="rId16"/>
    <p:sldId id="270" r:id="rId17"/>
    <p:sldId id="271" r:id="rId18"/>
    <p:sldId id="272" r:id="rId19"/>
    <p:sldId id="275" r:id="rId20"/>
    <p:sldId id="274" r:id="rId21"/>
    <p:sldId id="300" r:id="rId22"/>
    <p:sldId id="276" r:id="rId23"/>
    <p:sldId id="278" r:id="rId24"/>
    <p:sldId id="302" r:id="rId25"/>
    <p:sldId id="277" r:id="rId26"/>
    <p:sldId id="279" r:id="rId27"/>
    <p:sldId id="303" r:id="rId28"/>
    <p:sldId id="280" r:id="rId29"/>
    <p:sldId id="281" r:id="rId30"/>
    <p:sldId id="282" r:id="rId31"/>
    <p:sldId id="283" r:id="rId32"/>
    <p:sldId id="284" r:id="rId33"/>
    <p:sldId id="305" r:id="rId34"/>
    <p:sldId id="285" r:id="rId35"/>
    <p:sldId id="286" r:id="rId36"/>
    <p:sldId id="287" r:id="rId37"/>
    <p:sldId id="288" r:id="rId38"/>
    <p:sldId id="289" r:id="rId39"/>
    <p:sldId id="290" r:id="rId40"/>
    <p:sldId id="306" r:id="rId41"/>
    <p:sldId id="291" r:id="rId42"/>
    <p:sldId id="293" r:id="rId43"/>
    <p:sldId id="294" r:id="rId44"/>
    <p:sldId id="295"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3F22AF-4E92-43B3-A2A6-156761B41F5A}"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ru-RU"/>
        </a:p>
      </dgm:t>
    </dgm:pt>
    <dgm:pt modelId="{31B7B1D4-4D2C-4CF9-8E09-35237BFCAC29}">
      <dgm:prSet phldrT="[Текст]"/>
      <dgm:spPr/>
      <dgm:t>
        <a:bodyPr/>
        <a:lstStyle/>
        <a:p>
          <a:r>
            <a:rPr lang="ru-RU" dirty="0" smtClean="0"/>
            <a:t>Существует четыре общих типа ограждений</a:t>
          </a:r>
          <a:endParaRPr lang="ru-RU" dirty="0"/>
        </a:p>
      </dgm:t>
    </dgm:pt>
    <dgm:pt modelId="{6CE35ACF-AD4C-4F52-BC50-F13AC0969A65}" type="parTrans" cxnId="{4AD44F16-1D20-4258-9875-5B2C699FFF2F}">
      <dgm:prSet/>
      <dgm:spPr/>
      <dgm:t>
        <a:bodyPr/>
        <a:lstStyle/>
        <a:p>
          <a:endParaRPr lang="ru-RU"/>
        </a:p>
      </dgm:t>
    </dgm:pt>
    <dgm:pt modelId="{00171FFA-ECC5-4ADC-AFBA-76EBE626BC3D}" type="sibTrans" cxnId="{4AD44F16-1D20-4258-9875-5B2C699FFF2F}">
      <dgm:prSet/>
      <dgm:spPr/>
      <dgm:t>
        <a:bodyPr/>
        <a:lstStyle/>
        <a:p>
          <a:endParaRPr lang="ru-RU"/>
        </a:p>
      </dgm:t>
    </dgm:pt>
    <dgm:pt modelId="{24FD5BCE-EA1D-4C0B-BC61-9250E69C1A20}">
      <dgm:prSet custT="1"/>
      <dgm:spPr/>
      <dgm:t>
        <a:bodyPr/>
        <a:lstStyle/>
        <a:p>
          <a:r>
            <a:rPr lang="ru-RU" sz="3200" b="1" i="1" dirty="0" smtClean="0">
              <a:solidFill>
                <a:schemeClr val="tx1"/>
              </a:solidFill>
              <a:latin typeface="Times New Roman" pitchFamily="18" charset="0"/>
              <a:cs typeface="Times New Roman" pitchFamily="18" charset="0"/>
            </a:rPr>
            <a:t>Стационарные ограждени</a:t>
          </a:r>
          <a:r>
            <a:rPr lang="ru-RU" sz="3200" b="0" i="1" dirty="0" smtClean="0">
              <a:solidFill>
                <a:schemeClr val="tx1"/>
              </a:solidFill>
              <a:latin typeface="Times New Roman" pitchFamily="18" charset="0"/>
              <a:cs typeface="Times New Roman" pitchFamily="18" charset="0"/>
            </a:rPr>
            <a:t>я</a:t>
          </a:r>
          <a:r>
            <a:rPr lang="ru-RU" sz="3200" b="1" dirty="0" smtClean="0">
              <a:latin typeface="Times New Roman" pitchFamily="18" charset="0"/>
              <a:cs typeface="Times New Roman" pitchFamily="18" charset="0"/>
            </a:rPr>
            <a:t> </a:t>
          </a:r>
          <a:endParaRPr lang="ru-RU" sz="3200" b="1" dirty="0">
            <a:latin typeface="Times New Roman" pitchFamily="18" charset="0"/>
            <a:cs typeface="Times New Roman" pitchFamily="18" charset="0"/>
          </a:endParaRPr>
        </a:p>
      </dgm:t>
    </dgm:pt>
    <dgm:pt modelId="{DCB21DBB-D943-4E16-A0EE-46FBDCC1EDE3}" type="parTrans" cxnId="{0ED8C52D-C37E-4B49-83F3-4CE7F2C89343}">
      <dgm:prSet/>
      <dgm:spPr/>
      <dgm:t>
        <a:bodyPr/>
        <a:lstStyle/>
        <a:p>
          <a:endParaRPr lang="ru-RU"/>
        </a:p>
      </dgm:t>
    </dgm:pt>
    <dgm:pt modelId="{2BF4234D-1AA1-492D-9828-16D9B5207633}" type="sibTrans" cxnId="{0ED8C52D-C37E-4B49-83F3-4CE7F2C89343}">
      <dgm:prSet/>
      <dgm:spPr/>
      <dgm:t>
        <a:bodyPr/>
        <a:lstStyle/>
        <a:p>
          <a:endParaRPr lang="ru-RU"/>
        </a:p>
      </dgm:t>
    </dgm:pt>
    <dgm:pt modelId="{73C8FE94-C7A9-4F4C-A4F8-CA7FC7C797F1}">
      <dgm:prSet custT="1"/>
      <dgm:spPr/>
      <dgm:t>
        <a:bodyPr/>
        <a:lstStyle/>
        <a:p>
          <a:r>
            <a:rPr lang="ru-RU" sz="3200" b="1" i="1" dirty="0" smtClean="0">
              <a:solidFill>
                <a:schemeClr val="tx1"/>
              </a:solidFill>
              <a:latin typeface="Times New Roman" pitchFamily="18" charset="0"/>
              <a:cs typeface="Times New Roman" pitchFamily="18" charset="0"/>
            </a:rPr>
            <a:t>Совмещенные</a:t>
          </a:r>
          <a:r>
            <a:rPr lang="ru-RU" sz="3200" b="1" i="1" dirty="0" smtClean="0">
              <a:solidFill>
                <a:schemeClr val="tx1"/>
              </a:solidFill>
            </a:rPr>
            <a:t> защитные устройства</a:t>
          </a:r>
          <a:r>
            <a:rPr lang="ru-RU" sz="3200" b="1" dirty="0" smtClean="0">
              <a:solidFill>
                <a:schemeClr val="tx1"/>
              </a:solidFill>
            </a:rPr>
            <a:t> </a:t>
          </a:r>
          <a:endParaRPr lang="ru-RU" sz="3200" b="1" dirty="0">
            <a:solidFill>
              <a:schemeClr val="tx1"/>
            </a:solidFill>
          </a:endParaRPr>
        </a:p>
      </dgm:t>
    </dgm:pt>
    <dgm:pt modelId="{0D4223E8-9264-48ED-BFE8-1E278D2E8E46}" type="parTrans" cxnId="{5E358203-9AA9-4DD2-B1CE-C20690E79A81}">
      <dgm:prSet/>
      <dgm:spPr/>
      <dgm:t>
        <a:bodyPr/>
        <a:lstStyle/>
        <a:p>
          <a:endParaRPr lang="ru-RU"/>
        </a:p>
      </dgm:t>
    </dgm:pt>
    <dgm:pt modelId="{8B390652-7CCD-47F2-8484-C96AD361147E}" type="sibTrans" cxnId="{5E358203-9AA9-4DD2-B1CE-C20690E79A81}">
      <dgm:prSet/>
      <dgm:spPr/>
      <dgm:t>
        <a:bodyPr/>
        <a:lstStyle/>
        <a:p>
          <a:endParaRPr lang="ru-RU"/>
        </a:p>
      </dgm:t>
    </dgm:pt>
    <dgm:pt modelId="{40C66E8F-EB05-4A90-BD15-79ABFC0A50B0}">
      <dgm:prSet custT="1"/>
      <dgm:spPr/>
      <dgm:t>
        <a:bodyPr/>
        <a:lstStyle/>
        <a:p>
          <a:r>
            <a:rPr lang="ru-RU" sz="3200" b="1" i="1" dirty="0" smtClean="0">
              <a:solidFill>
                <a:schemeClr val="tx1"/>
              </a:solidFill>
              <a:latin typeface="Times New Roman" pitchFamily="18" charset="0"/>
              <a:cs typeface="Times New Roman" pitchFamily="18" charset="0"/>
            </a:rPr>
            <a:t>Регулируемые защитные устройства </a:t>
          </a:r>
          <a:endParaRPr lang="ru-RU" sz="3200" b="1" dirty="0">
            <a:solidFill>
              <a:schemeClr val="tx1"/>
            </a:solidFill>
            <a:latin typeface="Times New Roman" pitchFamily="18" charset="0"/>
            <a:cs typeface="Times New Roman" pitchFamily="18" charset="0"/>
          </a:endParaRPr>
        </a:p>
      </dgm:t>
    </dgm:pt>
    <dgm:pt modelId="{E299D988-931F-4E3C-84CA-A6CAE09AB987}" type="parTrans" cxnId="{59F21F4C-180D-41E0-9838-081CBA5FD461}">
      <dgm:prSet/>
      <dgm:spPr/>
      <dgm:t>
        <a:bodyPr/>
        <a:lstStyle/>
        <a:p>
          <a:endParaRPr lang="ru-RU"/>
        </a:p>
      </dgm:t>
    </dgm:pt>
    <dgm:pt modelId="{8734F982-DF0A-48FD-B901-65DBE9BEA698}" type="sibTrans" cxnId="{59F21F4C-180D-41E0-9838-081CBA5FD461}">
      <dgm:prSet/>
      <dgm:spPr/>
      <dgm:t>
        <a:bodyPr/>
        <a:lstStyle/>
        <a:p>
          <a:endParaRPr lang="ru-RU"/>
        </a:p>
      </dgm:t>
    </dgm:pt>
    <dgm:pt modelId="{9969ACF3-FBF7-414F-8EA3-6DCE54B261B6}">
      <dgm:prSet custT="1"/>
      <dgm:spPr/>
      <dgm:t>
        <a:bodyPr/>
        <a:lstStyle/>
        <a:p>
          <a:r>
            <a:rPr lang="ru-RU" sz="3200" b="1" i="1" dirty="0" smtClean="0">
              <a:solidFill>
                <a:schemeClr val="tx1"/>
              </a:solidFill>
              <a:latin typeface="Times New Roman" pitchFamily="18" charset="0"/>
              <a:cs typeface="Times New Roman" pitchFamily="18" charset="0"/>
            </a:rPr>
            <a:t>Саморегулирующиеся защитные устройства</a:t>
          </a:r>
          <a:r>
            <a:rPr lang="ru-RU" sz="3200" b="1" dirty="0" smtClean="0">
              <a:solidFill>
                <a:schemeClr val="tx1"/>
              </a:solidFill>
              <a:latin typeface="Times New Roman" pitchFamily="18" charset="0"/>
              <a:cs typeface="Times New Roman" pitchFamily="18" charset="0"/>
            </a:rPr>
            <a:t> </a:t>
          </a:r>
          <a:endParaRPr lang="ru-RU" sz="3200" b="1" dirty="0">
            <a:solidFill>
              <a:schemeClr val="tx1"/>
            </a:solidFill>
            <a:latin typeface="Times New Roman" pitchFamily="18" charset="0"/>
            <a:cs typeface="Times New Roman" pitchFamily="18" charset="0"/>
          </a:endParaRPr>
        </a:p>
      </dgm:t>
    </dgm:pt>
    <dgm:pt modelId="{80D40DBF-1DD7-4CAE-B034-63F156B5399C}" type="parTrans" cxnId="{E56E532A-4D67-4C99-9FA3-6D3E028EC5D8}">
      <dgm:prSet/>
      <dgm:spPr/>
      <dgm:t>
        <a:bodyPr/>
        <a:lstStyle/>
        <a:p>
          <a:endParaRPr lang="ru-RU"/>
        </a:p>
      </dgm:t>
    </dgm:pt>
    <dgm:pt modelId="{902F5585-53DE-4C0F-B084-227F2A129636}" type="sibTrans" cxnId="{E56E532A-4D67-4C99-9FA3-6D3E028EC5D8}">
      <dgm:prSet/>
      <dgm:spPr/>
      <dgm:t>
        <a:bodyPr/>
        <a:lstStyle/>
        <a:p>
          <a:endParaRPr lang="ru-RU"/>
        </a:p>
      </dgm:t>
    </dgm:pt>
    <dgm:pt modelId="{0FCB2C70-4E6C-45D4-BA2F-581AB5DA15F3}" type="pres">
      <dgm:prSet presAssocID="{C13F22AF-4E92-43B3-A2A6-156761B41F5A}" presName="composite" presStyleCnt="0">
        <dgm:presLayoutVars>
          <dgm:chMax val="1"/>
          <dgm:dir/>
          <dgm:resizeHandles val="exact"/>
        </dgm:presLayoutVars>
      </dgm:prSet>
      <dgm:spPr/>
      <dgm:t>
        <a:bodyPr/>
        <a:lstStyle/>
        <a:p>
          <a:endParaRPr lang="ru-RU"/>
        </a:p>
      </dgm:t>
    </dgm:pt>
    <dgm:pt modelId="{3E19AB67-23EB-4F6C-838E-4F8642B149AF}" type="pres">
      <dgm:prSet presAssocID="{31B7B1D4-4D2C-4CF9-8E09-35237BFCAC29}" presName="roof" presStyleLbl="dkBgShp" presStyleIdx="0" presStyleCnt="2"/>
      <dgm:spPr/>
      <dgm:t>
        <a:bodyPr/>
        <a:lstStyle/>
        <a:p>
          <a:endParaRPr lang="ru-RU"/>
        </a:p>
      </dgm:t>
    </dgm:pt>
    <dgm:pt modelId="{44BB05B2-21A5-49E1-8981-99B5CBDE21A7}" type="pres">
      <dgm:prSet presAssocID="{31B7B1D4-4D2C-4CF9-8E09-35237BFCAC29}" presName="pillars" presStyleCnt="0"/>
      <dgm:spPr/>
    </dgm:pt>
    <dgm:pt modelId="{7E06C8FB-27A4-4CD2-95AD-EC498EB9674D}" type="pres">
      <dgm:prSet presAssocID="{31B7B1D4-4D2C-4CF9-8E09-35237BFCAC29}" presName="pillar1" presStyleLbl="node1" presStyleIdx="0" presStyleCnt="4">
        <dgm:presLayoutVars>
          <dgm:bulletEnabled val="1"/>
        </dgm:presLayoutVars>
      </dgm:prSet>
      <dgm:spPr/>
      <dgm:t>
        <a:bodyPr/>
        <a:lstStyle/>
        <a:p>
          <a:endParaRPr lang="ru-RU"/>
        </a:p>
      </dgm:t>
    </dgm:pt>
    <dgm:pt modelId="{5B283EAA-4D8F-4458-9582-01044192310A}" type="pres">
      <dgm:prSet presAssocID="{40C66E8F-EB05-4A90-BD15-79ABFC0A50B0}" presName="pillarX" presStyleLbl="node1" presStyleIdx="1" presStyleCnt="4">
        <dgm:presLayoutVars>
          <dgm:bulletEnabled val="1"/>
        </dgm:presLayoutVars>
      </dgm:prSet>
      <dgm:spPr/>
      <dgm:t>
        <a:bodyPr/>
        <a:lstStyle/>
        <a:p>
          <a:endParaRPr lang="ru-RU"/>
        </a:p>
      </dgm:t>
    </dgm:pt>
    <dgm:pt modelId="{40C603AD-724D-4B24-AE6A-0C0F18AD6F91}" type="pres">
      <dgm:prSet presAssocID="{73C8FE94-C7A9-4F4C-A4F8-CA7FC7C797F1}" presName="pillarX" presStyleLbl="node1" presStyleIdx="2" presStyleCnt="4">
        <dgm:presLayoutVars>
          <dgm:bulletEnabled val="1"/>
        </dgm:presLayoutVars>
      </dgm:prSet>
      <dgm:spPr/>
      <dgm:t>
        <a:bodyPr/>
        <a:lstStyle/>
        <a:p>
          <a:endParaRPr lang="ru-RU"/>
        </a:p>
      </dgm:t>
    </dgm:pt>
    <dgm:pt modelId="{C7326241-851F-4514-B78E-AFDE06EF90EE}" type="pres">
      <dgm:prSet presAssocID="{24FD5BCE-EA1D-4C0B-BC61-9250E69C1A20}" presName="pillarX" presStyleLbl="node1" presStyleIdx="3" presStyleCnt="4" custLinFactNeighborX="1499" custLinFactNeighborY="-851">
        <dgm:presLayoutVars>
          <dgm:bulletEnabled val="1"/>
        </dgm:presLayoutVars>
      </dgm:prSet>
      <dgm:spPr/>
      <dgm:t>
        <a:bodyPr/>
        <a:lstStyle/>
        <a:p>
          <a:endParaRPr lang="ru-RU"/>
        </a:p>
      </dgm:t>
    </dgm:pt>
    <dgm:pt modelId="{D8239F78-A470-4C46-93FB-138A12E1E4E8}" type="pres">
      <dgm:prSet presAssocID="{31B7B1D4-4D2C-4CF9-8E09-35237BFCAC29}" presName="base" presStyleLbl="dkBgShp" presStyleIdx="1" presStyleCnt="2"/>
      <dgm:spPr/>
    </dgm:pt>
  </dgm:ptLst>
  <dgm:cxnLst>
    <dgm:cxn modelId="{B68890F0-DA36-484F-BE2B-3DCE88F631F1}" type="presOf" srcId="{73C8FE94-C7A9-4F4C-A4F8-CA7FC7C797F1}" destId="{40C603AD-724D-4B24-AE6A-0C0F18AD6F91}" srcOrd="0" destOrd="0" presId="urn:microsoft.com/office/officeart/2005/8/layout/hList3"/>
    <dgm:cxn modelId="{63B1CB76-E7E6-4652-83AB-010A407BEF8F}" type="presOf" srcId="{24FD5BCE-EA1D-4C0B-BC61-9250E69C1A20}" destId="{C7326241-851F-4514-B78E-AFDE06EF90EE}" srcOrd="0" destOrd="0" presId="urn:microsoft.com/office/officeart/2005/8/layout/hList3"/>
    <dgm:cxn modelId="{4AD44F16-1D20-4258-9875-5B2C699FFF2F}" srcId="{C13F22AF-4E92-43B3-A2A6-156761B41F5A}" destId="{31B7B1D4-4D2C-4CF9-8E09-35237BFCAC29}" srcOrd="0" destOrd="0" parTransId="{6CE35ACF-AD4C-4F52-BC50-F13AC0969A65}" sibTransId="{00171FFA-ECC5-4ADC-AFBA-76EBE626BC3D}"/>
    <dgm:cxn modelId="{5E358203-9AA9-4DD2-B1CE-C20690E79A81}" srcId="{31B7B1D4-4D2C-4CF9-8E09-35237BFCAC29}" destId="{73C8FE94-C7A9-4F4C-A4F8-CA7FC7C797F1}" srcOrd="2" destOrd="0" parTransId="{0D4223E8-9264-48ED-BFE8-1E278D2E8E46}" sibTransId="{8B390652-7CCD-47F2-8484-C96AD361147E}"/>
    <dgm:cxn modelId="{3FF1397E-D5B2-49D5-B3A7-E8156BD1317B}" type="presOf" srcId="{C13F22AF-4E92-43B3-A2A6-156761B41F5A}" destId="{0FCB2C70-4E6C-45D4-BA2F-581AB5DA15F3}" srcOrd="0" destOrd="0" presId="urn:microsoft.com/office/officeart/2005/8/layout/hList3"/>
    <dgm:cxn modelId="{771D0E92-8D62-4BFB-BEF0-2931D6EC7F1E}" type="presOf" srcId="{31B7B1D4-4D2C-4CF9-8E09-35237BFCAC29}" destId="{3E19AB67-23EB-4F6C-838E-4F8642B149AF}" srcOrd="0" destOrd="0" presId="urn:microsoft.com/office/officeart/2005/8/layout/hList3"/>
    <dgm:cxn modelId="{59F21F4C-180D-41E0-9838-081CBA5FD461}" srcId="{31B7B1D4-4D2C-4CF9-8E09-35237BFCAC29}" destId="{40C66E8F-EB05-4A90-BD15-79ABFC0A50B0}" srcOrd="1" destOrd="0" parTransId="{E299D988-931F-4E3C-84CA-A6CAE09AB987}" sibTransId="{8734F982-DF0A-48FD-B901-65DBE9BEA698}"/>
    <dgm:cxn modelId="{E56E532A-4D67-4C99-9FA3-6D3E028EC5D8}" srcId="{31B7B1D4-4D2C-4CF9-8E09-35237BFCAC29}" destId="{9969ACF3-FBF7-414F-8EA3-6DCE54B261B6}" srcOrd="0" destOrd="0" parTransId="{80D40DBF-1DD7-4CAE-B034-63F156B5399C}" sibTransId="{902F5585-53DE-4C0F-B084-227F2A129636}"/>
    <dgm:cxn modelId="{0ED8C52D-C37E-4B49-83F3-4CE7F2C89343}" srcId="{31B7B1D4-4D2C-4CF9-8E09-35237BFCAC29}" destId="{24FD5BCE-EA1D-4C0B-BC61-9250E69C1A20}" srcOrd="3" destOrd="0" parTransId="{DCB21DBB-D943-4E16-A0EE-46FBDCC1EDE3}" sibTransId="{2BF4234D-1AA1-492D-9828-16D9B5207633}"/>
    <dgm:cxn modelId="{572F84FB-7E65-4827-BE0E-02390AEC44F5}" type="presOf" srcId="{40C66E8F-EB05-4A90-BD15-79ABFC0A50B0}" destId="{5B283EAA-4D8F-4458-9582-01044192310A}" srcOrd="0" destOrd="0" presId="urn:microsoft.com/office/officeart/2005/8/layout/hList3"/>
    <dgm:cxn modelId="{537A33A3-6DAD-42FB-B5CA-D263A3EC6270}" type="presOf" srcId="{9969ACF3-FBF7-414F-8EA3-6DCE54B261B6}" destId="{7E06C8FB-27A4-4CD2-95AD-EC498EB9674D}" srcOrd="0" destOrd="0" presId="urn:microsoft.com/office/officeart/2005/8/layout/hList3"/>
    <dgm:cxn modelId="{F79D60A1-9710-466F-9A83-A3455DFB76F8}" type="presParOf" srcId="{0FCB2C70-4E6C-45D4-BA2F-581AB5DA15F3}" destId="{3E19AB67-23EB-4F6C-838E-4F8642B149AF}" srcOrd="0" destOrd="0" presId="urn:microsoft.com/office/officeart/2005/8/layout/hList3"/>
    <dgm:cxn modelId="{2F16CA28-40EB-46FE-A9D8-4D5A26DBE22B}" type="presParOf" srcId="{0FCB2C70-4E6C-45D4-BA2F-581AB5DA15F3}" destId="{44BB05B2-21A5-49E1-8981-99B5CBDE21A7}" srcOrd="1" destOrd="0" presId="urn:microsoft.com/office/officeart/2005/8/layout/hList3"/>
    <dgm:cxn modelId="{F7F40826-975E-488E-8DDA-2C4FB44745D0}" type="presParOf" srcId="{44BB05B2-21A5-49E1-8981-99B5CBDE21A7}" destId="{7E06C8FB-27A4-4CD2-95AD-EC498EB9674D}" srcOrd="0" destOrd="0" presId="urn:microsoft.com/office/officeart/2005/8/layout/hList3"/>
    <dgm:cxn modelId="{CC959B1C-B5FB-457D-9552-0BA256E27E30}" type="presParOf" srcId="{44BB05B2-21A5-49E1-8981-99B5CBDE21A7}" destId="{5B283EAA-4D8F-4458-9582-01044192310A}" srcOrd="1" destOrd="0" presId="urn:microsoft.com/office/officeart/2005/8/layout/hList3"/>
    <dgm:cxn modelId="{3196FDDB-4029-46A2-B0AF-5C673C45ED54}" type="presParOf" srcId="{44BB05B2-21A5-49E1-8981-99B5CBDE21A7}" destId="{40C603AD-724D-4B24-AE6A-0C0F18AD6F91}" srcOrd="2" destOrd="0" presId="urn:microsoft.com/office/officeart/2005/8/layout/hList3"/>
    <dgm:cxn modelId="{81AA1C1E-60AD-43B7-8CE7-2D61FB0F0E00}" type="presParOf" srcId="{44BB05B2-21A5-49E1-8981-99B5CBDE21A7}" destId="{C7326241-851F-4514-B78E-AFDE06EF90EE}" srcOrd="3" destOrd="0" presId="urn:microsoft.com/office/officeart/2005/8/layout/hList3"/>
    <dgm:cxn modelId="{5D9AA57A-B6FA-496A-8632-04030F4CBFC3}" type="presParOf" srcId="{0FCB2C70-4E6C-45D4-BA2F-581AB5DA15F3}" destId="{D8239F78-A470-4C46-93FB-138A12E1E4E8}" srcOrd="2" destOrd="0" presId="urn:microsoft.com/office/officeart/2005/8/layout/h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E68474-A100-457B-B19F-108D921DB63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ru-RU"/>
        </a:p>
      </dgm:t>
    </dgm:pt>
    <dgm:pt modelId="{DCBA6C5D-BBF7-4F57-9111-E6AAE812186F}">
      <dgm:prSet phldrT="[Текст]"/>
      <dgm:spPr/>
      <dgm:t>
        <a:bodyPr/>
        <a:lstStyle/>
        <a:p>
          <a:r>
            <a:rPr lang="ru-RU" dirty="0" smtClean="0">
              <a:solidFill>
                <a:schemeClr val="tx1"/>
              </a:solidFill>
            </a:rPr>
            <a:t>красный – запрещающий, сигнализирует о необходимости немедленного вмешательства, указывает устройство, работа которого представляет опасность;</a:t>
          </a:r>
          <a:endParaRPr lang="ru-RU" dirty="0">
            <a:solidFill>
              <a:schemeClr val="tx1"/>
            </a:solidFill>
          </a:endParaRPr>
        </a:p>
      </dgm:t>
    </dgm:pt>
    <dgm:pt modelId="{341D42F4-4C3F-48EA-9E2D-9E37E196B408}" type="parTrans" cxnId="{D7C26597-2C80-48B7-9909-F112619CE3F2}">
      <dgm:prSet/>
      <dgm:spPr/>
      <dgm:t>
        <a:bodyPr/>
        <a:lstStyle/>
        <a:p>
          <a:endParaRPr lang="ru-RU"/>
        </a:p>
      </dgm:t>
    </dgm:pt>
    <dgm:pt modelId="{8D4360F3-8EED-406C-BF1F-E980EE88789C}" type="sibTrans" cxnId="{D7C26597-2C80-48B7-9909-F112619CE3F2}">
      <dgm:prSet/>
      <dgm:spPr/>
      <dgm:t>
        <a:bodyPr/>
        <a:lstStyle/>
        <a:p>
          <a:endParaRPr lang="ru-RU"/>
        </a:p>
      </dgm:t>
    </dgm:pt>
    <dgm:pt modelId="{DDD50303-E245-482E-B5C5-8E71AF1C24FF}">
      <dgm:prSet phldrT="[Текст]"/>
      <dgm:spPr/>
      <dgm:t>
        <a:bodyPr/>
        <a:lstStyle/>
        <a:p>
          <a:r>
            <a:rPr lang="ru-RU" dirty="0" smtClean="0">
              <a:solidFill>
                <a:schemeClr val="tx1"/>
              </a:solidFill>
            </a:rPr>
            <a:t>зеленый – извещающий о нормальном режиме работы</a:t>
          </a:r>
          <a:r>
            <a:rPr lang="ru-RU" dirty="0" smtClean="0"/>
            <a:t>;</a:t>
          </a:r>
          <a:endParaRPr lang="ru-RU" dirty="0"/>
        </a:p>
      </dgm:t>
    </dgm:pt>
    <dgm:pt modelId="{DD5C5DFF-B9A4-4946-816E-3D47C6502D68}" type="parTrans" cxnId="{8B80E5BE-C52C-49CE-9058-D57EF7F3C0B8}">
      <dgm:prSet/>
      <dgm:spPr/>
      <dgm:t>
        <a:bodyPr/>
        <a:lstStyle/>
        <a:p>
          <a:endParaRPr lang="ru-RU"/>
        </a:p>
      </dgm:t>
    </dgm:pt>
    <dgm:pt modelId="{E693951A-C3FD-4ACD-AEA6-6D0A26BEA365}" type="sibTrans" cxnId="{8B80E5BE-C52C-49CE-9058-D57EF7F3C0B8}">
      <dgm:prSet/>
      <dgm:spPr/>
      <dgm:t>
        <a:bodyPr/>
        <a:lstStyle/>
        <a:p>
          <a:endParaRPr lang="ru-RU"/>
        </a:p>
      </dgm:t>
    </dgm:pt>
    <dgm:pt modelId="{B0CFAACD-84CC-4DFB-A2F0-88EFCD20D61D}">
      <dgm:prSet/>
      <dgm:spPr>
        <a:solidFill>
          <a:srgbClr val="FFFF00"/>
        </a:solidFill>
      </dgm:spPr>
      <dgm:t>
        <a:bodyPr/>
        <a:lstStyle/>
        <a:p>
          <a:endParaRPr lang="ru-RU" dirty="0"/>
        </a:p>
      </dgm:t>
    </dgm:pt>
    <dgm:pt modelId="{59C27E88-F65D-4F18-8859-B4CC2B805A89}" type="parTrans" cxnId="{81048BC2-B4D6-4404-A3E6-4E611FBF1D4C}">
      <dgm:prSet/>
      <dgm:spPr/>
      <dgm:t>
        <a:bodyPr/>
        <a:lstStyle/>
        <a:p>
          <a:endParaRPr lang="ru-RU"/>
        </a:p>
      </dgm:t>
    </dgm:pt>
    <dgm:pt modelId="{D62CB67E-5AF8-4E44-9576-E73BFF40BF52}" type="sibTrans" cxnId="{81048BC2-B4D6-4404-A3E6-4E611FBF1D4C}">
      <dgm:prSet/>
      <dgm:spPr/>
      <dgm:t>
        <a:bodyPr/>
        <a:lstStyle/>
        <a:p>
          <a:endParaRPr lang="ru-RU"/>
        </a:p>
      </dgm:t>
    </dgm:pt>
    <dgm:pt modelId="{530BC5B8-15D4-49B7-BE16-EC24050475F5}">
      <dgm:prSet/>
      <dgm:spPr>
        <a:solidFill>
          <a:schemeClr val="tx2">
            <a:lumMod val="60000"/>
            <a:lumOff val="40000"/>
          </a:schemeClr>
        </a:solidFill>
      </dgm:spPr>
      <dgm:t>
        <a:bodyPr/>
        <a:lstStyle/>
        <a:p>
          <a:r>
            <a:rPr lang="ru-RU" dirty="0" smtClean="0">
              <a:solidFill>
                <a:schemeClr val="tx1"/>
              </a:solidFill>
            </a:rPr>
            <a:t>синий – сигнализирующий, используется для технической информации о работе оборудования и т.п. ,</a:t>
          </a:r>
          <a:endParaRPr lang="ru-RU" dirty="0">
            <a:solidFill>
              <a:schemeClr val="tx1"/>
            </a:solidFill>
          </a:endParaRPr>
        </a:p>
      </dgm:t>
    </dgm:pt>
    <dgm:pt modelId="{A48BDBD3-FAC8-424E-87D2-38317F61E142}" type="parTrans" cxnId="{16E0D92E-8BAF-4363-BFC0-6587EFA6BA22}">
      <dgm:prSet/>
      <dgm:spPr/>
      <dgm:t>
        <a:bodyPr/>
        <a:lstStyle/>
        <a:p>
          <a:endParaRPr lang="ru-RU"/>
        </a:p>
      </dgm:t>
    </dgm:pt>
    <dgm:pt modelId="{B5835198-A91C-4B16-AEEF-AB157D9EA826}" type="sibTrans" cxnId="{16E0D92E-8BAF-4363-BFC0-6587EFA6BA22}">
      <dgm:prSet/>
      <dgm:spPr/>
      <dgm:t>
        <a:bodyPr/>
        <a:lstStyle/>
        <a:p>
          <a:endParaRPr lang="ru-RU"/>
        </a:p>
      </dgm:t>
    </dgm:pt>
    <dgm:pt modelId="{BB644E59-D03D-42F6-A51B-F183EEAE81C2}" type="pres">
      <dgm:prSet presAssocID="{E1E68474-A100-457B-B19F-108D921DB638}" presName="diagram" presStyleCnt="0">
        <dgm:presLayoutVars>
          <dgm:dir/>
          <dgm:resizeHandles val="exact"/>
        </dgm:presLayoutVars>
      </dgm:prSet>
      <dgm:spPr/>
    </dgm:pt>
    <dgm:pt modelId="{0875F0E6-D9A2-4139-92F3-0F591980DB2F}" type="pres">
      <dgm:prSet presAssocID="{DCBA6C5D-BBF7-4F57-9111-E6AAE812186F}" presName="node" presStyleLbl="node1" presStyleIdx="0" presStyleCnt="4">
        <dgm:presLayoutVars>
          <dgm:bulletEnabled val="1"/>
        </dgm:presLayoutVars>
      </dgm:prSet>
      <dgm:spPr/>
      <dgm:t>
        <a:bodyPr/>
        <a:lstStyle/>
        <a:p>
          <a:endParaRPr lang="ru-RU"/>
        </a:p>
      </dgm:t>
    </dgm:pt>
    <dgm:pt modelId="{8862A02D-A60D-40F9-98FD-4457728976D9}" type="pres">
      <dgm:prSet presAssocID="{8D4360F3-8EED-406C-BF1F-E980EE88789C}" presName="sibTrans" presStyleCnt="0"/>
      <dgm:spPr/>
    </dgm:pt>
    <dgm:pt modelId="{51B0A992-19CE-4A4F-B6C4-A36741B87763}" type="pres">
      <dgm:prSet presAssocID="{DDD50303-E245-482E-B5C5-8E71AF1C24FF}" presName="node" presStyleLbl="node1" presStyleIdx="1" presStyleCnt="4">
        <dgm:presLayoutVars>
          <dgm:bulletEnabled val="1"/>
        </dgm:presLayoutVars>
      </dgm:prSet>
      <dgm:spPr/>
      <dgm:t>
        <a:bodyPr/>
        <a:lstStyle/>
        <a:p>
          <a:endParaRPr lang="ru-RU"/>
        </a:p>
      </dgm:t>
    </dgm:pt>
    <dgm:pt modelId="{8BA7088C-016F-4B92-990D-B48A93901D9E}" type="pres">
      <dgm:prSet presAssocID="{E693951A-C3FD-4ACD-AEA6-6D0A26BEA365}" presName="sibTrans" presStyleCnt="0"/>
      <dgm:spPr/>
    </dgm:pt>
    <dgm:pt modelId="{79D94711-2123-45DE-900F-7A806FDAD6B7}" type="pres">
      <dgm:prSet presAssocID="{530BC5B8-15D4-49B7-BE16-EC24050475F5}" presName="node" presStyleLbl="node1" presStyleIdx="2" presStyleCnt="4">
        <dgm:presLayoutVars>
          <dgm:bulletEnabled val="1"/>
        </dgm:presLayoutVars>
      </dgm:prSet>
      <dgm:spPr/>
    </dgm:pt>
    <dgm:pt modelId="{1A017B2E-B2E2-4E7F-A5A4-4A29C5753B1D}" type="pres">
      <dgm:prSet presAssocID="{B5835198-A91C-4B16-AEEF-AB157D9EA826}" presName="sibTrans" presStyleCnt="0"/>
      <dgm:spPr/>
    </dgm:pt>
    <dgm:pt modelId="{40B91A11-C37F-4A81-9F8C-21AAAB92363C}" type="pres">
      <dgm:prSet presAssocID="{B0CFAACD-84CC-4DFB-A2F0-88EFCD20D61D}" presName="node" presStyleLbl="node1" presStyleIdx="3" presStyleCnt="4" custLinFactNeighborX="-3207" custLinFactNeighborY="-1635">
        <dgm:presLayoutVars>
          <dgm:bulletEnabled val="1"/>
        </dgm:presLayoutVars>
      </dgm:prSet>
      <dgm:spPr/>
    </dgm:pt>
  </dgm:ptLst>
  <dgm:cxnLst>
    <dgm:cxn modelId="{81048BC2-B4D6-4404-A3E6-4E611FBF1D4C}" srcId="{E1E68474-A100-457B-B19F-108D921DB638}" destId="{B0CFAACD-84CC-4DFB-A2F0-88EFCD20D61D}" srcOrd="3" destOrd="0" parTransId="{59C27E88-F65D-4F18-8859-B4CC2B805A89}" sibTransId="{D62CB67E-5AF8-4E44-9576-E73BFF40BF52}"/>
    <dgm:cxn modelId="{3A629CBE-5212-4D21-8665-FB6D64933CAB}" type="presOf" srcId="{B0CFAACD-84CC-4DFB-A2F0-88EFCD20D61D}" destId="{40B91A11-C37F-4A81-9F8C-21AAAB92363C}" srcOrd="0" destOrd="0" presId="urn:microsoft.com/office/officeart/2005/8/layout/default"/>
    <dgm:cxn modelId="{880B5446-8870-4576-B25D-B645C804BBA6}" type="presOf" srcId="{E1E68474-A100-457B-B19F-108D921DB638}" destId="{BB644E59-D03D-42F6-A51B-F183EEAE81C2}" srcOrd="0" destOrd="0" presId="urn:microsoft.com/office/officeart/2005/8/layout/default"/>
    <dgm:cxn modelId="{EDD205DC-6B7C-48B4-B86A-5E96A1860BA1}" type="presOf" srcId="{DCBA6C5D-BBF7-4F57-9111-E6AAE812186F}" destId="{0875F0E6-D9A2-4139-92F3-0F591980DB2F}" srcOrd="0" destOrd="0" presId="urn:microsoft.com/office/officeart/2005/8/layout/default"/>
    <dgm:cxn modelId="{8B80E5BE-C52C-49CE-9058-D57EF7F3C0B8}" srcId="{E1E68474-A100-457B-B19F-108D921DB638}" destId="{DDD50303-E245-482E-B5C5-8E71AF1C24FF}" srcOrd="1" destOrd="0" parTransId="{DD5C5DFF-B9A4-4946-816E-3D47C6502D68}" sibTransId="{E693951A-C3FD-4ACD-AEA6-6D0A26BEA365}"/>
    <dgm:cxn modelId="{D7C26597-2C80-48B7-9909-F112619CE3F2}" srcId="{E1E68474-A100-457B-B19F-108D921DB638}" destId="{DCBA6C5D-BBF7-4F57-9111-E6AAE812186F}" srcOrd="0" destOrd="0" parTransId="{341D42F4-4C3F-48EA-9E2D-9E37E196B408}" sibTransId="{8D4360F3-8EED-406C-BF1F-E980EE88789C}"/>
    <dgm:cxn modelId="{16E0D92E-8BAF-4363-BFC0-6587EFA6BA22}" srcId="{E1E68474-A100-457B-B19F-108D921DB638}" destId="{530BC5B8-15D4-49B7-BE16-EC24050475F5}" srcOrd="2" destOrd="0" parTransId="{A48BDBD3-FAC8-424E-87D2-38317F61E142}" sibTransId="{B5835198-A91C-4B16-AEEF-AB157D9EA826}"/>
    <dgm:cxn modelId="{7CC55861-7575-49AC-A008-4886F1A59B73}" type="presOf" srcId="{DDD50303-E245-482E-B5C5-8E71AF1C24FF}" destId="{51B0A992-19CE-4A4F-B6C4-A36741B87763}" srcOrd="0" destOrd="0" presId="urn:microsoft.com/office/officeart/2005/8/layout/default"/>
    <dgm:cxn modelId="{6A96D05E-591D-4A68-9D57-7AC9DC3937CF}" type="presOf" srcId="{530BC5B8-15D4-49B7-BE16-EC24050475F5}" destId="{79D94711-2123-45DE-900F-7A806FDAD6B7}" srcOrd="0" destOrd="0" presId="urn:microsoft.com/office/officeart/2005/8/layout/default"/>
    <dgm:cxn modelId="{88D46400-E6F9-4103-9FF9-BA9872E50FE3}" type="presParOf" srcId="{BB644E59-D03D-42F6-A51B-F183EEAE81C2}" destId="{0875F0E6-D9A2-4139-92F3-0F591980DB2F}" srcOrd="0" destOrd="0" presId="urn:microsoft.com/office/officeart/2005/8/layout/default"/>
    <dgm:cxn modelId="{FDBB790E-9551-4665-A720-216B47E1CE16}" type="presParOf" srcId="{BB644E59-D03D-42F6-A51B-F183EEAE81C2}" destId="{8862A02D-A60D-40F9-98FD-4457728976D9}" srcOrd="1" destOrd="0" presId="urn:microsoft.com/office/officeart/2005/8/layout/default"/>
    <dgm:cxn modelId="{C301794B-0745-4DA9-B97F-801BABC5FFD2}" type="presParOf" srcId="{BB644E59-D03D-42F6-A51B-F183EEAE81C2}" destId="{51B0A992-19CE-4A4F-B6C4-A36741B87763}" srcOrd="2" destOrd="0" presId="urn:microsoft.com/office/officeart/2005/8/layout/default"/>
    <dgm:cxn modelId="{D4C0D368-4C06-4369-9207-633C9415A019}" type="presParOf" srcId="{BB644E59-D03D-42F6-A51B-F183EEAE81C2}" destId="{8BA7088C-016F-4B92-990D-B48A93901D9E}" srcOrd="3" destOrd="0" presId="urn:microsoft.com/office/officeart/2005/8/layout/default"/>
    <dgm:cxn modelId="{62FDACDE-BF15-4CBB-B76A-050D5D1C79B6}" type="presParOf" srcId="{BB644E59-D03D-42F6-A51B-F183EEAE81C2}" destId="{79D94711-2123-45DE-900F-7A806FDAD6B7}" srcOrd="4" destOrd="0" presId="urn:microsoft.com/office/officeart/2005/8/layout/default"/>
    <dgm:cxn modelId="{22B255C3-35DE-48C2-8A12-2F45AC198832}" type="presParOf" srcId="{BB644E59-D03D-42F6-A51B-F183EEAE81C2}" destId="{1A017B2E-B2E2-4E7F-A5A4-4A29C5753B1D}" srcOrd="5" destOrd="0" presId="urn:microsoft.com/office/officeart/2005/8/layout/default"/>
    <dgm:cxn modelId="{C46D3E5F-3A68-49CB-8FEC-47FF346C22B9}" type="presParOf" srcId="{BB644E59-D03D-42F6-A51B-F183EEAE81C2}" destId="{40B91A11-C37F-4A81-9F8C-21AAAB92363C}" srcOrd="6" destOrd="0" presId="urn:microsoft.com/office/officeart/2005/8/layout/defaul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19AB67-23EB-4F6C-838E-4F8642B149AF}">
      <dsp:nvSpPr>
        <dsp:cNvPr id="0" name=""/>
        <dsp:cNvSpPr/>
      </dsp:nvSpPr>
      <dsp:spPr>
        <a:xfrm>
          <a:off x="0" y="0"/>
          <a:ext cx="8229600" cy="1759654"/>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ru-RU" sz="4900" kern="1200" dirty="0" smtClean="0"/>
            <a:t>Существует четыре общих типа ограждений</a:t>
          </a:r>
          <a:endParaRPr lang="ru-RU" sz="4900" kern="1200" dirty="0"/>
        </a:p>
      </dsp:txBody>
      <dsp:txXfrm>
        <a:off x="0" y="0"/>
        <a:ext cx="8229600" cy="1759654"/>
      </dsp:txXfrm>
    </dsp:sp>
    <dsp:sp modelId="{7E06C8FB-27A4-4CD2-95AD-EC498EB9674D}">
      <dsp:nvSpPr>
        <dsp:cNvPr id="0" name=""/>
        <dsp:cNvSpPr/>
      </dsp:nvSpPr>
      <dsp:spPr>
        <a:xfrm>
          <a:off x="0" y="1759654"/>
          <a:ext cx="2057399" cy="369527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smtClean="0">
              <a:solidFill>
                <a:schemeClr val="tx1"/>
              </a:solidFill>
              <a:latin typeface="Times New Roman" pitchFamily="18" charset="0"/>
              <a:cs typeface="Times New Roman" pitchFamily="18" charset="0"/>
            </a:rPr>
            <a:t>Саморегулирующиеся защитные устройства</a:t>
          </a:r>
          <a:r>
            <a:rPr lang="ru-RU" sz="3200" b="1" kern="1200" dirty="0" smtClean="0">
              <a:solidFill>
                <a:schemeClr val="tx1"/>
              </a:solidFill>
              <a:latin typeface="Times New Roman" pitchFamily="18" charset="0"/>
              <a:cs typeface="Times New Roman" pitchFamily="18" charset="0"/>
            </a:rPr>
            <a:t> </a:t>
          </a:r>
          <a:endParaRPr lang="ru-RU" sz="3200" b="1" kern="1200" dirty="0">
            <a:solidFill>
              <a:schemeClr val="tx1"/>
            </a:solidFill>
            <a:latin typeface="Times New Roman" pitchFamily="18" charset="0"/>
            <a:cs typeface="Times New Roman" pitchFamily="18" charset="0"/>
          </a:endParaRPr>
        </a:p>
      </dsp:txBody>
      <dsp:txXfrm>
        <a:off x="0" y="1759654"/>
        <a:ext cx="2057399" cy="3695274"/>
      </dsp:txXfrm>
    </dsp:sp>
    <dsp:sp modelId="{5B283EAA-4D8F-4458-9582-01044192310A}">
      <dsp:nvSpPr>
        <dsp:cNvPr id="0" name=""/>
        <dsp:cNvSpPr/>
      </dsp:nvSpPr>
      <dsp:spPr>
        <a:xfrm>
          <a:off x="2057400" y="1759654"/>
          <a:ext cx="2057399" cy="369527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smtClean="0">
              <a:solidFill>
                <a:schemeClr val="tx1"/>
              </a:solidFill>
              <a:latin typeface="Times New Roman" pitchFamily="18" charset="0"/>
              <a:cs typeface="Times New Roman" pitchFamily="18" charset="0"/>
            </a:rPr>
            <a:t>Регулируемые защитные устройства </a:t>
          </a:r>
          <a:endParaRPr lang="ru-RU" sz="3200" b="1" kern="1200" dirty="0">
            <a:solidFill>
              <a:schemeClr val="tx1"/>
            </a:solidFill>
            <a:latin typeface="Times New Roman" pitchFamily="18" charset="0"/>
            <a:cs typeface="Times New Roman" pitchFamily="18" charset="0"/>
          </a:endParaRPr>
        </a:p>
      </dsp:txBody>
      <dsp:txXfrm>
        <a:off x="2057400" y="1759654"/>
        <a:ext cx="2057399" cy="3695274"/>
      </dsp:txXfrm>
    </dsp:sp>
    <dsp:sp modelId="{40C603AD-724D-4B24-AE6A-0C0F18AD6F91}">
      <dsp:nvSpPr>
        <dsp:cNvPr id="0" name=""/>
        <dsp:cNvSpPr/>
      </dsp:nvSpPr>
      <dsp:spPr>
        <a:xfrm>
          <a:off x="4114800" y="1759654"/>
          <a:ext cx="2057399" cy="369527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smtClean="0">
              <a:solidFill>
                <a:schemeClr val="tx1"/>
              </a:solidFill>
              <a:latin typeface="Times New Roman" pitchFamily="18" charset="0"/>
              <a:cs typeface="Times New Roman" pitchFamily="18" charset="0"/>
            </a:rPr>
            <a:t>Совмещенные</a:t>
          </a:r>
          <a:r>
            <a:rPr lang="ru-RU" sz="3200" b="1" i="1" kern="1200" dirty="0" smtClean="0">
              <a:solidFill>
                <a:schemeClr val="tx1"/>
              </a:solidFill>
            </a:rPr>
            <a:t> защитные устройства</a:t>
          </a:r>
          <a:r>
            <a:rPr lang="ru-RU" sz="3200" b="1" kern="1200" dirty="0" smtClean="0">
              <a:solidFill>
                <a:schemeClr val="tx1"/>
              </a:solidFill>
            </a:rPr>
            <a:t> </a:t>
          </a:r>
          <a:endParaRPr lang="ru-RU" sz="3200" b="1" kern="1200" dirty="0">
            <a:solidFill>
              <a:schemeClr val="tx1"/>
            </a:solidFill>
          </a:endParaRPr>
        </a:p>
      </dsp:txBody>
      <dsp:txXfrm>
        <a:off x="4114800" y="1759654"/>
        <a:ext cx="2057399" cy="3695274"/>
      </dsp:txXfrm>
    </dsp:sp>
    <dsp:sp modelId="{C7326241-851F-4514-B78E-AFDE06EF90EE}">
      <dsp:nvSpPr>
        <dsp:cNvPr id="0" name=""/>
        <dsp:cNvSpPr/>
      </dsp:nvSpPr>
      <dsp:spPr>
        <a:xfrm>
          <a:off x="6172200" y="1728207"/>
          <a:ext cx="2057399" cy="369527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ru-RU" sz="3200" b="1" i="1" kern="1200" dirty="0" smtClean="0">
              <a:solidFill>
                <a:schemeClr val="tx1"/>
              </a:solidFill>
              <a:latin typeface="Times New Roman" pitchFamily="18" charset="0"/>
              <a:cs typeface="Times New Roman" pitchFamily="18" charset="0"/>
            </a:rPr>
            <a:t>Стационарные ограждени</a:t>
          </a:r>
          <a:r>
            <a:rPr lang="ru-RU" sz="3200" b="0" i="1" kern="1200" dirty="0" smtClean="0">
              <a:solidFill>
                <a:schemeClr val="tx1"/>
              </a:solidFill>
              <a:latin typeface="Times New Roman" pitchFamily="18" charset="0"/>
              <a:cs typeface="Times New Roman" pitchFamily="18" charset="0"/>
            </a:rPr>
            <a:t>я</a:t>
          </a:r>
          <a:r>
            <a:rPr lang="ru-RU" sz="3200" b="1" kern="1200" dirty="0" smtClean="0">
              <a:latin typeface="Times New Roman" pitchFamily="18" charset="0"/>
              <a:cs typeface="Times New Roman" pitchFamily="18" charset="0"/>
            </a:rPr>
            <a:t> </a:t>
          </a:r>
          <a:endParaRPr lang="ru-RU" sz="3200" b="1" kern="1200" dirty="0">
            <a:latin typeface="Times New Roman" pitchFamily="18" charset="0"/>
            <a:cs typeface="Times New Roman" pitchFamily="18" charset="0"/>
          </a:endParaRPr>
        </a:p>
      </dsp:txBody>
      <dsp:txXfrm>
        <a:off x="6172200" y="1728207"/>
        <a:ext cx="2057399" cy="3695274"/>
      </dsp:txXfrm>
    </dsp:sp>
    <dsp:sp modelId="{D8239F78-A470-4C46-93FB-138A12E1E4E8}">
      <dsp:nvSpPr>
        <dsp:cNvPr id="0" name=""/>
        <dsp:cNvSpPr/>
      </dsp:nvSpPr>
      <dsp:spPr>
        <a:xfrm>
          <a:off x="0" y="5454928"/>
          <a:ext cx="8229600" cy="410586"/>
        </a:xfrm>
        <a:prstGeom prst="rect">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75F0E6-D9A2-4139-92F3-0F591980DB2F}">
      <dsp:nvSpPr>
        <dsp:cNvPr id="0" name=""/>
        <dsp:cNvSpPr/>
      </dsp:nvSpPr>
      <dsp:spPr>
        <a:xfrm>
          <a:off x="993" y="218353"/>
          <a:ext cx="3873770" cy="232426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красный – запрещающий, сигнализирует о необходимости немедленного вмешательства, указывает устройство, работа которого представляет опасность;</a:t>
          </a:r>
          <a:endParaRPr lang="ru-RU" sz="2200" kern="1200" dirty="0">
            <a:solidFill>
              <a:schemeClr val="tx1"/>
            </a:solidFill>
          </a:endParaRPr>
        </a:p>
      </dsp:txBody>
      <dsp:txXfrm>
        <a:off x="993" y="218353"/>
        <a:ext cx="3873770" cy="2324262"/>
      </dsp:txXfrm>
    </dsp:sp>
    <dsp:sp modelId="{51B0A992-19CE-4A4F-B6C4-A36741B87763}">
      <dsp:nvSpPr>
        <dsp:cNvPr id="0" name=""/>
        <dsp:cNvSpPr/>
      </dsp:nvSpPr>
      <dsp:spPr>
        <a:xfrm>
          <a:off x="4262140" y="218353"/>
          <a:ext cx="3873770" cy="232426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зеленый – извещающий о нормальном режиме работы</a:t>
          </a:r>
          <a:r>
            <a:rPr lang="ru-RU" sz="2200" kern="1200" dirty="0" smtClean="0"/>
            <a:t>;</a:t>
          </a:r>
          <a:endParaRPr lang="ru-RU" sz="2200" kern="1200" dirty="0"/>
        </a:p>
      </dsp:txBody>
      <dsp:txXfrm>
        <a:off x="4262140" y="218353"/>
        <a:ext cx="3873770" cy="2324262"/>
      </dsp:txXfrm>
    </dsp:sp>
    <dsp:sp modelId="{79D94711-2123-45DE-900F-7A806FDAD6B7}">
      <dsp:nvSpPr>
        <dsp:cNvPr id="0" name=""/>
        <dsp:cNvSpPr/>
      </dsp:nvSpPr>
      <dsp:spPr>
        <a:xfrm>
          <a:off x="993" y="2929992"/>
          <a:ext cx="3873770" cy="2324262"/>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ru-RU" sz="2200" kern="1200" dirty="0" smtClean="0">
              <a:solidFill>
                <a:schemeClr val="tx1"/>
              </a:solidFill>
            </a:rPr>
            <a:t>синий – сигнализирующий, используется для технической информации о работе оборудования и т.п. ,</a:t>
          </a:r>
          <a:endParaRPr lang="ru-RU" sz="2200" kern="1200" dirty="0">
            <a:solidFill>
              <a:schemeClr val="tx1"/>
            </a:solidFill>
          </a:endParaRPr>
        </a:p>
      </dsp:txBody>
      <dsp:txXfrm>
        <a:off x="993" y="2929992"/>
        <a:ext cx="3873770" cy="2324262"/>
      </dsp:txXfrm>
    </dsp:sp>
    <dsp:sp modelId="{40B91A11-C37F-4A81-9F8C-21AAAB92363C}">
      <dsp:nvSpPr>
        <dsp:cNvPr id="0" name=""/>
        <dsp:cNvSpPr/>
      </dsp:nvSpPr>
      <dsp:spPr>
        <a:xfrm>
          <a:off x="4137908" y="2891990"/>
          <a:ext cx="3873770" cy="232426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endParaRPr lang="ru-RU" sz="2200" kern="1200" dirty="0"/>
        </a:p>
      </dsp:txBody>
      <dsp:txXfrm>
        <a:off x="4137908" y="2891990"/>
        <a:ext cx="3873770" cy="232426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02.02.2024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539552" y="3933056"/>
            <a:ext cx="7772400" cy="2376264"/>
          </a:xfrm>
        </p:spPr>
        <p:txBody>
          <a:bodyPr>
            <a:normAutofit fontScale="90000"/>
          </a:bodyPr>
          <a:lstStyle/>
          <a:p>
            <a:r>
              <a:rPr lang="ru-RU" dirty="0" smtClean="0"/>
              <a:t/>
            </a:r>
            <a:br>
              <a:rPr lang="ru-RU" dirty="0" smtClean="0"/>
            </a:br>
            <a:r>
              <a:rPr lang="ru-RU" sz="3600" b="1" dirty="0" smtClean="0"/>
              <a:t>Раздел </a:t>
            </a:r>
            <a:r>
              <a:rPr lang="ru-RU" sz="3600" b="1" dirty="0" smtClean="0"/>
              <a:t>2 </a:t>
            </a:r>
            <a:r>
              <a:rPr lang="ru-RU" sz="3600" b="1" dirty="0" smtClean="0"/>
              <a:t>Защита человека от вредных и опасных производственных </a:t>
            </a:r>
            <a:r>
              <a:rPr lang="ru-RU" sz="3600" b="1" dirty="0" smtClean="0"/>
              <a:t>факторов</a:t>
            </a:r>
            <a:r>
              <a:rPr lang="ru-RU" sz="3600" b="1" dirty="0" smtClean="0"/>
              <a:t/>
            </a:r>
            <a:br>
              <a:rPr lang="ru-RU" sz="3600" b="1" dirty="0" smtClean="0"/>
            </a:br>
            <a:r>
              <a:rPr lang="ru-RU" sz="3600" b="1" dirty="0" smtClean="0"/>
              <a:t>Тема 2.2 Защита человека от опасности механического </a:t>
            </a:r>
            <a:r>
              <a:rPr lang="ru-RU" sz="3600" b="1" dirty="0" err="1" smtClean="0"/>
              <a:t>травмирования</a:t>
            </a:r>
            <a:endParaRPr lang="ru-RU" sz="3600" b="1" dirty="0"/>
          </a:p>
        </p:txBody>
      </p:sp>
      <p:pic>
        <p:nvPicPr>
          <p:cNvPr id="7" name="Picture 3" descr="C:\Users\emeljanova\Desktop\images.jpg"/>
          <p:cNvPicPr>
            <a:picLocks noChangeAspect="1" noChangeArrowheads="1"/>
          </p:cNvPicPr>
          <p:nvPr/>
        </p:nvPicPr>
        <p:blipFill>
          <a:blip r:embed="rId2" cstate="print"/>
          <a:srcRect/>
          <a:stretch>
            <a:fillRect/>
          </a:stretch>
        </p:blipFill>
        <p:spPr bwMode="auto">
          <a:xfrm>
            <a:off x="1979713" y="270715"/>
            <a:ext cx="4303610" cy="3446317"/>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04664"/>
            <a:ext cx="8748464" cy="5661248"/>
          </a:xfrm>
        </p:spPr>
        <p:txBody>
          <a:bodyPr>
            <a:normAutofit/>
          </a:bodyPr>
          <a:lstStyle/>
          <a:p>
            <a:pPr algn="just">
              <a:buNone/>
            </a:pPr>
            <a:r>
              <a:rPr lang="ru-RU" b="1" dirty="0" smtClean="0"/>
              <a:t>    </a:t>
            </a:r>
            <a:r>
              <a:rPr lang="ru-RU" sz="3600" b="1" dirty="0" smtClean="0">
                <a:latin typeface="Times New Roman" pitchFamily="18" charset="0"/>
                <a:cs typeface="Times New Roman" pitchFamily="18" charset="0"/>
              </a:rPr>
              <a:t>Оградительные </a:t>
            </a:r>
            <a:r>
              <a:rPr lang="ru-RU" sz="3600" b="1" dirty="0">
                <a:latin typeface="Times New Roman" pitchFamily="18" charset="0"/>
                <a:cs typeface="Times New Roman" pitchFamily="18" charset="0"/>
              </a:rPr>
              <a:t>средства защиты </a:t>
            </a:r>
            <a:r>
              <a:rPr lang="ru-RU" sz="3600" dirty="0">
                <a:latin typeface="Times New Roman" pitchFamily="18" charset="0"/>
                <a:cs typeface="Times New Roman" pitchFamily="18" charset="0"/>
              </a:rPr>
              <a:t>наиболее распространены в промышленности. Они препятствуют попаданию человека в </a:t>
            </a:r>
            <a:r>
              <a:rPr lang="ru-RU" sz="3600" dirty="0" smtClean="0">
                <a:latin typeface="Times New Roman" pitchFamily="18" charset="0"/>
                <a:cs typeface="Times New Roman" pitchFamily="18" charset="0"/>
              </a:rPr>
              <a:t>опасную </a:t>
            </a:r>
            <a:r>
              <a:rPr lang="ru-RU" sz="3600" dirty="0">
                <a:latin typeface="Times New Roman" pitchFamily="18" charset="0"/>
                <a:cs typeface="Times New Roman" pitchFamily="18" charset="0"/>
              </a:rPr>
              <a:t>зону. Все открытые движущиеся и вращающиеся части </a:t>
            </a:r>
            <a:r>
              <a:rPr lang="ru-RU" sz="3600" dirty="0" smtClean="0">
                <a:latin typeface="Times New Roman" pitchFamily="18" charset="0"/>
                <a:cs typeface="Times New Roman" pitchFamily="18" charset="0"/>
              </a:rPr>
              <a:t>оборудования</a:t>
            </a:r>
            <a:r>
              <a:rPr lang="ru-RU" sz="3600" dirty="0">
                <a:latin typeface="Times New Roman" pitchFamily="18" charset="0"/>
                <a:cs typeface="Times New Roman" pitchFamily="18" charset="0"/>
              </a:rPr>
              <a:t>, расположенные на высоте до 2500 мм от уровня пола, если они являются источниками опасности, должны быть закрыты сплошным или сетчатым </a:t>
            </a:r>
            <a:r>
              <a:rPr lang="ru-RU" sz="3600" dirty="0" smtClean="0">
                <a:latin typeface="Times New Roman" pitchFamily="18" charset="0"/>
                <a:cs typeface="Times New Roman" pitchFamily="18" charset="0"/>
              </a:rPr>
              <a:t>ограждением</a:t>
            </a:r>
            <a:endParaRPr lang="ru-RU" sz="36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ChangeArrowheads="1"/>
          </p:cNvSpPr>
          <p:nvPr/>
        </p:nvSpPr>
        <p:spPr bwMode="auto">
          <a:xfrm>
            <a:off x="0" y="764704"/>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Оградительные устройства могут быть стационарными, подвижными и переносными.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Они могут быть выполнены в виде защитных кожухов, </a:t>
            </a:r>
            <a:r>
              <a:rPr kumimoji="0" lang="ru-RU"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дверц</a:t>
            </a: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козырьков, барьеров, экранов.</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Их изготавливают из металла, пластмасс, дерева и могут быть как сплошными, так и сетчатыми.</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p>
        </p:txBody>
      </p:sp>
      <p:graphicFrame>
        <p:nvGraphicFramePr>
          <p:cNvPr id="4" name="Содержимое 3"/>
          <p:cNvGraphicFramePr>
            <a:graphicFrameLocks noGrp="1"/>
          </p:cNvGraphicFramePr>
          <p:nvPr>
            <p:ph idx="1"/>
          </p:nvPr>
        </p:nvGraphicFramePr>
        <p:xfrm>
          <a:off x="457200" y="260648"/>
          <a:ext cx="8229600" cy="5865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915816" y="188640"/>
            <a:ext cx="6027740" cy="646331"/>
          </a:xfrm>
          <a:prstGeom prst="rect">
            <a:avLst/>
          </a:prstGeom>
        </p:spPr>
        <p:txBody>
          <a:bodyPr wrap="none">
            <a:spAutoFit/>
          </a:bodyPr>
          <a:lstStyle/>
          <a:p>
            <a:pPr lvl="0"/>
            <a:r>
              <a:rPr lang="ru-RU" sz="3600" b="1" i="1" dirty="0" smtClean="0">
                <a:latin typeface="Times New Roman" pitchFamily="18" charset="0"/>
                <a:cs typeface="Times New Roman" pitchFamily="18" charset="0"/>
              </a:rPr>
              <a:t>Стационарные ограждени</a:t>
            </a:r>
            <a:r>
              <a:rPr lang="ru-RU" sz="3600" i="1" dirty="0" smtClean="0">
                <a:latin typeface="Times New Roman" pitchFamily="18" charset="0"/>
                <a:cs typeface="Times New Roman" pitchFamily="18" charset="0"/>
              </a:rPr>
              <a:t>я</a:t>
            </a:r>
            <a:r>
              <a:rPr lang="ru-RU" sz="3600" b="1" dirty="0" smtClean="0">
                <a:latin typeface="Times New Roman" pitchFamily="18" charset="0"/>
                <a:cs typeface="Times New Roman" pitchFamily="18" charset="0"/>
              </a:rPr>
              <a:t> </a:t>
            </a:r>
            <a:endParaRPr lang="ru-RU" sz="3600" b="1" dirty="0">
              <a:latin typeface="Times New Roman" pitchFamily="18" charset="0"/>
              <a:cs typeface="Times New Roman" pitchFamily="18" charset="0"/>
            </a:endParaRPr>
          </a:p>
        </p:txBody>
      </p:sp>
      <p:pic>
        <p:nvPicPr>
          <p:cNvPr id="35842" name="Picture 2"/>
          <p:cNvPicPr>
            <a:picLocks noChangeAspect="1" noChangeArrowheads="1"/>
          </p:cNvPicPr>
          <p:nvPr/>
        </p:nvPicPr>
        <p:blipFill>
          <a:blip r:embed="rId2" cstate="print"/>
          <a:srcRect/>
          <a:stretch>
            <a:fillRect/>
          </a:stretch>
        </p:blipFill>
        <p:spPr bwMode="auto">
          <a:xfrm>
            <a:off x="-1116632" y="836712"/>
            <a:ext cx="5112568" cy="2520280"/>
          </a:xfrm>
          <a:prstGeom prst="rect">
            <a:avLst/>
          </a:prstGeom>
          <a:noFill/>
          <a:ln w="9525">
            <a:noFill/>
            <a:miter lim="800000"/>
            <a:headEnd/>
            <a:tailEnd/>
          </a:ln>
        </p:spPr>
      </p:pic>
      <p:pic>
        <p:nvPicPr>
          <p:cNvPr id="35843" name="Picture 3"/>
          <p:cNvPicPr>
            <a:picLocks noChangeAspect="1" noChangeArrowheads="1"/>
          </p:cNvPicPr>
          <p:nvPr/>
        </p:nvPicPr>
        <p:blipFill>
          <a:blip r:embed="rId3" cstate="print"/>
          <a:srcRect/>
          <a:stretch>
            <a:fillRect/>
          </a:stretch>
        </p:blipFill>
        <p:spPr bwMode="auto">
          <a:xfrm>
            <a:off x="0" y="3717032"/>
            <a:ext cx="3995936" cy="2743996"/>
          </a:xfrm>
          <a:prstGeom prst="rect">
            <a:avLst/>
          </a:prstGeom>
          <a:noFill/>
          <a:ln w="9525">
            <a:noFill/>
            <a:miter lim="800000"/>
            <a:headEnd/>
            <a:tailEnd/>
          </a:ln>
        </p:spPr>
      </p:pic>
      <p:sp>
        <p:nvSpPr>
          <p:cNvPr id="7" name="Прямоугольник 6"/>
          <p:cNvSpPr/>
          <p:nvPr/>
        </p:nvSpPr>
        <p:spPr>
          <a:xfrm>
            <a:off x="3995936" y="764704"/>
            <a:ext cx="5148064" cy="6001643"/>
          </a:xfrm>
          <a:prstGeom prst="rect">
            <a:avLst/>
          </a:prstGeom>
        </p:spPr>
        <p:txBody>
          <a:bodyPr wrap="square">
            <a:spAutoFit/>
          </a:bodyPr>
          <a:lstStyle/>
          <a:p>
            <a:r>
              <a:rPr lang="ru-RU" sz="3200" dirty="0" smtClean="0"/>
              <a:t>являются постоянной частью данной машины и не зависят от движущихся частей, выполняя свою функцию. Оно может быть выполнено из листового металла, проволочной сетки, реек, пластмассовых и других материалов, достаточно прочных, чтобы выдержать удар и иметь долгий срок службы</a:t>
            </a:r>
            <a:endParaRPr lang="ru-RU" sz="3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4788024" cy="6986528"/>
          </a:xfrm>
          <a:prstGeom prst="rect">
            <a:avLst/>
          </a:prstGeom>
        </p:spPr>
        <p:txBody>
          <a:bodyPr wrap="square">
            <a:spAutoFit/>
          </a:bodyPr>
          <a:lstStyle/>
          <a:p>
            <a:pPr algn="just"/>
            <a:r>
              <a:rPr lang="ru-RU" sz="3200" i="1" dirty="0" smtClean="0"/>
              <a:t>Совмещенные защитные устройства</a:t>
            </a:r>
            <a:r>
              <a:rPr lang="ru-RU" sz="3200" dirty="0" smtClean="0"/>
              <a:t> – снабжены устройством блокировки. Когда ограждение открыто, механизм блокировки автоматически отключается или разъединяется, и машина не может продолжать свой цикл или начать новый, пока защитное ограждение не будет поставлено на место. </a:t>
            </a:r>
            <a:endParaRPr lang="ru-RU" sz="3200" dirty="0"/>
          </a:p>
        </p:txBody>
      </p:sp>
      <p:pic>
        <p:nvPicPr>
          <p:cNvPr id="36866" name="Picture 2"/>
          <p:cNvPicPr>
            <a:picLocks noChangeAspect="1" noChangeArrowheads="1"/>
          </p:cNvPicPr>
          <p:nvPr/>
        </p:nvPicPr>
        <p:blipFill>
          <a:blip r:embed="rId2" cstate="print"/>
          <a:srcRect/>
          <a:stretch>
            <a:fillRect/>
          </a:stretch>
        </p:blipFill>
        <p:spPr bwMode="auto">
          <a:xfrm>
            <a:off x="4860032" y="764704"/>
            <a:ext cx="4283968" cy="42839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179512" y="0"/>
            <a:ext cx="8712968"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Регулируемые защитные устройства – </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позволяют достичь гибкости в выборе различных размеров материалов.</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0" name="Picture 2"/>
          <p:cNvPicPr>
            <a:picLocks noChangeAspect="1" noChangeArrowheads="1"/>
          </p:cNvPicPr>
          <p:nvPr/>
        </p:nvPicPr>
        <p:blipFill>
          <a:blip r:embed="rId2" cstate="print"/>
          <a:srcRect/>
          <a:stretch>
            <a:fillRect/>
          </a:stretch>
        </p:blipFill>
        <p:spPr bwMode="auto">
          <a:xfrm>
            <a:off x="2555776" y="1628799"/>
            <a:ext cx="4896543" cy="4735209"/>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56137"/>
            <a:ext cx="5724128"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Саморегулирующиеся защитные устройства</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зависят от движения материала. Когда рабочий передвигает материал в опасную зону, защитное ограждение откидывается, открывая достаточно большое пространство только для приема материала. После того как материал снят, ограждение возвращается на первоначальную позицию. Такое защитное ограждение обеспечивает защиту рабочего, устанавливая барьер между ним и опасной зоной.</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0962" name="Picture 2"/>
          <p:cNvPicPr>
            <a:picLocks noChangeAspect="1" noChangeArrowheads="1"/>
          </p:cNvPicPr>
          <p:nvPr/>
        </p:nvPicPr>
        <p:blipFill>
          <a:blip r:embed="rId2" cstate="print"/>
          <a:srcRect/>
          <a:stretch>
            <a:fillRect/>
          </a:stretch>
        </p:blipFill>
        <p:spPr bwMode="auto">
          <a:xfrm>
            <a:off x="5796136" y="908719"/>
            <a:ext cx="3707904" cy="304483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0" y="54868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Предохранительные устройства </a:t>
            </a: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предназначены для автоматического отключения машин и оборудования при отклонении от нормального режима работы или попадания человека в опасную зону.</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Существуют следующие основные типы предохранительных устройств: устройства обнаружения присутствия и оттягивающие устройства.</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260648"/>
            <a:ext cx="8892480" cy="2062103"/>
          </a:xfrm>
          <a:prstGeom prst="rect">
            <a:avLst/>
          </a:prstGeom>
        </p:spPr>
        <p:txBody>
          <a:bodyPr wrap="square">
            <a:spAutoFit/>
          </a:bodyPr>
          <a:lstStyle/>
          <a:p>
            <a:r>
              <a:rPr lang="ru-RU" sz="3200" dirty="0" smtClean="0">
                <a:latin typeface="Times New Roman" pitchFamily="18" charset="0"/>
                <a:cs typeface="Times New Roman" pitchFamily="18" charset="0"/>
              </a:rPr>
              <a:t>Устройства обнаружения присутствия останавливают машину, если рабочий находится в пределах опасной зоны. </a:t>
            </a:r>
            <a:r>
              <a:rPr lang="ru-RU" sz="3200" dirty="0" smtClean="0">
                <a:latin typeface="Times New Roman" pitchFamily="18" charset="0"/>
                <a:cs typeface="Times New Roman" pitchFamily="18" charset="0"/>
              </a:rPr>
              <a:t>По принципу  действия  устройства  могут быть:</a:t>
            </a:r>
            <a:endParaRPr lang="ru-RU" sz="3200"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3347863" y="2636912"/>
            <a:ext cx="2825927" cy="252028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508104" y="2636912"/>
            <a:ext cx="3635896" cy="2592288"/>
          </a:xfrm>
          <a:prstGeom prst="rect">
            <a:avLst/>
          </a:prstGeom>
          <a:noFill/>
          <a:ln w="9525">
            <a:noFill/>
            <a:miter lim="800000"/>
            <a:headEnd/>
            <a:tailEnd/>
          </a:ln>
        </p:spPr>
      </p:pic>
      <p:pic>
        <p:nvPicPr>
          <p:cNvPr id="6" name="Picture 4"/>
          <p:cNvPicPr>
            <a:picLocks noChangeAspect="1" noChangeArrowheads="1"/>
          </p:cNvPicPr>
          <p:nvPr/>
        </p:nvPicPr>
        <p:blipFill>
          <a:blip r:embed="rId4" cstate="print"/>
          <a:srcRect/>
          <a:stretch>
            <a:fillRect/>
          </a:stretch>
        </p:blipFill>
        <p:spPr bwMode="auto">
          <a:xfrm>
            <a:off x="251520" y="2625190"/>
            <a:ext cx="2520280" cy="25320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111356"/>
            <a:ext cx="91440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Char char="•"/>
              <a:tabLst>
                <a:tab pos="215900"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фотоэлектрическими – пересечение человеком, его рукой или ногой светового луча вызывает изменение фототока и приводит в действие механизмы защиты или отключения установки;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электромагнитными (радиочастотными) – при нарушении емкостного поля (радиолуча), машина останавливается или не включается;</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электромеханическими – имеют пробный или контактный стержень, опускающийся на заранее установленное расстояние, с которого оператор начинает рабочий цикл машины;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радиационными – основаны на применении радиоактивных изотопов.</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548681"/>
            <a:ext cx="7772400" cy="2304256"/>
          </a:xfrm>
        </p:spPr>
        <p:txBody>
          <a:bodyPr>
            <a:normAutofit fontScale="90000"/>
          </a:bodyPr>
          <a:lstStyle/>
          <a:p>
            <a:pPr algn="just"/>
            <a:r>
              <a:rPr lang="ru-RU" b="1" dirty="0" smtClean="0"/>
              <a:t/>
            </a:r>
            <a:br>
              <a:rPr lang="ru-RU" b="1" dirty="0" smtClean="0"/>
            </a:br>
            <a:r>
              <a:rPr lang="ru-RU" b="1" dirty="0" smtClean="0">
                <a:latin typeface="Times New Roman" pitchFamily="18" charset="0"/>
                <a:cs typeface="Times New Roman" pitchFamily="18" charset="0"/>
              </a:rPr>
              <a:t>Цель</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Получить представление о </a:t>
            </a:r>
            <a:r>
              <a:rPr lang="ru-RU" dirty="0" smtClean="0">
                <a:latin typeface="Times New Roman" pitchFamily="18" charset="0"/>
                <a:cs typeface="Times New Roman" pitchFamily="18" charset="0"/>
              </a:rPr>
              <a:t>методах и средствах защиты человека от опасности механического </a:t>
            </a:r>
            <a:r>
              <a:rPr lang="ru-RU" dirty="0" err="1" smtClean="0">
                <a:latin typeface="Times New Roman" pitchFamily="18" charset="0"/>
                <a:cs typeface="Times New Roman" pitchFamily="18" charset="0"/>
              </a:rPr>
              <a:t>травмирования</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t/>
            </a:r>
            <a:br>
              <a:rPr lang="ru-RU" dirty="0" smtClean="0"/>
            </a:br>
            <a:endParaRPr lang="ru-RU" dirty="0"/>
          </a:p>
        </p:txBody>
      </p:sp>
      <p:sp>
        <p:nvSpPr>
          <p:cNvPr id="3" name="Подзаголовок 2"/>
          <p:cNvSpPr>
            <a:spLocks noGrp="1"/>
          </p:cNvSpPr>
          <p:nvPr>
            <p:ph type="subTitle" idx="1"/>
          </p:nvPr>
        </p:nvSpPr>
        <p:spPr>
          <a:xfrm>
            <a:off x="827584" y="2924944"/>
            <a:ext cx="7848872" cy="2664296"/>
          </a:xfrm>
        </p:spPr>
        <p:txBody>
          <a:bodyPr>
            <a:normAutofit fontScale="25000" lnSpcReduction="20000"/>
          </a:bodyPr>
          <a:lstStyle/>
          <a:p>
            <a:pPr algn="just">
              <a:lnSpc>
                <a:spcPct val="120000"/>
              </a:lnSpc>
            </a:pPr>
            <a:r>
              <a:rPr lang="ru-RU" sz="16000" b="1" dirty="0" smtClean="0">
                <a:solidFill>
                  <a:schemeClr val="tx1"/>
                </a:solidFill>
                <a:latin typeface="Times New Roman" pitchFamily="18" charset="0"/>
                <a:cs typeface="Times New Roman" pitchFamily="18" charset="0"/>
              </a:rPr>
              <a:t>Задача: </a:t>
            </a:r>
            <a:r>
              <a:rPr lang="ru-RU" sz="16000" dirty="0" smtClean="0">
                <a:solidFill>
                  <a:schemeClr val="tx1"/>
                </a:solidFill>
                <a:latin typeface="Times New Roman" pitchFamily="18" charset="0"/>
                <a:cs typeface="Times New Roman" pitchFamily="18" charset="0"/>
              </a:rPr>
              <a:t>Ознакомить студентов с новым материалом по теме и закрепить полученные знания по контрольным вопросам</a:t>
            </a:r>
            <a:endParaRPr lang="ru-RU" sz="16000" dirty="0" smtClean="0">
              <a:solidFill>
                <a:schemeClr val="tx1"/>
              </a:solidFill>
              <a:latin typeface="Times New Roman" pitchFamily="18" charset="0"/>
              <a:cs typeface="Times New Roman" pitchFamily="18" charset="0"/>
            </a:endParaRP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43858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1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Оттягивающие устройства</a:t>
            </a:r>
            <a:r>
              <a:rPr kumimoji="0" lang="ru-RU" sz="3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являются по сути одной из разновидностей механической блокировки. В оттягивающих устройствах используется серия проводов, прикрепленных к рукам, запястьям и предплечьям рабочего. Они применяются, прежде всего, в машинах ударного действия. При опускании рабочего органа, механическое соединение автоматически обеспечивает устранение рук рабочего из зоны операции.</a:t>
            </a:r>
            <a:endParaRPr kumimoji="0" lang="ru-RU" sz="31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2411760" y="4005064"/>
            <a:ext cx="4392488" cy="3301974"/>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06900"/>
            <a:ext cx="9143999" cy="1362075"/>
          </a:xfrm>
        </p:spPr>
        <p:txBody>
          <a:bodyPr>
            <a:normAutofit fontScale="90000"/>
          </a:bodyPr>
          <a:lstStyle/>
          <a:p>
            <a:r>
              <a:rPr lang="ru-RU" dirty="0" smtClean="0">
                <a:latin typeface="Times New Roman" pitchFamily="18" charset="0"/>
                <a:cs typeface="Times New Roman" pitchFamily="18" charset="0"/>
              </a:rPr>
              <a:t>Устройства </a:t>
            </a:r>
            <a:r>
              <a:rPr lang="ru-RU" dirty="0" smtClean="0">
                <a:latin typeface="Times New Roman" pitchFamily="18" charset="0"/>
                <a:cs typeface="Times New Roman" pitchFamily="18" charset="0"/>
              </a:rPr>
              <a:t>автоматического контроля и сигнализации </a:t>
            </a:r>
            <a:br>
              <a:rPr lang="ru-RU" dirty="0" smtClean="0">
                <a:latin typeface="Times New Roman" pitchFamily="18" charset="0"/>
                <a:cs typeface="Times New Roman" pitchFamily="18" charset="0"/>
              </a:rPr>
            </a:br>
            <a:endParaRPr lang="ru-RU" dirty="0"/>
          </a:p>
        </p:txBody>
      </p:sp>
      <p:sp>
        <p:nvSpPr>
          <p:cNvPr id="3" name="Текст 2"/>
          <p:cNvSpPr>
            <a:spLocks noGrp="1"/>
          </p:cNvSpPr>
          <p:nvPr>
            <p:ph type="body" idx="1"/>
          </p:nvPr>
        </p:nvSpPr>
        <p:spPr/>
        <p:txBody>
          <a:bodyPr/>
          <a:lstStyle/>
          <a:p>
            <a:endParaRPr lang="ru-RU"/>
          </a:p>
        </p:txBody>
      </p:sp>
      <p:pic>
        <p:nvPicPr>
          <p:cNvPr id="54274" name="Picture 2" descr="C:\Users\emeljanova\Desktop\download.jpg"/>
          <p:cNvPicPr>
            <a:picLocks noChangeAspect="1" noChangeArrowheads="1"/>
          </p:cNvPicPr>
          <p:nvPr/>
        </p:nvPicPr>
        <p:blipFill>
          <a:blip r:embed="rId2" cstate="print"/>
          <a:srcRect/>
          <a:stretch>
            <a:fillRect/>
          </a:stretch>
        </p:blipFill>
        <p:spPr bwMode="auto">
          <a:xfrm>
            <a:off x="1043609" y="275760"/>
            <a:ext cx="5748300" cy="394532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8640"/>
            <a:ext cx="9144000" cy="6494085"/>
          </a:xfrm>
          <a:prstGeom prst="rect">
            <a:avLst/>
          </a:prstGeom>
        </p:spPr>
        <p:txBody>
          <a:bodyPr wrap="square">
            <a:spAutoFit/>
          </a:bodyPr>
          <a:lstStyle/>
          <a:p>
            <a:pPr algn="just"/>
            <a:r>
              <a:rPr lang="ru-RU" sz="3200" u="sng" dirty="0" smtClean="0">
                <a:latin typeface="Times New Roman" pitchFamily="18" charset="0"/>
                <a:cs typeface="Times New Roman" pitchFamily="18" charset="0"/>
              </a:rPr>
              <a:t>Применение устройств автоматического контроля и сигнализации </a:t>
            </a:r>
            <a:r>
              <a:rPr lang="ru-RU" sz="3200" dirty="0" smtClean="0">
                <a:latin typeface="Times New Roman" pitchFamily="18" charset="0"/>
                <a:cs typeface="Times New Roman" pitchFamily="18" charset="0"/>
              </a:rPr>
              <a:t>– важнейшее условие безопасной и надежной работ оборудования. Устройства контроля – это приборы для измерения давлений, температуры, статических и динамических нагрузок и других параметров, характеризующих работу оборудования и машин. Устройства автоматического контроля и сигнализации подразделяют: </a:t>
            </a:r>
            <a:endParaRPr lang="ru-RU" sz="3200" dirty="0" smtClean="0">
              <a:latin typeface="Times New Roman" pitchFamily="18" charset="0"/>
              <a:cs typeface="Times New Roman" pitchFamily="18" charset="0"/>
            </a:endParaRPr>
          </a:p>
          <a:p>
            <a:pPr algn="just"/>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по </a:t>
            </a:r>
            <a:r>
              <a:rPr lang="ru-RU" sz="3200" dirty="0" smtClean="0">
                <a:latin typeface="Times New Roman" pitchFamily="18" charset="0"/>
                <a:cs typeface="Times New Roman" pitchFamily="18" charset="0"/>
              </a:rPr>
              <a:t>назначению: </a:t>
            </a:r>
            <a:r>
              <a:rPr lang="ru-RU" sz="3200" dirty="0" smtClean="0">
                <a:latin typeface="Times New Roman" pitchFamily="18" charset="0"/>
                <a:cs typeface="Times New Roman" pitchFamily="18" charset="0"/>
              </a:rPr>
              <a:t>на </a:t>
            </a:r>
            <a:r>
              <a:rPr lang="ru-RU" sz="3200" dirty="0" smtClean="0">
                <a:latin typeface="Times New Roman" pitchFamily="18" charset="0"/>
                <a:cs typeface="Times New Roman" pitchFamily="18" charset="0"/>
              </a:rPr>
              <a:t>информационные; предупреждающие, </a:t>
            </a:r>
            <a:r>
              <a:rPr lang="ru-RU" sz="3200" dirty="0" smtClean="0">
                <a:latin typeface="Times New Roman" pitchFamily="18" charset="0"/>
                <a:cs typeface="Times New Roman" pitchFamily="18" charset="0"/>
              </a:rPr>
              <a:t>аварийные. </a:t>
            </a:r>
          </a:p>
          <a:p>
            <a:pPr algn="just"/>
            <a:r>
              <a:rPr lang="ru-RU" sz="3200"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 по </a:t>
            </a:r>
            <a:r>
              <a:rPr lang="ru-RU" sz="3200" dirty="0" smtClean="0">
                <a:latin typeface="Times New Roman" pitchFamily="18" charset="0"/>
                <a:cs typeface="Times New Roman" pitchFamily="18" charset="0"/>
              </a:rPr>
              <a:t>способу срабатывания – на автоматические и полуавтоматические</a:t>
            </a:r>
            <a:endParaRPr lang="ru-RU" sz="32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215900" algn="l"/>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сигнализации должны применяться следующие цвета:</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4" name="Схема 3"/>
          <p:cNvGraphicFramePr/>
          <p:nvPr/>
        </p:nvGraphicFramePr>
        <p:xfrm>
          <a:off x="683568" y="1052736"/>
          <a:ext cx="813690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932040" y="4149080"/>
            <a:ext cx="3672408" cy="1631216"/>
          </a:xfrm>
          <a:prstGeom prst="rect">
            <a:avLst/>
          </a:prstGeom>
          <a:noFill/>
        </p:spPr>
        <p:txBody>
          <a:bodyPr wrap="square" rtlCol="0">
            <a:spAutoFit/>
          </a:bodyPr>
          <a:lstStyle/>
          <a:p>
            <a:r>
              <a:rPr lang="ru-RU" sz="2000" dirty="0" smtClean="0"/>
              <a:t>желтый – предупреждающий, указывает на приближение одного из параметров к предельным, представляющим опасность значениям</a:t>
            </a:r>
            <a:r>
              <a:rPr lang="ru-RU" sz="1600" dirty="0" smtClean="0"/>
              <a:t>;</a:t>
            </a:r>
            <a:endParaRPr lang="ru-RU" sz="16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Устройства аварийного отключения</a:t>
            </a:r>
            <a:endParaRPr lang="ru-RU" dirty="0"/>
          </a:p>
        </p:txBody>
      </p:sp>
      <p:sp>
        <p:nvSpPr>
          <p:cNvPr id="3" name="Текст 2"/>
          <p:cNvSpPr>
            <a:spLocks noGrp="1"/>
          </p:cNvSpPr>
          <p:nvPr>
            <p:ph type="body" idx="1"/>
          </p:nvPr>
        </p:nvSpPr>
        <p:spPr/>
        <p:txBody>
          <a:bodyPr/>
          <a:lstStyle/>
          <a:p>
            <a:endParaRPr lang="ru-RU" dirty="0"/>
          </a:p>
        </p:txBody>
      </p:sp>
      <p:pic>
        <p:nvPicPr>
          <p:cNvPr id="55298" name="Picture 2" descr="C:\Users\emeljanova\Desktop\download.jpg"/>
          <p:cNvPicPr>
            <a:picLocks noChangeAspect="1" noChangeArrowheads="1"/>
          </p:cNvPicPr>
          <p:nvPr/>
        </p:nvPicPr>
        <p:blipFill>
          <a:blip r:embed="rId2" cstate="print"/>
          <a:srcRect/>
          <a:stretch>
            <a:fillRect/>
          </a:stretch>
        </p:blipFill>
        <p:spPr bwMode="auto">
          <a:xfrm>
            <a:off x="2267744" y="0"/>
            <a:ext cx="3057555" cy="400914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856357"/>
            <a:ext cx="5508104" cy="6001643"/>
          </a:xfrm>
          <a:prstGeom prst="rect">
            <a:avLst/>
          </a:prstGeom>
        </p:spPr>
        <p:txBody>
          <a:bodyPr wrap="square">
            <a:spAutoFit/>
          </a:bodyPr>
          <a:lstStyle/>
          <a:p>
            <a:r>
              <a:rPr lang="ru-RU" sz="3200" i="1" dirty="0" smtClean="0">
                <a:latin typeface="Times New Roman" pitchFamily="18" charset="0"/>
                <a:cs typeface="Times New Roman" pitchFamily="18" charset="0"/>
              </a:rPr>
              <a:t>Штанги, чувствительные к изменению давления, </a:t>
            </a:r>
            <a:r>
              <a:rPr lang="ru-RU" sz="3200" dirty="0" smtClean="0">
                <a:latin typeface="Times New Roman" pitchFamily="18" charset="0"/>
                <a:cs typeface="Times New Roman" pitchFamily="18" charset="0"/>
              </a:rPr>
              <a:t>— при </a:t>
            </a:r>
            <a:r>
              <a:rPr lang="ru-RU" sz="3200" dirty="0" smtClean="0">
                <a:latin typeface="Times New Roman" pitchFamily="18" charset="0"/>
                <a:cs typeface="Times New Roman" pitchFamily="18" charset="0"/>
              </a:rPr>
              <a:t>нажатии </a:t>
            </a:r>
            <a:r>
              <a:rPr lang="ru-RU" sz="3200" dirty="0" smtClean="0">
                <a:latin typeface="Times New Roman" pitchFamily="18" charset="0"/>
                <a:cs typeface="Times New Roman" pitchFamily="18" charset="0"/>
              </a:rPr>
              <a:t>на них (рабочий падает, теряет равновесие или его </a:t>
            </a:r>
            <a:r>
              <a:rPr lang="ru-RU" sz="3200" dirty="0" smtClean="0">
                <a:latin typeface="Times New Roman" pitchFamily="18" charset="0"/>
                <a:cs typeface="Times New Roman" pitchFamily="18" charset="0"/>
              </a:rPr>
              <a:t>затягивает </a:t>
            </a:r>
            <a:r>
              <a:rPr lang="ru-RU" sz="3200" dirty="0" smtClean="0">
                <a:latin typeface="Times New Roman" pitchFamily="18" charset="0"/>
                <a:cs typeface="Times New Roman" pitchFamily="18" charset="0"/>
              </a:rPr>
              <a:t>в опасную зону) машина выключается. Позиция штанги очень важна, поскольку она должна остановить машину до того, как какая-либо часть тела человека попадет в опасную зону.</a:t>
            </a:r>
            <a:endParaRPr lang="ru-RU" sz="32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5364088" y="1844824"/>
            <a:ext cx="3384376" cy="34357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6660232" cy="6986528"/>
          </a:xfrm>
          <a:prstGeom prst="rect">
            <a:avLst/>
          </a:prstGeom>
        </p:spPr>
        <p:txBody>
          <a:bodyPr wrap="square">
            <a:spAutoFit/>
          </a:bodyPr>
          <a:lstStyle/>
          <a:p>
            <a:r>
              <a:rPr lang="ru-RU" sz="3200" i="1" dirty="0" smtClean="0">
                <a:latin typeface="Times New Roman" pitchFamily="18" charset="0"/>
                <a:cs typeface="Times New Roman" pitchFamily="18" charset="0"/>
              </a:rPr>
              <a:t>Устройства аварийного отключения с отключающим </a:t>
            </a:r>
            <a:r>
              <a:rPr lang="ru-RU" sz="3200" i="1" dirty="0" smtClean="0">
                <a:latin typeface="Times New Roman" pitchFamily="18" charset="0"/>
                <a:cs typeface="Times New Roman" pitchFamily="18" charset="0"/>
              </a:rPr>
              <a:t>стержнем</a:t>
            </a:r>
            <a:r>
              <a:rPr lang="ru-RU" sz="3200" i="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работают от нажатия рукой. Поскольку они должны </a:t>
            </a:r>
            <a:r>
              <a:rPr lang="ru-RU" sz="3200" dirty="0" smtClean="0">
                <a:latin typeface="Times New Roman" pitchFamily="18" charset="0"/>
                <a:cs typeface="Times New Roman" pitchFamily="18" charset="0"/>
              </a:rPr>
              <a:t>включаться </a:t>
            </a:r>
            <a:r>
              <a:rPr lang="ru-RU" sz="3200" dirty="0" smtClean="0">
                <a:latin typeface="Times New Roman" pitchFamily="18" charset="0"/>
                <a:cs typeface="Times New Roman" pitchFamily="18" charset="0"/>
              </a:rPr>
              <a:t>рабочим во время аварийной ситуации, их правильное положение очень важно.</a:t>
            </a:r>
          </a:p>
          <a:p>
            <a:r>
              <a:rPr lang="ru-RU" sz="3200" i="1" dirty="0" smtClean="0">
                <a:latin typeface="Times New Roman" pitchFamily="18" charset="0"/>
                <a:cs typeface="Times New Roman" pitchFamily="18" charset="0"/>
              </a:rPr>
              <a:t>          Провода или кабели аварийного отключения </a:t>
            </a:r>
            <a:r>
              <a:rPr lang="ru-RU" sz="3200" dirty="0" smtClean="0">
                <a:latin typeface="Times New Roman" pitchFamily="18" charset="0"/>
                <a:cs typeface="Times New Roman" pitchFamily="18" charset="0"/>
              </a:rPr>
              <a:t>располагаются по периметру или вблизи опасной зоны. Рабочий, для того чтобы остановить машину, должен иметь возможность дотянуться до провода рукой.</a:t>
            </a:r>
            <a:endParaRPr lang="ru-RU" sz="3200" dirty="0">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cstate="print"/>
          <a:srcRect/>
          <a:stretch>
            <a:fillRect/>
          </a:stretch>
        </p:blipFill>
        <p:spPr bwMode="auto">
          <a:xfrm>
            <a:off x="6228184" y="980728"/>
            <a:ext cx="2915816" cy="289757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Другие приспособления безопасности</a:t>
            </a:r>
            <a:endParaRPr lang="ru-RU"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endParaRPr lang="ru-RU" dirty="0"/>
          </a:p>
        </p:txBody>
      </p:sp>
      <p:pic>
        <p:nvPicPr>
          <p:cNvPr id="4" name="Picture 2" descr="C:\Users\emeljanova\Desktop\1565182552.jpg"/>
          <p:cNvPicPr>
            <a:picLocks noChangeAspect="1" noChangeArrowheads="1"/>
          </p:cNvPicPr>
          <p:nvPr/>
        </p:nvPicPr>
        <p:blipFill>
          <a:blip r:embed="rId2" cstate="print"/>
          <a:srcRect/>
          <a:stretch>
            <a:fillRect/>
          </a:stretch>
        </p:blipFill>
        <p:spPr bwMode="auto">
          <a:xfrm>
            <a:off x="1331640" y="476672"/>
            <a:ext cx="6335164" cy="357301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76672"/>
            <a:ext cx="9144000" cy="5509200"/>
          </a:xfrm>
          <a:prstGeom prst="rect">
            <a:avLst/>
          </a:prstGeom>
        </p:spPr>
        <p:txBody>
          <a:bodyPr wrap="square">
            <a:spAutoFit/>
          </a:bodyPr>
          <a:lstStyle/>
          <a:p>
            <a:pPr algn="just"/>
            <a:r>
              <a:rPr lang="ru-RU" i="1" dirty="0" smtClean="0"/>
              <a:t> </a:t>
            </a:r>
            <a:r>
              <a:rPr lang="ru-RU" sz="3200" i="1" dirty="0" smtClean="0">
                <a:latin typeface="Times New Roman" pitchFamily="18" charset="0"/>
                <a:cs typeface="Times New Roman" pitchFamily="18" charset="0"/>
              </a:rPr>
              <a:t>Предупредительные барьеры. </a:t>
            </a:r>
            <a:r>
              <a:rPr lang="ru-RU" sz="3200" dirty="0" smtClean="0">
                <a:latin typeface="Times New Roman" pitchFamily="18" charset="0"/>
                <a:cs typeface="Times New Roman" pitchFamily="18" charset="0"/>
              </a:rPr>
              <a:t>Предупредительные барьеры не предоставляют физическую защиту, они служат только в </a:t>
            </a:r>
            <a:r>
              <a:rPr lang="ru-RU" sz="3200" dirty="0" smtClean="0">
                <a:latin typeface="Times New Roman" pitchFamily="18" charset="0"/>
                <a:cs typeface="Times New Roman" pitchFamily="18" charset="0"/>
              </a:rPr>
              <a:t>качестве </a:t>
            </a:r>
            <a:r>
              <a:rPr lang="ru-RU" sz="3200" dirty="0" smtClean="0">
                <a:latin typeface="Times New Roman" pitchFamily="18" charset="0"/>
                <a:cs typeface="Times New Roman" pitchFamily="18" charset="0"/>
              </a:rPr>
              <a:t>напоминания рабочему, что он приближается к опасной зоне. Предупредительные барьеры не считаются надежными защитны­ми средствами, когда существует длительная подверженность ка­кой-либо </a:t>
            </a:r>
            <a:r>
              <a:rPr lang="ru-RU" sz="3200" dirty="0" smtClean="0">
                <a:latin typeface="Times New Roman" pitchFamily="18" charset="0"/>
                <a:cs typeface="Times New Roman" pitchFamily="18" charset="0"/>
              </a:rPr>
              <a:t>опасности. </a:t>
            </a:r>
          </a:p>
          <a:p>
            <a:pPr algn="just"/>
            <a:r>
              <a:rPr lang="ru-RU" sz="3200" i="1" dirty="0" smtClean="0">
                <a:latin typeface="Times New Roman" pitchFamily="18" charset="0"/>
                <a:cs typeface="Times New Roman" pitchFamily="18" charset="0"/>
              </a:rPr>
              <a:t>Экраны</a:t>
            </a:r>
            <a:r>
              <a:rPr lang="ru-RU" sz="3200" i="1" dirty="0" smtClean="0">
                <a:latin typeface="Times New Roman" pitchFamily="18" charset="0"/>
                <a:cs typeface="Times New Roman" pitchFamily="18" charset="0"/>
              </a:rPr>
              <a:t>. </a:t>
            </a:r>
            <a:r>
              <a:rPr lang="ru-RU" sz="3200" dirty="0" smtClean="0">
                <a:latin typeface="Times New Roman" pitchFamily="18" charset="0"/>
                <a:cs typeface="Times New Roman" pitchFamily="18" charset="0"/>
              </a:rPr>
              <a:t>Экраны могут использоваться для защиты от летя­щих частиц, стружки, осколков и т. д., вылетающих из зоны об­работки.</a:t>
            </a:r>
            <a:endParaRPr lang="ru-RU" sz="3200"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59832" y="332656"/>
            <a:ext cx="237566" cy="369332"/>
          </a:xfrm>
          <a:prstGeom prst="rect">
            <a:avLst/>
          </a:prstGeom>
        </p:spPr>
        <p:txBody>
          <a:bodyPr wrap="none">
            <a:spAutoFit/>
          </a:bodyPr>
          <a:lstStyle/>
          <a:p>
            <a:r>
              <a:rPr lang="ru-RU" i="1" dirty="0" smtClean="0"/>
              <a:t> </a:t>
            </a:r>
            <a:endParaRPr lang="ru-RU" dirty="0"/>
          </a:p>
        </p:txBody>
      </p:sp>
      <p:sp>
        <p:nvSpPr>
          <p:cNvPr id="34818" name="AutoShape 2" descr="Захват горизонтальный ZGR - купить в Нижнем Новгород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Захват горизонтальный ZGR - купить в Нижнем Новгород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2" name="AutoShape 6" descr="SBHA32-32 Держатель осевого инструмента токарного станк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5" name="Rectangle 9"/>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0"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Тормозные устройства предназначены:</a:t>
            </a:r>
          </a:p>
          <a:p>
            <a:pPr marL="0" marR="0" lvl="0" indent="4508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удержания движущихся частей поднятого груза; </a:t>
            </a:r>
          </a:p>
          <a:p>
            <a:pPr marL="0" marR="0" lvl="0" indent="4508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снижения скорости движения и останова машин, механизмов, </a:t>
            </a:r>
          </a:p>
          <a:p>
            <a:pPr marL="0" marR="0" lvl="0" indent="4508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спуска груза; </a:t>
            </a:r>
          </a:p>
          <a:p>
            <a:pPr marL="0" marR="0" lvl="0" indent="4508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ru-RU" sz="4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поглощения энергии поступательно движущихся или вращающихся масс оборудования, машин, механизмов и груза </a:t>
            </a:r>
            <a:endParaRPr kumimoji="0" lang="ru-RU"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latin typeface="Times New Roman" pitchFamily="18" charset="0"/>
                <a:cs typeface="Times New Roman" pitchFamily="18" charset="0"/>
              </a:rPr>
              <a:t>План урока:</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latin typeface="Times New Roman" pitchFamily="18" charset="0"/>
                <a:cs typeface="Times New Roman" pitchFamily="18" charset="0"/>
              </a:rPr>
              <a:t>1 Оградительные устройства</a:t>
            </a:r>
          </a:p>
          <a:p>
            <a:pPr>
              <a:buNone/>
            </a:pPr>
            <a:r>
              <a:rPr lang="ru-RU" dirty="0" smtClean="0">
                <a:latin typeface="Times New Roman" pitchFamily="18" charset="0"/>
                <a:cs typeface="Times New Roman" pitchFamily="18" charset="0"/>
              </a:rPr>
              <a:t>2 Устройства </a:t>
            </a:r>
            <a:r>
              <a:rPr lang="ru-RU" dirty="0" smtClean="0">
                <a:latin typeface="Times New Roman" pitchFamily="18" charset="0"/>
                <a:cs typeface="Times New Roman" pitchFamily="18" charset="0"/>
              </a:rPr>
              <a:t>автоматического контроля и сигнализации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3 </a:t>
            </a:r>
            <a:r>
              <a:rPr lang="ru-RU" dirty="0" smtClean="0">
                <a:latin typeface="Times New Roman" pitchFamily="18" charset="0"/>
                <a:cs typeface="Times New Roman" pitchFamily="18" charset="0"/>
              </a:rPr>
              <a:t>Другие приспособления безопасности</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3 </a:t>
            </a:r>
            <a:r>
              <a:rPr lang="ru-RU" dirty="0" smtClean="0">
                <a:latin typeface="Times New Roman" pitchFamily="18" charset="0"/>
                <a:cs typeface="Times New Roman" pitchFamily="18" charset="0"/>
              </a:rPr>
              <a:t>Устройства дистанционного управления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4 </a:t>
            </a:r>
            <a:r>
              <a:rPr lang="ru-RU" dirty="0" smtClean="0">
                <a:latin typeface="Times New Roman" pitchFamily="18" charset="0"/>
                <a:cs typeface="Times New Roman" pitchFamily="18" charset="0"/>
              </a:rPr>
              <a:t>Безопасность при эксплуатации подъемно-транспортного оборудования и машин </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5 Безопасность труда при работе с ручным инструментом</a:t>
            </a:r>
            <a:endParaRPr lang="ru-RU"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569660"/>
          </a:xfrm>
          <a:prstGeom prst="rect">
            <a:avLst/>
          </a:prstGeom>
        </p:spPr>
        <p:txBody>
          <a:bodyPr wrap="square">
            <a:spAutoFit/>
          </a:bodyPr>
          <a:lstStyle/>
          <a:p>
            <a:r>
              <a:rPr lang="ru-RU" dirty="0" smtClean="0"/>
              <a:t> </a:t>
            </a:r>
            <a:r>
              <a:rPr lang="ru-RU" sz="3200" dirty="0" smtClean="0"/>
              <a:t>По конструктивному исполнению тормозные устройства могут быть колодочными, ленточными, дисковыми и коническими</a:t>
            </a:r>
            <a:endParaRPr lang="ru-RU" sz="3200" dirty="0"/>
          </a:p>
        </p:txBody>
      </p:sp>
      <p:pic>
        <p:nvPicPr>
          <p:cNvPr id="37890" name="Picture 2" descr="C:\Users\emeljanova\Desktop\1565182552.jpg"/>
          <p:cNvPicPr>
            <a:picLocks noChangeAspect="1" noChangeArrowheads="1"/>
          </p:cNvPicPr>
          <p:nvPr/>
        </p:nvPicPr>
        <p:blipFill>
          <a:blip r:embed="rId2" cstate="print"/>
          <a:srcRect/>
          <a:stretch>
            <a:fillRect/>
          </a:stretch>
        </p:blipFill>
        <p:spPr bwMode="auto">
          <a:xfrm>
            <a:off x="0" y="1412776"/>
            <a:ext cx="6335164" cy="3573016"/>
          </a:xfrm>
          <a:prstGeom prst="rect">
            <a:avLst/>
          </a:prstGeom>
          <a:noFill/>
        </p:spPr>
      </p:pic>
      <p:pic>
        <p:nvPicPr>
          <p:cNvPr id="37891" name="Picture 3" descr="C:\Users\emeljanova\Desktop\images.jpg"/>
          <p:cNvPicPr>
            <a:picLocks noChangeAspect="1" noChangeArrowheads="1"/>
          </p:cNvPicPr>
          <p:nvPr/>
        </p:nvPicPr>
        <p:blipFill>
          <a:blip r:embed="rId3" cstate="print"/>
          <a:srcRect/>
          <a:stretch>
            <a:fillRect/>
          </a:stretch>
        </p:blipFill>
        <p:spPr bwMode="auto">
          <a:xfrm>
            <a:off x="3563888" y="1628800"/>
            <a:ext cx="3101297" cy="2664296"/>
          </a:xfrm>
          <a:prstGeom prst="rect">
            <a:avLst/>
          </a:prstGeom>
          <a:noFill/>
        </p:spPr>
      </p:pic>
      <p:pic>
        <p:nvPicPr>
          <p:cNvPr id="37892" name="Picture 4" descr="C:\Users\emeljanova\Desktop\download.jpg"/>
          <p:cNvPicPr>
            <a:picLocks noChangeAspect="1" noChangeArrowheads="1"/>
          </p:cNvPicPr>
          <p:nvPr/>
        </p:nvPicPr>
        <p:blipFill>
          <a:blip r:embed="rId4" cstate="print"/>
          <a:srcRect/>
          <a:stretch>
            <a:fillRect/>
          </a:stretch>
        </p:blipFill>
        <p:spPr bwMode="auto">
          <a:xfrm>
            <a:off x="5868144" y="2780928"/>
            <a:ext cx="2808312" cy="2501522"/>
          </a:xfrm>
          <a:prstGeom prst="rect">
            <a:avLst/>
          </a:prstGeom>
          <a:noFill/>
        </p:spPr>
      </p:pic>
      <p:pic>
        <p:nvPicPr>
          <p:cNvPr id="37893" name="Picture 5" descr="C:\Users\emeljanova\Desktop\download.jpg"/>
          <p:cNvPicPr>
            <a:picLocks noChangeAspect="1" noChangeArrowheads="1"/>
          </p:cNvPicPr>
          <p:nvPr/>
        </p:nvPicPr>
        <p:blipFill>
          <a:blip r:embed="rId5" cstate="print"/>
          <a:srcRect/>
          <a:stretch>
            <a:fillRect/>
          </a:stretch>
        </p:blipFill>
        <p:spPr bwMode="auto">
          <a:xfrm>
            <a:off x="2987824" y="4293097"/>
            <a:ext cx="3424277" cy="256490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863417"/>
          </a:xfrm>
          <a:prstGeom prst="rect">
            <a:avLst/>
          </a:prstGeom>
        </p:spPr>
        <p:txBody>
          <a:bodyPr wrap="square">
            <a:spAutoFit/>
          </a:bodyPr>
          <a:lstStyle/>
          <a:p>
            <a:pPr algn="just"/>
            <a:endParaRPr lang="ru-RU" sz="4000" dirty="0" smtClean="0">
              <a:latin typeface="Times New Roman" pitchFamily="18" charset="0"/>
              <a:cs typeface="Times New Roman" pitchFamily="18" charset="0"/>
            </a:endParaRPr>
          </a:p>
          <a:p>
            <a:pPr algn="just"/>
            <a:r>
              <a:rPr lang="ru-RU" sz="4000" dirty="0" smtClean="0">
                <a:latin typeface="Times New Roman" pitchFamily="18" charset="0"/>
                <a:cs typeface="Times New Roman" pitchFamily="18" charset="0"/>
              </a:rPr>
              <a:t>По </a:t>
            </a:r>
            <a:r>
              <a:rPr lang="ru-RU" sz="4000" dirty="0" smtClean="0">
                <a:latin typeface="Times New Roman" pitchFamily="18" charset="0"/>
                <a:cs typeface="Times New Roman" pitchFamily="18" charset="0"/>
              </a:rPr>
              <a:t>схеме включения </a:t>
            </a:r>
            <a:r>
              <a:rPr lang="ru-RU" sz="4000" dirty="0" smtClean="0">
                <a:latin typeface="Times New Roman" pitchFamily="18" charset="0"/>
                <a:cs typeface="Times New Roman" pitchFamily="18" charset="0"/>
              </a:rPr>
              <a:t> тормозные устройства — </a:t>
            </a:r>
            <a:r>
              <a:rPr lang="ru-RU" sz="4000" dirty="0" smtClean="0">
                <a:latin typeface="Times New Roman" pitchFamily="18" charset="0"/>
                <a:cs typeface="Times New Roman" pitchFamily="18" charset="0"/>
              </a:rPr>
              <a:t>открытого (торможение происходит от усилия, прилагаемого к рукоятке или педали), замкнутого (рабочие органы постоянно прижимаются специальным грузом, сжатой пружиной или поднимаемым грузом) типов и автоматические (включаются в работу без участия человека); </a:t>
            </a:r>
            <a:endParaRPr lang="ru-RU" sz="4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908720"/>
            <a:ext cx="9144000" cy="4401205"/>
          </a:xfrm>
          <a:prstGeom prst="rect">
            <a:avLst/>
          </a:prstGeom>
        </p:spPr>
        <p:txBody>
          <a:bodyPr wrap="square">
            <a:spAutoFit/>
          </a:bodyPr>
          <a:lstStyle/>
          <a:p>
            <a:pPr algn="just" fontAlgn="base"/>
            <a:r>
              <a:rPr lang="ru-RU" sz="4000" dirty="0" smtClean="0">
                <a:latin typeface="Times New Roman" pitchFamily="18" charset="0"/>
                <a:cs typeface="Times New Roman" pitchFamily="18" charset="0"/>
              </a:rPr>
              <a:t>По </a:t>
            </a:r>
            <a:r>
              <a:rPr lang="ru-RU" sz="4000" dirty="0" smtClean="0">
                <a:latin typeface="Times New Roman" pitchFamily="18" charset="0"/>
                <a:cs typeface="Times New Roman" pitchFamily="18" charset="0"/>
              </a:rPr>
              <a:t>виду </a:t>
            </a:r>
            <a:r>
              <a:rPr lang="ru-RU" sz="4000" dirty="0" smtClean="0">
                <a:latin typeface="Times New Roman" pitchFamily="18" charset="0"/>
                <a:cs typeface="Times New Roman" pitchFamily="18" charset="0"/>
              </a:rPr>
              <a:t>привода тормозные устройства могут быть </a:t>
            </a:r>
            <a:r>
              <a:rPr lang="ru-RU" sz="4000" dirty="0" smtClean="0">
                <a:latin typeface="Times New Roman" pitchFamily="18" charset="0"/>
                <a:cs typeface="Times New Roman" pitchFamily="18" charset="0"/>
              </a:rPr>
              <a:t>— механическими, электромагнитными, пневматическими, гидравлическими и комбинированными; по назначению — рабочими, резервными, стояночными и экстренного торможения. </a:t>
            </a:r>
            <a:endParaRPr lang="ru-RU" sz="40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06900"/>
            <a:ext cx="9143999" cy="1362075"/>
          </a:xfrm>
        </p:spPr>
        <p:txBody>
          <a:bodyPr>
            <a:normAutofit fontScale="90000"/>
          </a:bodyPr>
          <a:lstStyle/>
          <a:p>
            <a:r>
              <a:rPr lang="ru-RU" dirty="0" smtClean="0">
                <a:latin typeface="Times New Roman" pitchFamily="18" charset="0"/>
                <a:cs typeface="Times New Roman" pitchFamily="18" charset="0"/>
              </a:rPr>
              <a:t>Устройства  дистанционного </a:t>
            </a:r>
            <a:r>
              <a:rPr lang="ru-RU" dirty="0" smtClean="0">
                <a:latin typeface="Times New Roman" pitchFamily="18" charset="0"/>
                <a:cs typeface="Times New Roman" pitchFamily="18" charset="0"/>
              </a:rPr>
              <a:t>управления </a:t>
            </a:r>
            <a:br>
              <a:rPr lang="ru-RU" dirty="0" smtClean="0">
                <a:latin typeface="Times New Roman" pitchFamily="18" charset="0"/>
                <a:cs typeface="Times New Roman" pitchFamily="18" charset="0"/>
              </a:rPr>
            </a:br>
            <a:endParaRPr lang="ru-RU" dirty="0"/>
          </a:p>
        </p:txBody>
      </p:sp>
      <p:sp>
        <p:nvSpPr>
          <p:cNvPr id="3" name="Текст 2"/>
          <p:cNvSpPr>
            <a:spLocks noGrp="1"/>
          </p:cNvSpPr>
          <p:nvPr>
            <p:ph type="body" idx="1"/>
          </p:nvPr>
        </p:nvSpPr>
        <p:spPr/>
        <p:txBody>
          <a:bodyPr/>
          <a:lstStyle/>
          <a:p>
            <a:endParaRPr lang="ru-RU"/>
          </a:p>
        </p:txBody>
      </p:sp>
      <p:pic>
        <p:nvPicPr>
          <p:cNvPr id="53250" name="Picture 2" descr="C:\Users\emeljanova\Desktop\5771.jpg"/>
          <p:cNvPicPr>
            <a:picLocks noChangeAspect="1" noChangeArrowheads="1"/>
          </p:cNvPicPr>
          <p:nvPr/>
        </p:nvPicPr>
        <p:blipFill>
          <a:blip r:embed="rId2" cstate="print"/>
          <a:srcRect/>
          <a:stretch>
            <a:fillRect/>
          </a:stretch>
        </p:blipFill>
        <p:spPr bwMode="auto">
          <a:xfrm>
            <a:off x="827584" y="0"/>
            <a:ext cx="5976664" cy="4485949"/>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rot="10800000" flipV="1">
            <a:off x="0" y="692696"/>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Дистанционное управление предназначено для управления технологическими процессами или производственным оборудованием с рабочих мест, расположенных за пределами опасной зоны. При этом оператор наблюдает за ходом выполнения работ визуально или с помощью средств сигнализации. Устройства дистанционного управления изготавливают в стационарном и передвижном вариантах.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4919008"/>
            <a:ext cx="9144000" cy="1938992"/>
          </a:xfrm>
          <a:prstGeom prst="rect">
            <a:avLst/>
          </a:prstGeom>
        </p:spPr>
        <p:txBody>
          <a:bodyPr wrap="square">
            <a:spAutoFit/>
          </a:bodyPr>
          <a:lstStyle/>
          <a:p>
            <a:pPr algn="just"/>
            <a:r>
              <a:rPr lang="ru-RU" sz="4000" b="1" dirty="0" smtClean="0">
                <a:latin typeface="Times New Roman" pitchFamily="18" charset="0"/>
                <a:cs typeface="Times New Roman" pitchFamily="18" charset="0"/>
              </a:rPr>
              <a:t>Безопасность при эксплуатации подъемно-транспортного оборудования </a:t>
            </a:r>
            <a:endParaRPr lang="ru-RU" sz="4000" b="1" dirty="0">
              <a:latin typeface="Times New Roman" pitchFamily="18" charset="0"/>
              <a:cs typeface="Times New Roman" pitchFamily="18" charset="0"/>
            </a:endParaRPr>
          </a:p>
        </p:txBody>
      </p:sp>
      <p:pic>
        <p:nvPicPr>
          <p:cNvPr id="41986" name="Picture 2" descr="C:\Users\emeljanova\Desktop\download.jpg"/>
          <p:cNvPicPr>
            <a:picLocks noChangeAspect="1" noChangeArrowheads="1"/>
          </p:cNvPicPr>
          <p:nvPr/>
        </p:nvPicPr>
        <p:blipFill>
          <a:blip r:embed="rId2" cstate="print"/>
          <a:srcRect/>
          <a:stretch>
            <a:fillRect/>
          </a:stretch>
        </p:blipFill>
        <p:spPr bwMode="auto">
          <a:xfrm>
            <a:off x="683568" y="404664"/>
            <a:ext cx="7128791" cy="474388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9144000" cy="6186309"/>
          </a:xfrm>
          <a:prstGeom prst="rect">
            <a:avLst/>
          </a:prstGeom>
        </p:spPr>
        <p:txBody>
          <a:bodyPr wrap="square">
            <a:spAutoFit/>
          </a:bodyPr>
          <a:lstStyle/>
          <a:p>
            <a:r>
              <a:rPr lang="ru-RU" sz="3600" b="1" dirty="0" smtClean="0">
                <a:latin typeface="Times New Roman" pitchFamily="18" charset="0"/>
                <a:cs typeface="Times New Roman" pitchFamily="18" charset="0"/>
              </a:rPr>
              <a:t>К подъемно-транспортным машинам относят следующие устройства и механизмы:</a:t>
            </a:r>
            <a:endParaRPr lang="ru-RU" sz="3600" dirty="0" smtClean="0">
              <a:latin typeface="Times New Roman" pitchFamily="18" charset="0"/>
              <a:cs typeface="Times New Roman" pitchFamily="18" charset="0"/>
            </a:endParaRPr>
          </a:p>
          <a:p>
            <a:pPr>
              <a:buFont typeface="Arial" pitchFamily="34" charset="0"/>
              <a:buChar char="•"/>
            </a:pPr>
            <a:r>
              <a:rPr lang="ru-RU" sz="3600" dirty="0" smtClean="0">
                <a:latin typeface="Times New Roman" pitchFamily="18" charset="0"/>
                <a:cs typeface="Times New Roman" pitchFamily="18" charset="0"/>
              </a:rPr>
              <a:t>домкраты;</a:t>
            </a:r>
          </a:p>
          <a:p>
            <a:pPr>
              <a:buFont typeface="Arial" pitchFamily="34" charset="0"/>
              <a:buChar char="•"/>
            </a:pPr>
            <a:r>
              <a:rPr lang="ru-RU" sz="3600" dirty="0" smtClean="0">
                <a:latin typeface="Times New Roman" pitchFamily="18" charset="0"/>
                <a:cs typeface="Times New Roman" pitchFamily="18" charset="0"/>
              </a:rPr>
              <a:t>лебедки ручные и оснащенные приводом;</a:t>
            </a:r>
          </a:p>
          <a:p>
            <a:pPr>
              <a:buFont typeface="Arial" pitchFamily="34" charset="0"/>
              <a:buChar char="•"/>
            </a:pPr>
            <a:r>
              <a:rPr lang="ru-RU" sz="3600" dirty="0" smtClean="0">
                <a:latin typeface="Times New Roman" pitchFamily="18" charset="0"/>
                <a:cs typeface="Times New Roman" pitchFamily="18" charset="0"/>
              </a:rPr>
              <a:t>краны;</a:t>
            </a:r>
          </a:p>
          <a:p>
            <a:pPr>
              <a:buFont typeface="Arial" pitchFamily="34" charset="0"/>
              <a:buChar char="•"/>
            </a:pPr>
            <a:r>
              <a:rPr lang="ru-RU" sz="3600" dirty="0" smtClean="0">
                <a:latin typeface="Times New Roman" pitchFamily="18" charset="0"/>
                <a:cs typeface="Times New Roman" pitchFamily="18" charset="0"/>
              </a:rPr>
              <a:t>лифты;</a:t>
            </a:r>
          </a:p>
          <a:p>
            <a:pPr>
              <a:buFont typeface="Arial" pitchFamily="34" charset="0"/>
              <a:buChar char="•"/>
            </a:pPr>
            <a:r>
              <a:rPr lang="ru-RU" sz="3600" dirty="0" smtClean="0">
                <a:latin typeface="Times New Roman" pitchFamily="18" charset="0"/>
                <a:cs typeface="Times New Roman" pitchFamily="18" charset="0"/>
              </a:rPr>
              <a:t>гидравлические подъемники;</a:t>
            </a:r>
          </a:p>
          <a:p>
            <a:pPr>
              <a:buFont typeface="Arial" pitchFamily="34" charset="0"/>
              <a:buChar char="•"/>
            </a:pPr>
            <a:r>
              <a:rPr lang="ru-RU" sz="3600" dirty="0" smtClean="0">
                <a:latin typeface="Times New Roman" pitchFamily="18" charset="0"/>
                <a:cs typeface="Times New Roman" pitchFamily="18" charset="0"/>
              </a:rPr>
              <a:t>столы;</a:t>
            </a:r>
          </a:p>
          <a:p>
            <a:pPr>
              <a:buFont typeface="Arial" pitchFamily="34" charset="0"/>
              <a:buChar char="•"/>
            </a:pPr>
            <a:r>
              <a:rPr lang="ru-RU" sz="3600" dirty="0" smtClean="0">
                <a:latin typeface="Times New Roman" pitchFamily="18" charset="0"/>
                <a:cs typeface="Times New Roman" pitchFamily="18" charset="0"/>
              </a:rPr>
              <a:t>подвесные тельферы;</a:t>
            </a:r>
          </a:p>
          <a:p>
            <a:pPr>
              <a:buFont typeface="Arial" pitchFamily="34" charset="0"/>
              <a:buChar char="•"/>
            </a:pPr>
            <a:r>
              <a:rPr lang="ru-RU" sz="3600" dirty="0" smtClean="0">
                <a:latin typeface="Times New Roman" pitchFamily="18" charset="0"/>
                <a:cs typeface="Times New Roman" pitchFamily="18" charset="0"/>
              </a:rPr>
              <a:t>багажные карусели;</a:t>
            </a:r>
            <a:endParaRPr lang="ru-RU" sz="36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Безопасность при эксплуатации подъемно-транспортного оборудования и машин (ПТМ) обеспечивается следующими методами:</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 определение размера опасной зоны ПТМ – он зависит от высоты подъема груза и длины пути перемещения ПТМ с грузом;</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3010" name="Picture 2"/>
          <p:cNvPicPr>
            <a:picLocks noChangeAspect="1" noChangeArrowheads="1"/>
          </p:cNvPicPr>
          <p:nvPr/>
        </p:nvPicPr>
        <p:blipFill>
          <a:blip r:embed="rId2" cstate="print"/>
          <a:srcRect/>
          <a:stretch>
            <a:fillRect/>
          </a:stretch>
        </p:blipFill>
        <p:spPr bwMode="auto">
          <a:xfrm>
            <a:off x="-1044624" y="3068960"/>
            <a:ext cx="5009521" cy="3384376"/>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2699791" y="3284984"/>
            <a:ext cx="6444209" cy="3024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применение средств защиты от механического </a:t>
            </a:r>
            <a:r>
              <a:rPr kumimoji="0" lang="ru-RU" sz="3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травмирования</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механизмами ПТМ (предыдущие вопросы);</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расчет на прочность канатов и грузозахватных устройств (ГЗУ);</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 определение устойчивости кранов;</a:t>
            </a: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Прямоугольник 2"/>
          <p:cNvSpPr/>
          <p:nvPr/>
        </p:nvSpPr>
        <p:spPr>
          <a:xfrm>
            <a:off x="0" y="2996952"/>
            <a:ext cx="9144000" cy="3539430"/>
          </a:xfrm>
          <a:prstGeom prst="rect">
            <a:avLst/>
          </a:prstGeom>
        </p:spPr>
        <p:txBody>
          <a:bodyPr wrap="square">
            <a:spAutoFit/>
          </a:bodyPr>
          <a:lstStyle/>
          <a:p>
            <a:r>
              <a:rPr lang="ru-RU" sz="2800" b="1" i="1" dirty="0" smtClean="0">
                <a:latin typeface="Times New Roman" pitchFamily="18" charset="0"/>
                <a:cs typeface="Times New Roman" pitchFamily="18" charset="0"/>
              </a:rPr>
              <a:t>Расчет канатов на прочность </a:t>
            </a:r>
            <a:r>
              <a:rPr lang="ru-RU" sz="2800" dirty="0" smtClean="0">
                <a:latin typeface="Times New Roman" pitchFamily="18" charset="0"/>
                <a:cs typeface="Times New Roman" pitchFamily="18" charset="0"/>
              </a:rPr>
              <a:t>осуществляется по формуле </a:t>
            </a:r>
            <a:endParaRPr lang="ru-RU" sz="2800" dirty="0" smtClean="0">
              <a:latin typeface="Times New Roman" pitchFamily="18" charset="0"/>
              <a:cs typeface="Times New Roman" pitchFamily="18" charset="0"/>
            </a:endParaRPr>
          </a:p>
          <a:p>
            <a:pPr algn="ctr"/>
            <a:r>
              <a:rPr lang="ru-RU" sz="2800" i="1" dirty="0" smtClean="0">
                <a:latin typeface="Times New Roman" pitchFamily="18" charset="0"/>
                <a:cs typeface="Times New Roman" pitchFamily="18" charset="0"/>
              </a:rPr>
              <a:t>K&gt;P/S</a:t>
            </a:r>
            <a:r>
              <a:rPr lang="ru-RU" sz="2800" i="1"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r>
              <a:rPr lang="ru-RU" sz="2800" dirty="0" smtClean="0">
                <a:latin typeface="Times New Roman" pitchFamily="18" charset="0"/>
                <a:cs typeface="Times New Roman" pitchFamily="18" charset="0"/>
              </a:rPr>
              <a:t>где </a:t>
            </a:r>
            <a:r>
              <a:rPr lang="ru-RU" sz="2800" i="1" dirty="0" smtClean="0">
                <a:latin typeface="Times New Roman" pitchFamily="18" charset="0"/>
                <a:cs typeface="Times New Roman" pitchFamily="18" charset="0"/>
              </a:rPr>
              <a:t>К </a:t>
            </a:r>
            <a:r>
              <a:rPr lang="ru-RU" sz="2800" dirty="0" smtClean="0">
                <a:latin typeface="Times New Roman" pitchFamily="18" charset="0"/>
                <a:cs typeface="Times New Roman" pitchFamily="18" charset="0"/>
              </a:rPr>
              <a:t>— коэффициент запаса прочности каната при разрывном усилии; </a:t>
            </a:r>
            <a:r>
              <a:rPr lang="ru-RU" sz="2800" i="1" dirty="0" smtClean="0">
                <a:latin typeface="Times New Roman" pitchFamily="18" charset="0"/>
                <a:cs typeface="Times New Roman" pitchFamily="18" charset="0"/>
              </a:rPr>
              <a:t>Р </a:t>
            </a:r>
            <a:r>
              <a:rPr lang="ru-RU" sz="2800" dirty="0" smtClean="0">
                <a:latin typeface="Times New Roman" pitchFamily="18" charset="0"/>
                <a:cs typeface="Times New Roman" pitchFamily="18" charset="0"/>
              </a:rPr>
              <a:t>— допустимое разрывное усилие каната, </a:t>
            </a:r>
            <a:r>
              <a:rPr lang="ru-RU" sz="2800" dirty="0" smtClean="0">
                <a:latin typeface="Times New Roman" pitchFamily="18" charset="0"/>
                <a:cs typeface="Times New Roman" pitchFamily="18" charset="0"/>
              </a:rPr>
              <a:t>Н, определяемое </a:t>
            </a:r>
            <a:r>
              <a:rPr lang="ru-RU" sz="2800" dirty="0" smtClean="0">
                <a:latin typeface="Times New Roman" pitchFamily="18" charset="0"/>
                <a:cs typeface="Times New Roman" pitchFamily="18" charset="0"/>
              </a:rPr>
              <a:t>по сертификату на канат; </a:t>
            </a:r>
            <a:r>
              <a:rPr lang="ru-RU" sz="2800" i="1" dirty="0" smtClean="0">
                <a:latin typeface="Times New Roman" pitchFamily="18" charset="0"/>
                <a:cs typeface="Times New Roman" pitchFamily="18" charset="0"/>
              </a:rPr>
              <a:t>S — </a:t>
            </a:r>
            <a:r>
              <a:rPr lang="ru-RU" sz="2800" dirty="0" smtClean="0">
                <a:latin typeface="Times New Roman" pitchFamily="18" charset="0"/>
                <a:cs typeface="Times New Roman" pitchFamily="18" charset="0"/>
              </a:rPr>
              <a:t>наибольшее натяжение каната (без учета динамических нагрузок), Н.</a:t>
            </a:r>
            <a:endParaRPr lang="ru-RU" sz="28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246221"/>
            <a:ext cx="658822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применение специальных устройств обеспечения безопасности – подразделяются на устройства, обеспечивающие безопаснее весовые и нагрузочные характеристики, и  устройства, обеспечивающие безопасное передвижение груза. К ним относятся: тормоза и остановы, </a:t>
            </a:r>
            <a:r>
              <a:rPr kumimoji="0" lang="ru-RU" sz="32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ограничители грузоподъемности</a:t>
            </a:r>
            <a:r>
              <a:rPr kumimoji="0" lang="ru-RU"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противоугонные устройства;</a:t>
            </a:r>
          </a:p>
          <a:p>
            <a:pPr marL="0" marR="0" lvl="0" indent="450850"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6)</a:t>
            </a:r>
            <a:r>
              <a:rPr kumimoji="0" lang="ru-RU" sz="3200" b="0" i="0" u="none" strike="noStrike" cap="none" normalizeH="0" dirty="0" smtClean="0">
                <a:ln>
                  <a:noFill/>
                </a:ln>
                <a:solidFill>
                  <a:schemeClr val="tx1"/>
                </a:solidFill>
                <a:effectLst/>
                <a:latin typeface="Times New Roman" pitchFamily="18" charset="0"/>
                <a:cs typeface="Times New Roman" pitchFamily="18" charset="0"/>
              </a:rPr>
              <a:t> </a:t>
            </a:r>
            <a:r>
              <a:rPr kumimoji="0" lang="ru-RU" sz="3200" b="0" i="0" u="none" strike="noStrike" cap="none" normalizeH="0" baseline="0" dirty="0" smtClean="0">
                <a:ln>
                  <a:noFill/>
                </a:ln>
                <a:solidFill>
                  <a:schemeClr val="tx1"/>
                </a:solidFill>
                <a:effectLst/>
                <a:latin typeface="Times New Roman" pitchFamily="18" charset="0"/>
                <a:cs typeface="Times New Roman" pitchFamily="18" charset="0"/>
              </a:rPr>
              <a:t>техническое освидетельствование и  регистрация</a:t>
            </a:r>
          </a:p>
        </p:txBody>
      </p:sp>
      <p:pic>
        <p:nvPicPr>
          <p:cNvPr id="46082" name="Picture 2" descr="C:\Users\emeljanova\Desktop\img-B6RnDP.jpg"/>
          <p:cNvPicPr>
            <a:picLocks noChangeAspect="1" noChangeArrowheads="1"/>
          </p:cNvPicPr>
          <p:nvPr/>
        </p:nvPicPr>
        <p:blipFill>
          <a:blip r:embed="rId2" cstate="print"/>
          <a:srcRect/>
          <a:stretch>
            <a:fillRect/>
          </a:stretch>
        </p:blipFill>
        <p:spPr bwMode="auto">
          <a:xfrm>
            <a:off x="6660232" y="908720"/>
            <a:ext cx="2483768" cy="46672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Оградительные </a:t>
            </a:r>
            <a:r>
              <a:rPr lang="ru-RU" dirty="0" smtClean="0">
                <a:latin typeface="Times New Roman" pitchFamily="18" charset="0"/>
                <a:cs typeface="Times New Roman" pitchFamily="18" charset="0"/>
              </a:rPr>
              <a:t>устройства</a:t>
            </a:r>
            <a:endParaRPr lang="ru-RU" dirty="0"/>
          </a:p>
        </p:txBody>
      </p:sp>
      <p:sp>
        <p:nvSpPr>
          <p:cNvPr id="3" name="Текст 2"/>
          <p:cNvSpPr>
            <a:spLocks noGrp="1"/>
          </p:cNvSpPr>
          <p:nvPr>
            <p:ph type="body" idx="1"/>
          </p:nvPr>
        </p:nvSpPr>
        <p:spPr/>
        <p:txBody>
          <a:bodyPr/>
          <a:lstStyle/>
          <a:p>
            <a:endParaRPr lang="ru-RU"/>
          </a:p>
        </p:txBody>
      </p:sp>
      <p:pic>
        <p:nvPicPr>
          <p:cNvPr id="52226" name="Picture 2" descr="C:\Users\emeljanova\Desktop\dj5rf6zugo19ltwn17e8ov8lqlejtvn4.jpg"/>
          <p:cNvPicPr>
            <a:picLocks noChangeAspect="1" noChangeArrowheads="1"/>
          </p:cNvPicPr>
          <p:nvPr/>
        </p:nvPicPr>
        <p:blipFill>
          <a:blip r:embed="rId2" cstate="print"/>
          <a:srcRect/>
          <a:stretch>
            <a:fillRect/>
          </a:stretch>
        </p:blipFill>
        <p:spPr bwMode="auto">
          <a:xfrm>
            <a:off x="4932927" y="0"/>
            <a:ext cx="4211073" cy="561476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p:txBody>
          <a:bodyPr/>
          <a:lstStyle/>
          <a:p>
            <a:endParaRPr lang="ru-RU"/>
          </a:p>
        </p:txBody>
      </p:sp>
      <p:pic>
        <p:nvPicPr>
          <p:cNvPr id="56322" name="Picture 2" descr="C:\Users\emeljanova\Desktop\download.jpg"/>
          <p:cNvPicPr>
            <a:picLocks noChangeAspect="1" noChangeArrowheads="1"/>
          </p:cNvPicPr>
          <p:nvPr/>
        </p:nvPicPr>
        <p:blipFill>
          <a:blip r:embed="rId2" cstate="print"/>
          <a:srcRect/>
          <a:stretch>
            <a:fillRect/>
          </a:stretch>
        </p:blipFill>
        <p:spPr bwMode="auto">
          <a:xfrm>
            <a:off x="755576" y="23894"/>
            <a:ext cx="7776864" cy="5277314"/>
          </a:xfrm>
          <a:prstGeom prst="rect">
            <a:avLst/>
          </a:prstGeom>
          <a:noFill/>
        </p:spPr>
      </p:pic>
      <p:sp>
        <p:nvSpPr>
          <p:cNvPr id="2" name="Заголовок 1"/>
          <p:cNvSpPr>
            <a:spLocks noGrp="1"/>
          </p:cNvSpPr>
          <p:nvPr>
            <p:ph type="title"/>
          </p:nvPr>
        </p:nvSpPr>
        <p:spPr>
          <a:xfrm>
            <a:off x="1" y="5085184"/>
            <a:ext cx="9143999" cy="1362075"/>
          </a:xfrm>
        </p:spPr>
        <p:txBody>
          <a:bodyPr>
            <a:normAutofit fontScale="90000"/>
          </a:bodyPr>
          <a:lstStyle/>
          <a:p>
            <a:r>
              <a:rPr lang="ru-RU" dirty="0" smtClean="0">
                <a:latin typeface="Times New Roman" pitchFamily="18" charset="0"/>
                <a:cs typeface="Times New Roman" pitchFamily="18" charset="0"/>
              </a:rPr>
              <a:t>Безопасность </a:t>
            </a:r>
            <a:r>
              <a:rPr lang="ru-RU" dirty="0" smtClean="0">
                <a:latin typeface="Times New Roman" pitchFamily="18" charset="0"/>
                <a:cs typeface="Times New Roman" pitchFamily="18" charset="0"/>
              </a:rPr>
              <a:t>труда при работе с ручным инструментом</a:t>
            </a:r>
            <a:br>
              <a:rPr lang="ru-RU" dirty="0" smtClean="0">
                <a:latin typeface="Times New Roman" pitchFamily="18" charset="0"/>
                <a:cs typeface="Times New Roman" pitchFamily="18" charset="0"/>
              </a:rPr>
            </a:b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8676456" cy="2554545"/>
          </a:xfrm>
          <a:prstGeom prst="rect">
            <a:avLst/>
          </a:prstGeom>
        </p:spPr>
        <p:txBody>
          <a:bodyPr wrap="square">
            <a:spAutoFit/>
          </a:bodyPr>
          <a:lstStyle/>
          <a:p>
            <a:pPr algn="just"/>
            <a:r>
              <a:rPr lang="ru-RU" dirty="0" smtClean="0"/>
              <a:t> </a:t>
            </a:r>
            <a:r>
              <a:rPr lang="ru-RU" sz="3200" dirty="0" smtClean="0">
                <a:latin typeface="Times New Roman" pitchFamily="18" charset="0"/>
                <a:cs typeface="Times New Roman" pitchFamily="18" charset="0"/>
              </a:rPr>
              <a:t>На предприятии при выполнении слесарных, ремонтных, земляных и других видов </a:t>
            </a:r>
            <a:r>
              <a:rPr lang="ru-RU" sz="3200" dirty="0" smtClean="0">
                <a:latin typeface="Times New Roman" pitchFamily="18" charset="0"/>
                <a:cs typeface="Times New Roman" pitchFamily="18" charset="0"/>
              </a:rPr>
              <a:t>работ </a:t>
            </a:r>
            <a:r>
              <a:rPr lang="ru-RU" sz="3200" dirty="0" smtClean="0">
                <a:latin typeface="Times New Roman" pitchFamily="18" charset="0"/>
                <a:cs typeface="Times New Roman" pitchFamily="18" charset="0"/>
              </a:rPr>
              <a:t>применяется ручной инструмент: молотки, кувалды, зубила, керны, клещи, отвертки, лопаты и др.</a:t>
            </a:r>
            <a:endParaRPr lang="ru-RU" sz="3200" dirty="0">
              <a:latin typeface="Times New Roman" pitchFamily="18" charset="0"/>
              <a:cs typeface="Times New Roman" pitchFamily="18" charset="0"/>
            </a:endParaRPr>
          </a:p>
        </p:txBody>
      </p:sp>
      <p:pic>
        <p:nvPicPr>
          <p:cNvPr id="47106" name="Picture 2" descr="C:\Users\emeljanova\Desktop\download.jpg"/>
          <p:cNvPicPr>
            <a:picLocks noChangeAspect="1" noChangeArrowheads="1"/>
          </p:cNvPicPr>
          <p:nvPr/>
        </p:nvPicPr>
        <p:blipFill>
          <a:blip r:embed="rId2" cstate="print"/>
          <a:srcRect/>
          <a:stretch>
            <a:fillRect/>
          </a:stretch>
        </p:blipFill>
        <p:spPr bwMode="auto">
          <a:xfrm>
            <a:off x="323528" y="2780928"/>
            <a:ext cx="2880320" cy="1916722"/>
          </a:xfrm>
          <a:prstGeom prst="rect">
            <a:avLst/>
          </a:prstGeom>
          <a:noFill/>
        </p:spPr>
      </p:pic>
      <p:pic>
        <p:nvPicPr>
          <p:cNvPr id="47107" name="Picture 3" descr="C:\Users\emeljanova\Desktop\download.jpg"/>
          <p:cNvPicPr>
            <a:picLocks noChangeAspect="1" noChangeArrowheads="1"/>
          </p:cNvPicPr>
          <p:nvPr/>
        </p:nvPicPr>
        <p:blipFill>
          <a:blip r:embed="rId3" cstate="print"/>
          <a:srcRect/>
          <a:stretch>
            <a:fillRect/>
          </a:stretch>
        </p:blipFill>
        <p:spPr bwMode="auto">
          <a:xfrm>
            <a:off x="4741863" y="2217738"/>
            <a:ext cx="3165067" cy="2723430"/>
          </a:xfrm>
          <a:prstGeom prst="rect">
            <a:avLst/>
          </a:prstGeom>
          <a:noFill/>
        </p:spPr>
      </p:pic>
      <p:pic>
        <p:nvPicPr>
          <p:cNvPr id="47108" name="Picture 4" descr="C:\Users\emeljanova\Desktop\download.jpg"/>
          <p:cNvPicPr>
            <a:picLocks noChangeAspect="1" noChangeArrowheads="1"/>
          </p:cNvPicPr>
          <p:nvPr/>
        </p:nvPicPr>
        <p:blipFill>
          <a:blip r:embed="rId4" cstate="print"/>
          <a:srcRect/>
          <a:stretch>
            <a:fillRect/>
          </a:stretch>
        </p:blipFill>
        <p:spPr bwMode="auto">
          <a:xfrm>
            <a:off x="2267744" y="4653136"/>
            <a:ext cx="1943100" cy="1828800"/>
          </a:xfrm>
          <a:prstGeom prst="rect">
            <a:avLst/>
          </a:prstGeom>
          <a:noFill/>
        </p:spPr>
      </p:pic>
      <p:pic>
        <p:nvPicPr>
          <p:cNvPr id="47109" name="Picture 5" descr="C:\Users\emeljanova\Desktop\download.jpg"/>
          <p:cNvPicPr>
            <a:picLocks noChangeAspect="1" noChangeArrowheads="1"/>
          </p:cNvPicPr>
          <p:nvPr/>
        </p:nvPicPr>
        <p:blipFill>
          <a:blip r:embed="rId5" cstate="print"/>
          <a:srcRect/>
          <a:stretch>
            <a:fillRect/>
          </a:stretch>
        </p:blipFill>
        <p:spPr bwMode="auto">
          <a:xfrm>
            <a:off x="5472113" y="4079875"/>
            <a:ext cx="2466975" cy="184785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986528"/>
          </a:xfrm>
          <a:prstGeom prst="rect">
            <a:avLst/>
          </a:prstGeom>
        </p:spPr>
        <p:txBody>
          <a:bodyPr wrap="square">
            <a:spAutoFit/>
          </a:bodyPr>
          <a:lstStyle/>
          <a:p>
            <a:pPr algn="just"/>
            <a:r>
              <a:rPr lang="ru-RU" dirty="0" smtClean="0"/>
              <a:t> </a:t>
            </a:r>
            <a:r>
              <a:rPr lang="ru-RU" sz="2800" dirty="0" smtClean="0">
                <a:latin typeface="Times New Roman" pitchFamily="18" charset="0"/>
                <a:cs typeface="Times New Roman" pitchFamily="18" charset="0"/>
              </a:rPr>
              <a:t>При работе с ручным инструментом опасными и вредными факторами, которые могут привести к несчастному случаю на производстве, являются следующие:</a:t>
            </a:r>
          </a:p>
          <a:p>
            <a:pPr algn="just"/>
            <a:r>
              <a:rPr lang="ru-RU" sz="2800" dirty="0" smtClean="0">
                <a:latin typeface="Times New Roman" pitchFamily="18" charset="0"/>
                <a:cs typeface="Times New Roman" pitchFamily="18" charset="0"/>
              </a:rPr>
              <a:t>-возможность </a:t>
            </a:r>
            <a:r>
              <a:rPr lang="ru-RU" sz="2800" dirty="0" err="1" smtClean="0">
                <a:latin typeface="Times New Roman" pitchFamily="18" charset="0"/>
                <a:cs typeface="Times New Roman" pitchFamily="18" charset="0"/>
              </a:rPr>
              <a:t>травмирования</a:t>
            </a:r>
            <a:r>
              <a:rPr lang="ru-RU" sz="2800" dirty="0" smtClean="0">
                <a:latin typeface="Times New Roman" pitchFamily="18" charset="0"/>
                <a:cs typeface="Times New Roman" pitchFamily="18" charset="0"/>
              </a:rPr>
              <a:t> острыми кромками, заусенцами шероховатостями на поверхности инструмента;</a:t>
            </a:r>
          </a:p>
          <a:p>
            <a:pPr algn="just"/>
            <a:r>
              <a:rPr lang="ru-RU" sz="2800" dirty="0" smtClean="0">
                <a:latin typeface="Times New Roman" pitchFamily="18" charset="0"/>
                <a:cs typeface="Times New Roman" pitchFamily="18" charset="0"/>
              </a:rPr>
              <a:t>- неисправный или: некачественный инструмент;</a:t>
            </a:r>
          </a:p>
          <a:p>
            <a:pPr algn="just"/>
            <a:r>
              <a:rPr lang="ru-RU" sz="2800" dirty="0" smtClean="0">
                <a:latin typeface="Times New Roman" pitchFamily="18" charset="0"/>
                <a:cs typeface="Times New Roman" pitchFamily="18" charset="0"/>
              </a:rPr>
              <a:t>- недостаточное освещение рабочей зоны;</a:t>
            </a:r>
          </a:p>
          <a:p>
            <a:pPr algn="just"/>
            <a:r>
              <a:rPr lang="ru-RU" sz="2800" dirty="0" smtClean="0">
                <a:latin typeface="Times New Roman" pitchFamily="18" charset="0"/>
                <a:cs typeface="Times New Roman" pitchFamily="18" charset="0"/>
              </a:rPr>
              <a:t>- работа с инструментом без средств защиты и специальных приспособлений;</a:t>
            </a:r>
          </a:p>
          <a:p>
            <a:pPr algn="just"/>
            <a:r>
              <a:rPr lang="ru-RU" sz="2800" dirty="0" smtClean="0">
                <a:latin typeface="Times New Roman" pitchFamily="18" charset="0"/>
                <a:cs typeface="Times New Roman" pitchFamily="18" charset="0"/>
              </a:rPr>
              <a:t>- ранение глаз отлетающими частицами металла при рубке и резке металла без индивидуальных средств защиты;</a:t>
            </a:r>
          </a:p>
          <a:p>
            <a:pPr algn="just"/>
            <a:r>
              <a:rPr lang="ru-RU" sz="2800" dirty="0" smtClean="0">
                <a:latin typeface="Times New Roman" pitchFamily="18" charset="0"/>
                <a:cs typeface="Times New Roman" pitchFamily="18" charset="0"/>
              </a:rPr>
              <a:t>- неосторожное обращение с инструментом (срыв, неверный удар и т.п.), особенно в стесненных и труднодоступных пестах.</a:t>
            </a:r>
            <a:endParaRPr lang="ru-RU" sz="28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
            <a:ext cx="9144000" cy="7094250"/>
          </a:xfrm>
          <a:prstGeom prst="rect">
            <a:avLst/>
          </a:prstGeom>
        </p:spPr>
        <p:txBody>
          <a:bodyPr wrap="square">
            <a:spAutoFit/>
          </a:bodyPr>
          <a:lstStyle/>
          <a:p>
            <a:pPr algn="just"/>
            <a:r>
              <a:rPr lang="ru-RU" sz="3500" dirty="0" smtClean="0"/>
              <a:t>К работе с ручным инструментом допускаются лица не моложе 18 лет, прошедшие медосмотр, обучение безопасности труда и безопасным методам работы, проинструктированные по охране труда и противопожарной безопасности.</a:t>
            </a:r>
          </a:p>
          <a:p>
            <a:pPr algn="just"/>
            <a:r>
              <a:rPr lang="ru-RU" sz="3500" dirty="0" smtClean="0"/>
              <a:t>                 Ежедневно до начала работ, в ходе выполнения и после выполнения работ работник должен осматривать ручной инструмент и приспособления и в случае обнаружения неисправности немедленно извещать своего непосредственного руководителя.</a:t>
            </a:r>
            <a:endParaRPr lang="ru-RU" sz="35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03126"/>
            <a:ext cx="9143999" cy="71096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Контрольные вопросы:</a:t>
            </a:r>
            <a:endPar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Какие требования предъявляются к устройствам для защиты от механического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травмирования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Перечислите основные виды защитных устройств.</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Как выполняется ограждение опасных зон, и каковы разновидности ограждений?</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Какие виды предохранительных (блокирующих) устройств используются на производстве и как они устроены?</a:t>
            </a: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Перечислите устройства аварийного отключения и поясните принцип их работы.</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6</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Перечислите основные правила использования ручного инструмента.</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7</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Какие методы используются для обеспечения безопасности ПТМ?</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8</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Какие устройства обеспечения безопасности применяются на ПТМ?</a:t>
            </a:r>
          </a:p>
          <a:p>
            <a:pPr marL="0" marR="0" lvl="0" indent="450850" algn="l" defTabSz="914400" rtl="0" eaLnBrk="0" fontAlgn="base" latinLnBrk="0" hangingPunct="0">
              <a:lnSpc>
                <a:spcPct val="100000"/>
              </a:lnSpc>
              <a:spcBef>
                <a:spcPct val="0"/>
              </a:spcBef>
              <a:spcAft>
                <a:spcPct val="0"/>
              </a:spcAft>
              <a:buClrTx/>
              <a:buSzTx/>
              <a:buFontTx/>
              <a:buNone/>
              <a:tabLst/>
            </a:pPr>
            <a:r>
              <a:rPr lang="ru-RU" sz="2400" dirty="0" smtClean="0">
                <a:latin typeface="Times New Roman" pitchFamily="18" charset="0"/>
                <a:ea typeface="Times New Roman" pitchFamily="18" charset="0"/>
                <a:cs typeface="Times New Roman" pitchFamily="18" charset="0"/>
              </a:rPr>
              <a:t>9</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и кем осуществляется регистрация, освидетельствование и испытание ПТМ?</a:t>
            </a: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186309"/>
          </a:xfrm>
          <a:prstGeom prst="rect">
            <a:avLst/>
          </a:prstGeom>
        </p:spPr>
        <p:txBody>
          <a:bodyPr wrap="square">
            <a:spAutoFit/>
          </a:bodyPr>
          <a:lstStyle/>
          <a:p>
            <a:pPr algn="just"/>
            <a:r>
              <a:rPr lang="ru-RU" sz="3600" dirty="0" smtClean="0">
                <a:latin typeface="Times New Roman" pitchFamily="18" charset="0"/>
                <a:cs typeface="Times New Roman" pitchFamily="18" charset="0"/>
              </a:rPr>
              <a:t>Защита от </a:t>
            </a:r>
            <a:r>
              <a:rPr lang="ru-RU" sz="3600" dirty="0" err="1" smtClean="0">
                <a:latin typeface="Times New Roman" pitchFamily="18" charset="0"/>
                <a:cs typeface="Times New Roman" pitchFamily="18" charset="0"/>
              </a:rPr>
              <a:t>травмирования</a:t>
            </a:r>
            <a:r>
              <a:rPr lang="ru-RU" sz="3600" dirty="0" smtClean="0">
                <a:latin typeface="Times New Roman" pitchFamily="18" charset="0"/>
                <a:cs typeface="Times New Roman" pitchFamily="18" charset="0"/>
              </a:rPr>
              <a:t> достигается применением технических средств, исключающих либо уменьшающих воздействие на работающих </a:t>
            </a:r>
            <a:r>
              <a:rPr lang="ru-RU" sz="3600" dirty="0" err="1" smtClean="0">
                <a:latin typeface="Times New Roman" pitchFamily="18" charset="0"/>
                <a:cs typeface="Times New Roman" pitchFamily="18" charset="0"/>
              </a:rPr>
              <a:t>травмоопасных</a:t>
            </a:r>
            <a:r>
              <a:rPr lang="ru-RU" sz="3600" dirty="0" smtClean="0">
                <a:latin typeface="Times New Roman" pitchFamily="18" charset="0"/>
                <a:cs typeface="Times New Roman" pitchFamily="18" charset="0"/>
              </a:rPr>
              <a:t> производственных факторов. Они могут быть коллективными и индивидуальными. Первые обеспечивают защиту любого работника, обслуживающего </a:t>
            </a:r>
            <a:r>
              <a:rPr lang="ru-RU" sz="3600" dirty="0" err="1" smtClean="0">
                <a:latin typeface="Times New Roman" pitchFamily="18" charset="0"/>
                <a:cs typeface="Times New Roman" pitchFamily="18" charset="0"/>
              </a:rPr>
              <a:t>травмоопасное</a:t>
            </a:r>
            <a:r>
              <a:rPr lang="ru-RU" sz="3600" dirty="0" smtClean="0">
                <a:latin typeface="Times New Roman" pitchFamily="18" charset="0"/>
                <a:cs typeface="Times New Roman" pitchFamily="18" charset="0"/>
              </a:rPr>
              <a:t> оборудование с указанными средствами защиты. Вторые — только тех, кто их использует.</a:t>
            </a:r>
            <a:endParaRPr lang="ru-RU" sz="36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tab pos="215900" algn="l"/>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Для защиты от механического </a:t>
            </a:r>
            <a:r>
              <a:rPr kumimoji="0" lang="ru-RU"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травмирования</a:t>
            </a: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применяют следующие способы:</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недоступность для человека опасных объектов;</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применение устройств, защищающих человека от опасного объекта;</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Char char="•"/>
              <a:tabLst>
                <a:tab pos="215900" algn="l"/>
              </a:tabLst>
            </a:pPr>
            <a:r>
              <a:rPr kumimoji="0" lang="ru-RU"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применение средств индивидуальной защиты.</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emeljanova\Desktop\img-81n7mt.jpg"/>
          <p:cNvPicPr>
            <a:picLocks noChangeAspect="1" noChangeArrowheads="1"/>
          </p:cNvPicPr>
          <p:nvPr/>
        </p:nvPicPr>
        <p:blipFill>
          <a:blip r:embed="rId2" cstate="print"/>
          <a:srcRect/>
          <a:stretch>
            <a:fillRect/>
          </a:stretch>
        </p:blipFill>
        <p:spPr bwMode="auto">
          <a:xfrm>
            <a:off x="1979711" y="4437112"/>
            <a:ext cx="4392183" cy="242088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0"/>
            <a:ext cx="8496944" cy="6186309"/>
          </a:xfrm>
          <a:prstGeom prst="rect">
            <a:avLst/>
          </a:prstGeom>
        </p:spPr>
        <p:txBody>
          <a:bodyPr wrap="square">
            <a:spAutoFit/>
          </a:bodyPr>
          <a:lstStyle/>
          <a:p>
            <a:pPr algn="just"/>
            <a:r>
              <a:rPr lang="ru-RU" sz="3600" dirty="0" smtClean="0">
                <a:latin typeface="Times New Roman" pitchFamily="18" charset="0"/>
                <a:cs typeface="Times New Roman" pitchFamily="18" charset="0"/>
              </a:rPr>
              <a:t>Защитные устройства должны удовлетворять следующим об­щим требованиям:</a:t>
            </a:r>
          </a:p>
          <a:p>
            <a:pPr marL="342900" indent="-342900" algn="just">
              <a:buFont typeface="Arial" pitchFamily="34" charset="0"/>
              <a:buChar char="•"/>
            </a:pPr>
            <a:r>
              <a:rPr lang="ru-RU" sz="3600" dirty="0" smtClean="0">
                <a:latin typeface="Times New Roman" pitchFamily="18" charset="0"/>
                <a:cs typeface="Times New Roman" pitchFamily="18" charset="0"/>
              </a:rPr>
              <a:t>предотвращать контакт рук и других частей тела человека, его одежды и других предметов с опасными движущимися частями машины, не позволять человеку-оператору машины или другому рабочему приблизить руки и другие части тела к опасным движущимся частям;</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8820472" cy="5632311"/>
          </a:xfrm>
          <a:prstGeom prst="rect">
            <a:avLst/>
          </a:prstGeom>
        </p:spPr>
        <p:txBody>
          <a:bodyPr wrap="square">
            <a:spAutoFit/>
          </a:bodyPr>
          <a:lstStyle/>
          <a:p>
            <a:pPr marL="342900" indent="-342900" algn="just">
              <a:buFont typeface="Arial" pitchFamily="34" charset="0"/>
              <a:buChar char="•"/>
            </a:pPr>
            <a:r>
              <a:rPr lang="ru-RU" sz="4000" dirty="0" smtClean="0">
                <a:latin typeface="Times New Roman" pitchFamily="18" charset="0"/>
                <a:cs typeface="Times New Roman" pitchFamily="18" charset="0"/>
              </a:rPr>
              <a:t>должны быть изготовлены из прочных материалов, выдержи­ </a:t>
            </a:r>
            <a:r>
              <a:rPr lang="ru-RU" sz="4000" dirty="0" err="1" smtClean="0">
                <a:latin typeface="Times New Roman" pitchFamily="18" charset="0"/>
                <a:cs typeface="Times New Roman" pitchFamily="18" charset="0"/>
              </a:rPr>
              <a:t>вающих</a:t>
            </a:r>
            <a:r>
              <a:rPr lang="ru-RU" sz="4000" dirty="0" smtClean="0">
                <a:latin typeface="Times New Roman" pitchFamily="18" charset="0"/>
                <a:cs typeface="Times New Roman" pitchFamily="18" charset="0"/>
              </a:rPr>
              <a:t> условия нормальной эксплуатации, и надежно прикрепляться к машине;</a:t>
            </a:r>
          </a:p>
          <a:p>
            <a:pPr marL="342900" indent="-342900" algn="just">
              <a:buFont typeface="Arial" pitchFamily="34" charset="0"/>
              <a:buChar char="•"/>
            </a:pPr>
            <a:r>
              <a:rPr lang="ru-RU" sz="4000" dirty="0" smtClean="0">
                <a:latin typeface="Times New Roman" pitchFamily="18" charset="0"/>
                <a:cs typeface="Times New Roman" pitchFamily="18" charset="0"/>
              </a:rPr>
              <a:t>не создавать иных опасностей, не иметь режущую кромку, заусенец или шероховатости поверхности;</a:t>
            </a:r>
          </a:p>
          <a:p>
            <a:pPr marL="342900" indent="-342900" algn="just">
              <a:buFont typeface="Arial" pitchFamily="34" charset="0"/>
              <a:buChar char="•"/>
            </a:pPr>
            <a:r>
              <a:rPr lang="ru-RU" sz="4000" dirty="0" smtClean="0">
                <a:latin typeface="Times New Roman" pitchFamily="18" charset="0"/>
                <a:cs typeface="Times New Roman" pitchFamily="18" charset="0"/>
              </a:rPr>
              <a:t>не мешать выполнению работ.</a:t>
            </a:r>
            <a:endParaRPr lang="ru-RU" sz="40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496944" cy="4524315"/>
          </a:xfrm>
          <a:prstGeom prst="rect">
            <a:avLst/>
          </a:prstGeom>
        </p:spPr>
        <p:txBody>
          <a:bodyPr wrap="square">
            <a:spAutoFit/>
          </a:bodyPr>
          <a:lstStyle/>
          <a:p>
            <a:pPr algn="just"/>
            <a:r>
              <a:rPr lang="ru-RU" sz="3600" dirty="0" smtClean="0">
                <a:latin typeface="Times New Roman" pitchFamily="18" charset="0"/>
                <a:cs typeface="Times New Roman" pitchFamily="18" charset="0"/>
              </a:rPr>
              <a:t>Наибольшее применение для защиты от механического </a:t>
            </a:r>
            <a:r>
              <a:rPr lang="ru-RU" sz="3600" dirty="0" err="1" smtClean="0">
                <a:latin typeface="Times New Roman" pitchFamily="18" charset="0"/>
                <a:cs typeface="Times New Roman" pitchFamily="18" charset="0"/>
              </a:rPr>
              <a:t>травмирования</a:t>
            </a:r>
            <a:r>
              <a:rPr lang="ru-RU" sz="3600" dirty="0" smtClean="0">
                <a:latin typeface="Times New Roman" pitchFamily="18" charset="0"/>
                <a:cs typeface="Times New Roman" pitchFamily="18" charset="0"/>
              </a:rPr>
              <a:t> машин, механизмов, инструмента находят оградительные, предохранительные, тормозные устройства, устройства автоматического контроля и сигнализации, дистанционного управления.</a:t>
            </a:r>
            <a:endParaRPr lang="ru-RU" sz="3600" dirty="0">
              <a:latin typeface="Times New Roman" pitchFamily="18" charset="0"/>
              <a:cs typeface="Times New Roman" pitchFamily="18" charset="0"/>
            </a:endParaRPr>
          </a:p>
        </p:txBody>
      </p:sp>
      <p:pic>
        <p:nvPicPr>
          <p:cNvPr id="28674" name="Picture 2" descr="C:\Users\emeljanova\Desktop\download.jpg"/>
          <p:cNvPicPr>
            <a:picLocks noChangeAspect="1" noChangeArrowheads="1"/>
          </p:cNvPicPr>
          <p:nvPr/>
        </p:nvPicPr>
        <p:blipFill>
          <a:blip r:embed="rId2" cstate="print"/>
          <a:srcRect/>
          <a:stretch>
            <a:fillRect/>
          </a:stretch>
        </p:blipFill>
        <p:spPr bwMode="auto">
          <a:xfrm>
            <a:off x="2775764" y="4221087"/>
            <a:ext cx="4460531" cy="261846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TotalTime>
  <Words>1300</Words>
  <Application>Microsoft Office PowerPoint</Application>
  <PresentationFormat>Экран (4:3)</PresentationFormat>
  <Paragraphs>113</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 Раздел 2 Защита человека от вредных и опасных производственных факторов Тема 2.2 Защита человека от опасности механического травмирования</vt:lpstr>
      <vt:lpstr> Цель: Получить представление о методах и средствах защиты человека от опасности механического травмирования  </vt:lpstr>
      <vt:lpstr>План урока:</vt:lpstr>
      <vt:lpstr>   Оградительные устройства</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Устройства автоматического контроля и сигнализации  </vt:lpstr>
      <vt:lpstr>Слайд 22</vt:lpstr>
      <vt:lpstr>Слайд 23</vt:lpstr>
      <vt:lpstr>Устройства аварийного отключения</vt:lpstr>
      <vt:lpstr>Слайд 25</vt:lpstr>
      <vt:lpstr>Слайд 26</vt:lpstr>
      <vt:lpstr>Другие приспособления безопасности</vt:lpstr>
      <vt:lpstr>Слайд 28</vt:lpstr>
      <vt:lpstr>Слайд 29</vt:lpstr>
      <vt:lpstr>Слайд 30</vt:lpstr>
      <vt:lpstr>Слайд 31</vt:lpstr>
      <vt:lpstr>Слайд 32</vt:lpstr>
      <vt:lpstr>Устройства  дистанционного управления  </vt:lpstr>
      <vt:lpstr>Слайд 34</vt:lpstr>
      <vt:lpstr>Слайд 35</vt:lpstr>
      <vt:lpstr>Слайд 36</vt:lpstr>
      <vt:lpstr>Слайд 37</vt:lpstr>
      <vt:lpstr>Слайд 38</vt:lpstr>
      <vt:lpstr>Слайд 39</vt:lpstr>
      <vt:lpstr>Безопасность труда при работе с ручным инструментом </vt:lpstr>
      <vt:lpstr>Слайд 41</vt:lpstr>
      <vt:lpstr>Слайд 42</vt:lpstr>
      <vt:lpstr>Слайд 43</vt:lpstr>
      <vt:lpstr>Слайд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Защита человека от опасности механического травмирования</dc:title>
  <dc:creator>Емельянова А.О.</dc:creator>
  <cp:lastModifiedBy>emeljanova</cp:lastModifiedBy>
  <cp:revision>31</cp:revision>
  <dcterms:created xsi:type="dcterms:W3CDTF">2024-02-01T12:08:20Z</dcterms:created>
  <dcterms:modified xsi:type="dcterms:W3CDTF">2024-02-02T09:51:46Z</dcterms:modified>
</cp:coreProperties>
</file>