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70" r:id="rId3"/>
    <p:sldId id="271" r:id="rId4"/>
    <p:sldId id="272" r:id="rId5"/>
    <p:sldId id="273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4" r:id="rId14"/>
    <p:sldId id="263" r:id="rId15"/>
    <p:sldId id="274" r:id="rId16"/>
    <p:sldId id="267" r:id="rId17"/>
    <p:sldId id="268" r:id="rId18"/>
    <p:sldId id="265" r:id="rId19"/>
    <p:sldId id="275" r:id="rId20"/>
    <p:sldId id="26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вот та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609850"/>
            <a:ext cx="349408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431540" y="282674"/>
            <a:ext cx="6552728" cy="2327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/>
              <a:t>Причастие </a:t>
            </a:r>
          </a:p>
          <a:p>
            <a:pPr algn="ctr"/>
            <a:r>
              <a:rPr lang="ru-RU" sz="4000" b="1" dirty="0"/>
              <a:t>как часть речи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4370784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Жёлты</a:t>
            </a:r>
            <a:r>
              <a:rPr lang="ru-RU" sz="2400" b="1" dirty="0"/>
              <a:t>й 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400" b="1" u="sng" dirty="0"/>
              <a:t>постоянный признак </a:t>
            </a:r>
            <a:r>
              <a:rPr lang="ru-RU" sz="2400" b="1" dirty="0"/>
              <a:t>(лист, который цвет не изменит, цвет постоянен)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645024"/>
            <a:ext cx="4392488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Желтеющий</a:t>
            </a:r>
          </a:p>
          <a:p>
            <a:pPr algn="ctr"/>
            <a:endParaRPr lang="ru-RU" dirty="0"/>
          </a:p>
          <a:p>
            <a:pPr algn="ctr"/>
            <a:r>
              <a:rPr lang="ru-RU" sz="2400" b="1" u="sng" dirty="0"/>
              <a:t>непостоянный признак </a:t>
            </a:r>
          </a:p>
          <a:p>
            <a:pPr algn="ctr"/>
            <a:r>
              <a:rPr lang="ru-RU" sz="2400" b="1" dirty="0"/>
              <a:t>(цвет листа находится в процессе изменения, действия)</a:t>
            </a:r>
          </a:p>
        </p:txBody>
      </p:sp>
      <p:sp>
        <p:nvSpPr>
          <p:cNvPr id="20" name="Стрелка вправо 19"/>
          <p:cNvSpPr/>
          <p:nvPr/>
        </p:nvSpPr>
        <p:spPr>
          <a:xfrm>
            <a:off x="5148064" y="17008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5220072" y="4653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012160" y="1484784"/>
            <a:ext cx="2915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Имя прилагательное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300192" y="4509120"/>
            <a:ext cx="2571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/>
              <a:t>Причастие</a:t>
            </a:r>
            <a:endParaRPr lang="ru-RU" sz="2400" b="1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20" grpId="0" animBg="1"/>
      <p:bldP spid="21" grpId="0" animBg="1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397000"/>
          <a:ext cx="864096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Сходство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Различие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Вопрос (какой?)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u="sng" dirty="0"/>
                        <a:t>Имя прилагательное</a:t>
                      </a:r>
                    </a:p>
                    <a:p>
                      <a:r>
                        <a:rPr lang="ru-RU" sz="2000" b="1" i="1" u="none" dirty="0"/>
                        <a:t>Признак предмета, постоянный признак (ровный, вечерний,</a:t>
                      </a:r>
                    </a:p>
                    <a:p>
                      <a:r>
                        <a:rPr lang="ru-RU" sz="2000" b="1" i="1" u="none" dirty="0"/>
                        <a:t>золотой…)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u="sng" dirty="0"/>
                        <a:t>Причастие</a:t>
                      </a:r>
                    </a:p>
                    <a:p>
                      <a:r>
                        <a:rPr lang="ru-RU" sz="2000" b="1" i="1" u="none" dirty="0"/>
                        <a:t>Признак предмета </a:t>
                      </a:r>
                      <a:r>
                        <a:rPr lang="ru-RU" sz="2000" b="1" i="1" u="sng" dirty="0"/>
                        <a:t>по действию,</a:t>
                      </a:r>
                    </a:p>
                    <a:p>
                      <a:r>
                        <a:rPr lang="ru-RU" sz="2000" b="1" i="1" u="none" dirty="0"/>
                        <a:t> признак проявляется не постоянно, а</a:t>
                      </a:r>
                      <a:r>
                        <a:rPr lang="ru-RU" sz="2000" b="1" i="1" u="none" baseline="0" dirty="0"/>
                        <a:t> во времени (выровненный, </a:t>
                      </a:r>
                      <a:r>
                        <a:rPr lang="ru-RU" sz="2000" b="1" i="1" u="none" baseline="0" dirty="0" err="1"/>
                        <a:t>вечереющий</a:t>
                      </a:r>
                      <a:r>
                        <a:rPr lang="ru-RU" sz="2000" b="1" i="1" u="none" baseline="0" dirty="0"/>
                        <a:t>, позолоченный…)</a:t>
                      </a:r>
                      <a:endParaRPr lang="ru-RU" sz="1800" b="1" i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332656"/>
            <a:ext cx="78488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Имя прилагательное - причастие</a:t>
            </a:r>
          </a:p>
        </p:txBody>
      </p:sp>
      <p:pic>
        <p:nvPicPr>
          <p:cNvPr id="9218" name="Picture 2" descr="C:\Users\111\Desktop\картинки\школа\Рисунок1 (2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789040"/>
            <a:ext cx="2088232" cy="162687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56792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Причастие = </a:t>
            </a:r>
          </a:p>
          <a:p>
            <a:pPr algn="ctr"/>
            <a:r>
              <a:rPr lang="ru-RU" sz="4000" b="1" dirty="0"/>
              <a:t>глагол + прилагательное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935596" y="3104964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2375756" y="3032956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3789040"/>
            <a:ext cx="172819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Время</a:t>
            </a:r>
          </a:p>
          <a:p>
            <a:pPr algn="ctr"/>
            <a:r>
              <a:rPr lang="ru-RU" b="1" dirty="0"/>
              <a:t>(настоящее, прошедшее время)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67744" y="38610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Вид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11960" y="3861048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Род</a:t>
            </a:r>
            <a:r>
              <a:rPr lang="ru-RU" sz="2400" dirty="0"/>
              <a:t>         </a:t>
            </a:r>
            <a:r>
              <a:rPr lang="ru-RU" sz="2400" b="1" dirty="0"/>
              <a:t>Число</a:t>
            </a:r>
            <a:r>
              <a:rPr lang="ru-RU" sz="2400" dirty="0"/>
              <a:t>    </a:t>
            </a:r>
            <a:r>
              <a:rPr lang="ru-RU" sz="2400" b="1" dirty="0"/>
              <a:t>Падеж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400" b="1" dirty="0"/>
              <a:t>Синтаксическая роль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4535996" y="2960948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6012160" y="3068960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7053736" y="2886400"/>
            <a:ext cx="581356" cy="5038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>
            <a:off x="4752020" y="3609020"/>
            <a:ext cx="136815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12" descr="Рисунок112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944216" cy="21394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849694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   1. </a:t>
            </a:r>
            <a:r>
              <a:rPr lang="ru-RU" sz="3200" b="1" u="sng" dirty="0">
                <a:solidFill>
                  <a:schemeClr val="accent4">
                    <a:lumMod val="75000"/>
                  </a:schemeClr>
                </a:solidFill>
              </a:rPr>
              <a:t>Причастие</a:t>
            </a:r>
            <a:r>
              <a:rPr lang="ru-RU" sz="2400" b="1" dirty="0"/>
              <a:t> – самостоятельная часть речи, которая обозначает признак предмета по действию и отвечает на вопросы  какой? (</a:t>
            </a:r>
            <a:r>
              <a:rPr lang="ru-RU" sz="2400" b="1" dirty="0" err="1"/>
              <a:t>ая</a:t>
            </a:r>
            <a:r>
              <a:rPr lang="ru-RU" sz="2400" b="1" dirty="0"/>
              <a:t>, </a:t>
            </a:r>
            <a:r>
              <a:rPr lang="ru-RU" sz="2400" b="1" dirty="0" err="1"/>
              <a:t>ие</a:t>
            </a:r>
            <a:r>
              <a:rPr lang="ru-RU" sz="2400" b="1" dirty="0"/>
              <a:t>).</a:t>
            </a:r>
          </a:p>
          <a:p>
            <a:r>
              <a:rPr lang="ru-RU" sz="2400" b="1" dirty="0"/>
              <a:t>   2. Причастия бывают совершенного и несовершенного вида, настоящего и прошедшего времени.</a:t>
            </a:r>
          </a:p>
          <a:p>
            <a:r>
              <a:rPr lang="ru-RU" sz="2400" b="1" dirty="0"/>
              <a:t>Изменяются по числам, падежам, по родам (только в ед. числе!).</a:t>
            </a:r>
          </a:p>
          <a:p>
            <a:r>
              <a:rPr lang="ru-RU" sz="2400" b="1" dirty="0"/>
              <a:t>   3. В предложениях причастия обычно бывают определениями, реже – сказуемыми. </a:t>
            </a:r>
          </a:p>
        </p:txBody>
      </p:sp>
      <p:pic>
        <p:nvPicPr>
          <p:cNvPr id="6146" name="Picture 2" descr="C:\Users\111\Desktop\картинки\школа\093115f16d924f6a669787e5ae57bd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5" y="4725144"/>
            <a:ext cx="1743453" cy="171621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Подсказка!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916832"/>
            <a:ext cx="842493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4">
                    <a:lumMod val="50000"/>
                  </a:schemeClr>
                </a:solidFill>
              </a:rPr>
              <a:t>Причастие можно заменить синонимичным сочетанием</a:t>
            </a:r>
          </a:p>
          <a:p>
            <a:pPr algn="ctr"/>
            <a:r>
              <a:rPr lang="ru-RU" sz="2800" b="1" dirty="0"/>
              <a:t>(существительное + «который» + глагол)</a:t>
            </a:r>
          </a:p>
          <a:p>
            <a:pPr algn="ctr"/>
            <a:endParaRPr lang="ru-RU" sz="2800" b="1" dirty="0"/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Желтеющий лист =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лист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, который желтеет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Засеянное поле =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поле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, которое засеяли</a:t>
            </a:r>
          </a:p>
        </p:txBody>
      </p:sp>
      <p:pic>
        <p:nvPicPr>
          <p:cNvPr id="4" name="Picture 2" descr="C:\Users\111\Desktop\картинки\школа\школа\1070601182_0fe532a667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1451992" cy="14519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67600" cy="850106"/>
          </a:xfrm>
        </p:spPr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причастий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1484784"/>
          <a:ext cx="914400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Действительные причастия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Страдательные </a:t>
                      </a:r>
                    </a:p>
                    <a:p>
                      <a:pPr algn="ctr"/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причастия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/>
                        <a:t>Настоящее время</a:t>
                      </a:r>
                    </a:p>
                    <a:p>
                      <a:pPr algn="ctr"/>
                      <a:r>
                        <a:rPr lang="ru-RU" sz="2800" b="1" dirty="0" err="1">
                          <a:solidFill>
                            <a:srgbClr val="C00000"/>
                          </a:solidFill>
                        </a:rPr>
                        <a:t>ущ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dirty="0" err="1">
                          <a:solidFill>
                            <a:srgbClr val="C00000"/>
                          </a:solidFill>
                        </a:rPr>
                        <a:t>ющ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 – от гл.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ащ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ящ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 – от гл. </a:t>
                      </a:r>
                      <a:r>
                        <a:rPr lang="en-US" sz="2800" b="1" baseline="0" dirty="0">
                          <a:solidFill>
                            <a:srgbClr val="C00000"/>
                          </a:solidFill>
                        </a:rPr>
                        <a:t>II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Борющийся, клеящий</a:t>
                      </a:r>
                    </a:p>
                    <a:p>
                      <a:pPr algn="ctr"/>
                      <a:endParaRPr lang="ru-RU" sz="20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2000" b="1" u="sng" baseline="0" dirty="0">
                          <a:solidFill>
                            <a:schemeClr val="tx1"/>
                          </a:solidFill>
                        </a:rPr>
                        <a:t>Прошедшее время</a:t>
                      </a:r>
                    </a:p>
                    <a:p>
                      <a:pPr algn="ctr"/>
                      <a:r>
                        <a:rPr lang="ru-RU" sz="2800" b="1" dirty="0" err="1">
                          <a:solidFill>
                            <a:srgbClr val="C00000"/>
                          </a:solidFill>
                        </a:rPr>
                        <a:t>вш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dirty="0" err="1">
                          <a:solidFill>
                            <a:srgbClr val="C00000"/>
                          </a:solidFill>
                        </a:rPr>
                        <a:t>ш</a:t>
                      </a:r>
                      <a:endParaRPr lang="ru-RU" sz="2800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Засмотревшийся,</a:t>
                      </a:r>
                    </a:p>
                    <a:p>
                      <a:pPr algn="ctr"/>
                      <a:r>
                        <a:rPr lang="ru-RU" sz="2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унесший</a:t>
                      </a:r>
                      <a:endParaRPr lang="ru-RU" sz="2000" b="1" i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u="sng" dirty="0"/>
                        <a:t>Настоящее время</a:t>
                      </a:r>
                    </a:p>
                    <a:p>
                      <a:pPr algn="ctr"/>
                      <a:r>
                        <a:rPr lang="ru-RU" sz="2800" b="1" dirty="0" err="1">
                          <a:solidFill>
                            <a:srgbClr val="C00000"/>
                          </a:solidFill>
                        </a:rPr>
                        <a:t>ом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</a:rPr>
                        <a:t>, ем - от гл.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8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им - от гл. </a:t>
                      </a:r>
                      <a:r>
                        <a:rPr lang="en-US" sz="2800" b="1" baseline="0" dirty="0">
                          <a:solidFill>
                            <a:srgbClr val="C00000"/>
                          </a:solidFill>
                        </a:rPr>
                        <a:t>II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спр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ru-RU" sz="2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Одеваемая, гонимый</a:t>
                      </a:r>
                      <a:endParaRPr lang="ru-RU" sz="2000" b="1" i="1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ru-RU" sz="2800" b="1" baseline="0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000" b="1" u="sng" baseline="0" dirty="0">
                          <a:solidFill>
                            <a:schemeClr val="tx1"/>
                          </a:solidFill>
                        </a:rPr>
                        <a:t>Прошедшее время</a:t>
                      </a:r>
                      <a:endParaRPr lang="ru-RU" sz="2800" b="1" u="sng" baseline="0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енн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ённ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ru-RU" sz="2800" b="1" baseline="0" dirty="0" err="1">
                          <a:solidFill>
                            <a:srgbClr val="C00000"/>
                          </a:solidFill>
                        </a:rPr>
                        <a:t>нн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</a:rPr>
                        <a:t>, т</a:t>
                      </a:r>
                    </a:p>
                    <a:p>
                      <a:pPr algn="ctr"/>
                      <a:r>
                        <a:rPr lang="ru-RU" sz="2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Увиденный, услышанный, пригретый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27784" y="0"/>
            <a:ext cx="6156176" cy="1196752"/>
          </a:xfrm>
        </p:spPr>
        <p:txBody>
          <a:bodyPr>
            <a:normAutofit/>
          </a:bodyPr>
          <a:lstStyle/>
          <a:p>
            <a:pPr algn="ctr"/>
            <a:br>
              <a:rPr lang="ru-RU" sz="2400" b="1" dirty="0"/>
            </a:b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 № 1</a:t>
            </a:r>
            <a:endParaRPr lang="ru-RU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3" descr="C:\Users\111\Desktop\картинки\школа\школа\chouettema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1937465" cy="15121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1988840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cap="small" dirty="0">
                <a:solidFill>
                  <a:schemeClr val="accent4">
                    <a:lumMod val="75000"/>
                  </a:schemeClr>
                </a:solidFill>
                <a:ea typeface="+mj-ea"/>
                <a:cs typeface="+mj-cs"/>
              </a:rPr>
              <a:t>Распредели в два столбика данные слова, в левый – прилагательные, в правый - причастия</a:t>
            </a:r>
            <a:br>
              <a:rPr lang="ru-RU" sz="2000" b="1" u="sng" cap="small" dirty="0">
                <a:solidFill>
                  <a:srgbClr val="444D26"/>
                </a:solidFill>
                <a:ea typeface="+mj-ea"/>
                <a:cs typeface="+mj-cs"/>
              </a:rPr>
            </a:b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2780928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Зеленый луг, построенное здание, плачущий ребенок, грязная лужа, вкусный крыжовник, бушующее море, связанная кофта, вымытые руки, легкая задача, резкий звук, немигающий взгляд, цветущий луг, развесистый клен, величайшее открытие</a:t>
            </a:r>
          </a:p>
        </p:txBody>
      </p:sp>
    </p:spTree>
  </p:cSld>
  <p:clrMapOvr>
    <a:masterClrMapping/>
  </p:clrMapOvr>
  <p:transition spd="med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3960440" cy="4543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Имя прилагательное</a:t>
            </a:r>
          </a:p>
          <a:p>
            <a:pPr>
              <a:buNone/>
            </a:pPr>
            <a:r>
              <a:rPr lang="ru-RU" b="1" dirty="0"/>
              <a:t>Зеленый луг, </a:t>
            </a:r>
          </a:p>
          <a:p>
            <a:pPr>
              <a:buNone/>
            </a:pPr>
            <a:r>
              <a:rPr lang="ru-RU" b="1" dirty="0"/>
              <a:t>грязная лужа, </a:t>
            </a:r>
          </a:p>
          <a:p>
            <a:pPr>
              <a:buNone/>
            </a:pPr>
            <a:r>
              <a:rPr lang="ru-RU" b="1" dirty="0"/>
              <a:t>вкусный крыжовник,</a:t>
            </a:r>
          </a:p>
          <a:p>
            <a:pPr>
              <a:buNone/>
            </a:pPr>
            <a:r>
              <a:rPr lang="ru-RU" b="1" dirty="0"/>
              <a:t>легкая задача, </a:t>
            </a:r>
          </a:p>
          <a:p>
            <a:pPr>
              <a:buNone/>
            </a:pPr>
            <a:r>
              <a:rPr lang="ru-RU" b="1" dirty="0"/>
              <a:t>резкий звук,</a:t>
            </a:r>
          </a:p>
          <a:p>
            <a:pPr>
              <a:buNone/>
            </a:pPr>
            <a:r>
              <a:rPr lang="ru-RU" b="1" dirty="0"/>
              <a:t>развесистый клен,</a:t>
            </a:r>
          </a:p>
          <a:p>
            <a:pPr>
              <a:buNone/>
            </a:pPr>
            <a:r>
              <a:rPr lang="ru-RU" b="1" dirty="0"/>
              <a:t>величайшее открытие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0" y="1988840"/>
            <a:ext cx="3873624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Причастие</a:t>
            </a:r>
          </a:p>
          <a:p>
            <a:pPr>
              <a:buNone/>
            </a:pPr>
            <a:r>
              <a:rPr lang="ru-RU" b="1" dirty="0"/>
              <a:t>построенное здание, </a:t>
            </a:r>
          </a:p>
          <a:p>
            <a:pPr>
              <a:buNone/>
            </a:pPr>
            <a:r>
              <a:rPr lang="ru-RU" b="1" dirty="0"/>
              <a:t>плачущий ребенок,</a:t>
            </a:r>
          </a:p>
          <a:p>
            <a:pPr>
              <a:buNone/>
            </a:pPr>
            <a:r>
              <a:rPr lang="ru-RU" b="1" dirty="0"/>
              <a:t>бушующее море,</a:t>
            </a:r>
          </a:p>
          <a:p>
            <a:pPr>
              <a:buNone/>
            </a:pPr>
            <a:r>
              <a:rPr lang="ru-RU" b="1" dirty="0"/>
              <a:t>связанная кофта, </a:t>
            </a:r>
          </a:p>
          <a:p>
            <a:pPr>
              <a:buNone/>
            </a:pPr>
            <a:r>
              <a:rPr lang="ru-RU" b="1" dirty="0"/>
              <a:t>вымытые руки, </a:t>
            </a:r>
          </a:p>
          <a:p>
            <a:pPr>
              <a:buNone/>
            </a:pPr>
            <a:r>
              <a:rPr lang="ru-RU" b="1" dirty="0"/>
              <a:t>немигающий взгляд, </a:t>
            </a:r>
          </a:p>
          <a:p>
            <a:pPr>
              <a:buNone/>
            </a:pPr>
            <a:r>
              <a:rPr lang="ru-RU" b="1" dirty="0"/>
              <a:t>цветущий луг </a:t>
            </a:r>
            <a:endParaRPr lang="ru-RU" dirty="0"/>
          </a:p>
        </p:txBody>
      </p:sp>
      <p:pic>
        <p:nvPicPr>
          <p:cNvPr id="6" name="Picture 2" descr="C:\Users\111\Desktop\картинки\школа\школа\1070601182_0fe532a667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1451992" cy="145199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 № 2</a:t>
            </a:r>
          </a:p>
          <a:p>
            <a:pPr algn="r"/>
            <a:r>
              <a:rPr lang="ru-RU" sz="2400" b="1" u="sng" dirty="0"/>
              <a:t>Укажи прилагательные и причастия.</a:t>
            </a:r>
          </a:p>
          <a:p>
            <a:pPr algn="ctr"/>
            <a:r>
              <a:rPr lang="ru-RU" sz="2400" b="1" u="sng" dirty="0"/>
              <a:t>Подчеркни причастия как член </a:t>
            </a:r>
          </a:p>
          <a:p>
            <a:pPr algn="ctr"/>
            <a:r>
              <a:rPr lang="ru-RU" sz="2400" b="1" u="sng" dirty="0"/>
              <a:t>предложения.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13285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</a:rPr>
              <a:t>По небу плыли светлые облака. – На светлеющем небосклоне начала гаснуть вечерняя звезда. – В светлевшем небе показались стаи птиц.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335699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4">
                    <a:lumMod val="50000"/>
                  </a:schemeClr>
                </a:solidFill>
              </a:rPr>
              <a:t>В  вечернем воздухе долго то раздавались, то замирали звуки знакомой мелодии. – В густом вечереющем воздухе летали грачи.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4581128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</a:rPr>
              <a:t>Белая берёза под моим окном принакрылась снегом, точно серебром. – Люблю дымок спаленной жнивы… и на холме средь желтой нивы чету белеющих берез. – На полях лежал белейший снег.</a:t>
            </a:r>
          </a:p>
        </p:txBody>
      </p:sp>
      <p:pic>
        <p:nvPicPr>
          <p:cNvPr id="9" name="Picture 3" descr="C:\Users\111\Desktop\картинки\школа\школа\chouettema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1937465" cy="15121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111\Desktop\картинки\школа\школа\chouettemai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1937465" cy="15121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71800" y="476672"/>
            <a:ext cx="5144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Практическая работа №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492896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Выполни упражнение № 56.</a:t>
            </a:r>
          </a:p>
          <a:p>
            <a:pPr algn="ctr"/>
            <a:r>
              <a:rPr lang="ru-RU" sz="2400" b="1" dirty="0"/>
              <a:t>Выпиши из текста сначала прилагательные (вместе с существительными), </a:t>
            </a:r>
          </a:p>
          <a:p>
            <a:pPr algn="ctr"/>
            <a:r>
              <a:rPr lang="ru-RU" sz="2400" b="1" dirty="0"/>
              <a:t>затем – причастия (вместе с существительными)</a:t>
            </a:r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476672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Жили-были суффиксы</a:t>
            </a:r>
          </a:p>
          <a:p>
            <a:endParaRPr lang="ru-RU" sz="2400" b="1" dirty="0"/>
          </a:p>
          <a:p>
            <a:endParaRPr lang="ru-RU" sz="24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3608" y="1196752"/>
          <a:ext cx="6096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>
                          <a:solidFill>
                            <a:schemeClr val="tx1"/>
                          </a:solidFill>
                        </a:rPr>
                        <a:t>УЩ,</a:t>
                      </a:r>
                      <a:r>
                        <a:rPr lang="ru-RU" sz="2000" i="0" baseline="0" dirty="0">
                          <a:solidFill>
                            <a:schemeClr val="tx1"/>
                          </a:solidFill>
                        </a:rPr>
                        <a:t> ЮЩ</a:t>
                      </a:r>
                    </a:p>
                    <a:p>
                      <a:pPr algn="ctr"/>
                      <a:r>
                        <a:rPr lang="ru-RU" sz="2000" i="0" baseline="0" dirty="0">
                          <a:solidFill>
                            <a:schemeClr val="tx1"/>
                          </a:solidFill>
                        </a:rPr>
                        <a:t>АЩ, ЯЩ</a:t>
                      </a:r>
                      <a:endParaRPr lang="ru-RU" sz="200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ВШ,</a:t>
                      </a:r>
                      <a:r>
                        <a:rPr lang="ru-RU" sz="2000" baseline="0" dirty="0">
                          <a:solidFill>
                            <a:schemeClr val="tx1"/>
                          </a:solidFill>
                        </a:rPr>
                        <a:t> Ш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ОМ,</a:t>
                      </a:r>
                      <a:r>
                        <a:rPr lang="ru-RU" sz="2000" b="1" baseline="0" dirty="0"/>
                        <a:t> ЕМ, ИМ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ЕНН, (А,Я)НН, 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1520" y="2564904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Были они одинаковые, ничего не значащие. Бредут они по стране Грамматике и плачут. </a:t>
            </a:r>
          </a:p>
          <a:p>
            <a:pPr algn="ctr"/>
            <a:r>
              <a:rPr lang="ru-RU" sz="2400" b="1" dirty="0"/>
              <a:t>А навстречу им Глаголы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«лететь, плачут, нести». </a:t>
            </a:r>
          </a:p>
          <a:p>
            <a:r>
              <a:rPr lang="ru-RU" sz="2400" b="1" dirty="0"/>
              <a:t>- Почему, суффиксы, плачете?</a:t>
            </a:r>
          </a:p>
          <a:p>
            <a:r>
              <a:rPr lang="ru-RU" sz="2400" b="1" dirty="0"/>
              <a:t>- Бедные мы, одинокие, ничего не значащие. Другие суффиксы новые слова помогают образовывать. Вон </a:t>
            </a:r>
            <a:r>
              <a:rPr lang="ru-RU" sz="2400" b="1" i="1" dirty="0"/>
              <a:t>–чик, -</a:t>
            </a:r>
            <a:r>
              <a:rPr lang="ru-RU" sz="2400" b="1" i="1" dirty="0" err="1"/>
              <a:t>щик</a:t>
            </a:r>
            <a:r>
              <a:rPr lang="ru-RU" sz="2400" b="1" i="1" dirty="0"/>
              <a:t>, -ан, -</a:t>
            </a:r>
            <a:r>
              <a:rPr lang="ru-RU" sz="2400" b="1" i="1" dirty="0" err="1"/>
              <a:t>ян</a:t>
            </a:r>
            <a:r>
              <a:rPr lang="ru-RU" sz="2400" b="1" i="1" dirty="0"/>
              <a:t>, -ин… </a:t>
            </a:r>
            <a:r>
              <a:rPr lang="ru-RU" sz="2400" b="1" dirty="0"/>
              <a:t>всех не перечислишь, а мы живем без слов.</a:t>
            </a:r>
          </a:p>
          <a:p>
            <a:r>
              <a:rPr lang="ru-RU" sz="2400" b="1" dirty="0"/>
              <a:t>- А вы попытайтесь формы образовывать. Возьмите мою основу, - предложил Глагол.</a:t>
            </a:r>
          </a:p>
        </p:txBody>
      </p:sp>
      <p:pic>
        <p:nvPicPr>
          <p:cNvPr id="11267" name="Picture 3" descr="C:\Users\111\Desktop\картинки\разное\красота_анимации\j028327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32656"/>
            <a:ext cx="1626592" cy="12241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Проверим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4392488" cy="5445224"/>
          </a:xfrm>
        </p:spPr>
        <p:txBody>
          <a:bodyPr>
            <a:normAutofit fontScale="92500"/>
          </a:bodyPr>
          <a:lstStyle/>
          <a:p>
            <a:r>
              <a:rPr lang="ru-RU" u="sng" dirty="0"/>
              <a:t>Имя прилагательное</a:t>
            </a:r>
          </a:p>
          <a:p>
            <a:r>
              <a:rPr lang="ru-RU" b="1" i="1" dirty="0"/>
              <a:t>бойкая пристань</a:t>
            </a:r>
          </a:p>
          <a:p>
            <a:r>
              <a:rPr lang="ru-RU" b="1" i="1" dirty="0"/>
              <a:t>тысячеголосая волна</a:t>
            </a:r>
          </a:p>
          <a:p>
            <a:r>
              <a:rPr lang="ru-RU" b="1" i="1" dirty="0"/>
              <a:t>синевато-грязный рыхлый лед</a:t>
            </a:r>
          </a:p>
          <a:p>
            <a:r>
              <a:rPr lang="ru-RU" b="1" i="1" dirty="0"/>
              <a:t>жёлтые наледи</a:t>
            </a:r>
          </a:p>
          <a:p>
            <a:r>
              <a:rPr lang="ru-RU" b="1" i="1" dirty="0"/>
              <a:t>черные полыньи</a:t>
            </a:r>
          </a:p>
          <a:p>
            <a:r>
              <a:rPr lang="ru-RU" b="1" i="1" dirty="0"/>
              <a:t>густой ельник</a:t>
            </a:r>
          </a:p>
          <a:p>
            <a:r>
              <a:rPr lang="ru-RU" b="1" i="1" dirty="0"/>
              <a:t>могучая зеленая щетка</a:t>
            </a:r>
          </a:p>
          <a:p>
            <a:r>
              <a:rPr lang="ru-RU" b="1" i="1" dirty="0"/>
              <a:t>первая весенняя травка</a:t>
            </a:r>
          </a:p>
          <a:p>
            <a:r>
              <a:rPr lang="ru-RU" b="1" i="1" dirty="0"/>
              <a:t>березы голы</a:t>
            </a:r>
          </a:p>
          <a:p>
            <a:r>
              <a:rPr lang="ru-RU" b="1" i="1" dirty="0"/>
              <a:t>красноватые ветви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860032" y="1529408"/>
            <a:ext cx="4032448" cy="5328592"/>
          </a:xfrm>
        </p:spPr>
        <p:txBody>
          <a:bodyPr>
            <a:normAutofit fontScale="92500"/>
          </a:bodyPr>
          <a:lstStyle/>
          <a:p>
            <a:pPr algn="ctr"/>
            <a:r>
              <a:rPr lang="ru-RU" u="sng" dirty="0"/>
              <a:t>Причастие</a:t>
            </a:r>
          </a:p>
          <a:p>
            <a:r>
              <a:rPr lang="ru-RU" b="1" i="1" dirty="0"/>
              <a:t>расстилавшейся картиной</a:t>
            </a:r>
          </a:p>
          <a:p>
            <a:r>
              <a:rPr lang="ru-RU" b="1" i="1" dirty="0"/>
              <a:t>пристани, залитой волной</a:t>
            </a:r>
          </a:p>
          <a:p>
            <a:r>
              <a:rPr lang="ru-RU" b="1" i="1" dirty="0"/>
              <a:t>собравшегося народа</a:t>
            </a:r>
          </a:p>
          <a:p>
            <a:r>
              <a:rPr lang="ru-RU" b="1" i="1" dirty="0"/>
              <a:t>лед, покрытый наледями</a:t>
            </a:r>
          </a:p>
          <a:p>
            <a:r>
              <a:rPr lang="ru-RU" b="1" i="1" dirty="0"/>
              <a:t>загораживавшие горы</a:t>
            </a:r>
          </a:p>
          <a:p>
            <a:r>
              <a:rPr lang="ru-RU" b="1" i="1" dirty="0"/>
              <a:t>снег, изъеденный червями</a:t>
            </a:r>
          </a:p>
          <a:p>
            <a:r>
              <a:rPr lang="ru-RU" b="1" i="1" dirty="0"/>
              <a:t>припухшие ветви</a:t>
            </a:r>
          </a:p>
          <a:p>
            <a:endParaRPr lang="ru-RU" b="1" i="1" dirty="0"/>
          </a:p>
        </p:txBody>
      </p:sp>
      <p:pic>
        <p:nvPicPr>
          <p:cNvPr id="8195" name="Picture 3" descr="C:\Users\111\Desktop\картинки\школа\stock-photo-boy-with-your-scholar-itens-15928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1393904" cy="14688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60648"/>
            <a:ext cx="756084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Лететь –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лете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-</a:t>
            </a:r>
          </a:p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   Плачут –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плач-</a:t>
            </a:r>
          </a:p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</a:rPr>
              <a:t>Нести –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нес-</a:t>
            </a:r>
          </a:p>
          <a:p>
            <a:r>
              <a:rPr lang="ru-RU" sz="2400" b="1" dirty="0"/>
              <a:t>	Обрадовались суффиксы. Основу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лете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ru-RU" sz="2400" b="1" dirty="0"/>
              <a:t> подхватил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вш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dirty="0"/>
              <a:t>, основу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плач-</a:t>
            </a:r>
            <a:r>
              <a:rPr lang="ru-RU" sz="2400" b="1" dirty="0"/>
              <a:t> - суффикс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ущ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dirty="0"/>
              <a:t>, суффиксу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</a:rPr>
              <a:t>ш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ru-RU" sz="2400" b="1" dirty="0"/>
              <a:t>досталась глагольная основа </a:t>
            </a: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нес</a:t>
            </a:r>
            <a:r>
              <a:rPr lang="ru-RU" sz="2400" b="1" i="1" dirty="0"/>
              <a:t>-.</a:t>
            </a:r>
          </a:p>
          <a:p>
            <a:pPr algn="ctr"/>
            <a:r>
              <a:rPr lang="ru-RU" sz="2400" b="1" i="1" dirty="0" err="1"/>
              <a:t>Летевш</a:t>
            </a:r>
            <a:r>
              <a:rPr lang="ru-RU" sz="2400" b="1" i="1" dirty="0"/>
              <a:t>-,  плачущ-, </a:t>
            </a:r>
            <a:r>
              <a:rPr lang="ru-RU" sz="2400" b="1" i="1" dirty="0" err="1"/>
              <a:t>несш</a:t>
            </a:r>
            <a:r>
              <a:rPr lang="ru-RU" sz="2400" b="1" i="1" dirty="0"/>
              <a:t>-</a:t>
            </a:r>
          </a:p>
          <a:p>
            <a:r>
              <a:rPr lang="ru-RU" sz="2400" b="1" dirty="0"/>
              <a:t>	Рано обрадовались суффиксы: слова-то не получились, какие-то они куцые.</a:t>
            </a:r>
          </a:p>
          <a:p>
            <a:r>
              <a:rPr lang="ru-RU" sz="2400" b="1" dirty="0"/>
              <a:t>	Снова расстроились суффиксы.</a:t>
            </a:r>
          </a:p>
          <a:p>
            <a:r>
              <a:rPr lang="ru-RU" sz="2400" b="1" dirty="0"/>
              <a:t>	А тут, к счастью, навстречу идут Прилагательные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«синий, большая, яркое».</a:t>
            </a:r>
          </a:p>
          <a:p>
            <a:r>
              <a:rPr lang="ru-RU" sz="2400" b="1" dirty="0"/>
              <a:t>	Рассказали суффиксы им о большой беде, и Прилагательные подарили им свои окончания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ий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, -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ая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, -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ое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400" b="1" dirty="0"/>
          </a:p>
        </p:txBody>
      </p:sp>
      <p:pic>
        <p:nvPicPr>
          <p:cNvPr id="13315" name="Picture 3" descr="C:\Users\111\Desktop\анимашки\анимированные\cg26d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1342522" cy="14401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Вот и появились, родились на земле Грамматике новые слова: </a:t>
            </a:r>
          </a:p>
          <a:p>
            <a:pPr algn="ctr"/>
            <a:r>
              <a:rPr lang="ru-RU" sz="2400" b="1" i="1" dirty="0">
                <a:solidFill>
                  <a:schemeClr val="accent5">
                    <a:lumMod val="50000"/>
                  </a:schemeClr>
                </a:solidFill>
              </a:rPr>
              <a:t>летевшее, плачущая, несший.</a:t>
            </a:r>
          </a:p>
          <a:p>
            <a:pPr algn="ctr"/>
            <a:r>
              <a:rPr lang="ru-RU" sz="2400" b="1" dirty="0"/>
              <a:t>Как их назвать?</a:t>
            </a:r>
          </a:p>
          <a:p>
            <a:pPr algn="ctr"/>
            <a:r>
              <a:rPr lang="ru-RU" sz="2400" b="1" dirty="0"/>
              <a:t>Собирается грамматический совет, на котором решается вопрос об имени. Морфология предложила назвать родившиеся слова </a:t>
            </a:r>
            <a:r>
              <a:rPr lang="ru-RU" sz="2400" b="1" dirty="0">
                <a:solidFill>
                  <a:srgbClr val="C00000"/>
                </a:solidFill>
              </a:rPr>
              <a:t>Причастиями, </a:t>
            </a:r>
            <a:r>
              <a:rPr lang="ru-RU" sz="2400" b="1" dirty="0"/>
              <a:t>так как они причастны и к Глаголу, и к Прилагательному, в них часть и тех, и других, и считать новые слова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самостоятельной частью речи.</a:t>
            </a:r>
            <a:r>
              <a:rPr lang="ru-RU" sz="2400" b="1" dirty="0"/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2289" name="Picture 1" descr="C:\Users\111\Desktop\анимашки\анимированные\анимации\AG00318_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692696"/>
            <a:ext cx="1811966" cy="1800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763688" y="188640"/>
            <a:ext cx="5544616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Изучение самостоятельной речи Причастие будет проходить по плану: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852936"/>
            <a:ext cx="7272808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1.Вопрос. Значение. 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2. Морфологические признаки: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а) постоянные,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б) изменяемые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3. Синтаксическая функция: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а) сочетаемость,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б) член предложения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4. Образование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5. Правописание</a:t>
            </a:r>
          </a:p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6. Употребление в речи</a:t>
            </a:r>
          </a:p>
          <a:p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55976" y="2060848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764704"/>
            <a:ext cx="69847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Самостоятельные части речи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755576" y="1916832"/>
            <a:ext cx="93610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655676" y="2960948"/>
            <a:ext cx="223224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528678" y="2600908"/>
            <a:ext cx="107932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3815916" y="3032956"/>
            <a:ext cx="24482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4896036" y="2816932"/>
            <a:ext cx="22322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7164288" y="2132856"/>
            <a:ext cx="100811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79512" y="3356992"/>
            <a:ext cx="21602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Имя существительное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275856" y="3356992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Имя прилагательное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23528" y="4509120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Местоимение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6588224" y="3356992"/>
            <a:ext cx="20162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Глагол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3131840" y="4509120"/>
            <a:ext cx="24482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Наречие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012160" y="4509120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Имя числительное</a:t>
            </a: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555776" y="548680"/>
            <a:ext cx="5760640" cy="2498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5">
                    <a:lumMod val="50000"/>
                  </a:schemeClr>
                </a:solidFill>
              </a:rPr>
              <a:t>Причастие</a:t>
            </a:r>
          </a:p>
        </p:txBody>
      </p:sp>
      <p:sp>
        <p:nvSpPr>
          <p:cNvPr id="4" name="Овал 3"/>
          <p:cNvSpPr/>
          <p:nvPr/>
        </p:nvSpPr>
        <p:spPr>
          <a:xfrm>
            <a:off x="2699792" y="3789040"/>
            <a:ext cx="5760640" cy="2498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5">
                    <a:lumMod val="50000"/>
                  </a:schemeClr>
                </a:solidFill>
              </a:rPr>
              <a:t>Деепричастие</a:t>
            </a:r>
          </a:p>
        </p:txBody>
      </p:sp>
      <p:pic>
        <p:nvPicPr>
          <p:cNvPr id="6" name="Picture 4" descr="C:\Users\111\Desktop\Рисунок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2378075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0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Сравните: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105273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Жёлтый (лист)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70080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Желтеет (лист)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234888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Желтеющий (лист)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3068960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>
                <a:solidFill>
                  <a:schemeClr val="accent4">
                    <a:lumMod val="50000"/>
                  </a:schemeClr>
                </a:solidFill>
              </a:rPr>
              <a:t>1. Каково лексическое значение однокоренных слов?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4365104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Обозначает цвет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5085184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2.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Каково грамматическое значение?</a:t>
            </a:r>
          </a:p>
        </p:txBody>
      </p:sp>
      <p:pic>
        <p:nvPicPr>
          <p:cNvPr id="2050" name="Picture 2" descr="C:\Users\111\Desktop\картинки\школа\школа\stu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48680"/>
            <a:ext cx="1953975" cy="255937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48245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Желтый –</a:t>
            </a:r>
          </a:p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Признак предмета</a:t>
            </a:r>
          </a:p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Какой?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276872"/>
            <a:ext cx="489654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Желтеет - </a:t>
            </a:r>
          </a:p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Действие предмета</a:t>
            </a:r>
          </a:p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Что делает?</a:t>
            </a:r>
            <a:endParaRPr lang="ru-RU" sz="2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077072"/>
            <a:ext cx="49685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  <a:p>
            <a:pPr algn="ctr"/>
            <a:r>
              <a:rPr lang="ru-RU" sz="3200" b="1" dirty="0">
                <a:solidFill>
                  <a:schemeClr val="tx1"/>
                </a:solidFill>
              </a:rPr>
              <a:t>Желтеющий –</a:t>
            </a:r>
          </a:p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Признак предмета </a:t>
            </a:r>
            <a:r>
              <a:rPr lang="ru-RU" sz="2800" b="1">
                <a:solidFill>
                  <a:schemeClr val="accent4">
                    <a:lumMod val="50000"/>
                  </a:schemeClr>
                </a:solidFill>
              </a:rPr>
              <a:t>по действию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ru-RU" sz="2800" b="1" dirty="0">
                <a:solidFill>
                  <a:schemeClr val="accent4">
                    <a:lumMod val="50000"/>
                  </a:schemeClr>
                </a:solidFill>
              </a:rPr>
              <a:t>Какой?</a:t>
            </a:r>
          </a:p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148064" y="980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292080" y="2708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292080" y="43651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876256" y="285293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Глагол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68144" y="836712"/>
            <a:ext cx="3059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Имя прилагательное</a:t>
            </a:r>
            <a:endParaRPr lang="ru-RU" sz="2000" b="1" dirty="0"/>
          </a:p>
        </p:txBody>
      </p:sp>
      <p:pic>
        <p:nvPicPr>
          <p:cNvPr id="14" name="Picture 8" descr="Рисунок2hkhk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005064"/>
            <a:ext cx="13303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471</TotalTime>
  <Words>950</Words>
  <Application>Microsoft Office PowerPoint</Application>
  <PresentationFormat>Экран (4:3)</PresentationFormat>
  <Paragraphs>178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Подсказка!</vt:lpstr>
      <vt:lpstr>Образование причастий</vt:lpstr>
      <vt:lpstr> Практическая работа № 1</vt:lpstr>
      <vt:lpstr>Проверим</vt:lpstr>
      <vt:lpstr>Презентация PowerPoint</vt:lpstr>
      <vt:lpstr>Презентация PowerPoint</vt:lpstr>
      <vt:lpstr>Проверим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Лёвкина Светлана Георгиевна</cp:lastModifiedBy>
  <cp:revision>15</cp:revision>
  <dcterms:created xsi:type="dcterms:W3CDTF">2010-10-03T06:17:54Z</dcterms:created>
  <dcterms:modified xsi:type="dcterms:W3CDTF">2024-02-06T05:47:07Z</dcterms:modified>
</cp:coreProperties>
</file>