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60" r:id="rId3"/>
    <p:sldId id="261" r:id="rId4"/>
    <p:sldId id="263" r:id="rId5"/>
    <p:sldId id="268" r:id="rId6"/>
    <p:sldId id="264" r:id="rId7"/>
    <p:sldId id="271" r:id="rId8"/>
    <p:sldId id="272" r:id="rId9"/>
    <p:sldId id="273" r:id="rId10"/>
    <p:sldId id="270" r:id="rId11"/>
    <p:sldId id="265" r:id="rId12"/>
    <p:sldId id="266" r:id="rId13"/>
    <p:sldId id="267" r:id="rId14"/>
    <p:sldId id="269" r:id="rId15"/>
    <p:sldId id="258" r:id="rId16"/>
    <p:sldId id="25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1CAE-DCCC-400C-824B-03A981D113A2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C5671391-BEC3-43AE-A078-F5A90E40FADB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8731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1CAE-DCCC-400C-824B-03A981D113A2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71391-BEC3-43AE-A078-F5A90E40FADB}" type="slidenum">
              <a:rPr lang="ru-RU" smtClean="0"/>
              <a:t>‹#›</a:t>
            </a:fld>
            <a:endParaRPr lang="ru-RU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7792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1CAE-DCCC-400C-824B-03A981D113A2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71391-BEC3-43AE-A078-F5A90E40FADB}" type="slidenum">
              <a:rPr lang="ru-RU" smtClean="0"/>
              <a:t>‹#›</a:t>
            </a:fld>
            <a:endParaRPr lang="ru-RU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525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25DA1CAE-DCCC-400C-824B-03A981D113A2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71391-BEC3-43AE-A078-F5A90E40FADB}" type="slidenum">
              <a:rPr lang="ru-RU" smtClean="0"/>
              <a:t>‹#›</a:t>
            </a:fld>
            <a:endParaRPr lang="ru-RU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838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1CAE-DCCC-400C-824B-03A981D113A2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71391-BEC3-43AE-A078-F5A90E40FADB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4887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1CAE-DCCC-400C-824B-03A981D113A2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71391-BEC3-43AE-A078-F5A90E40FADB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882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1CAE-DCCC-400C-824B-03A981D113A2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71391-BEC3-43AE-A078-F5A90E40FADB}" type="slidenum">
              <a:rPr lang="ru-RU" smtClean="0"/>
              <a:t>‹#›</a:t>
            </a:fld>
            <a:endParaRPr lang="ru-RU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692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1CAE-DCCC-400C-824B-03A981D113A2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71391-BEC3-43AE-A078-F5A90E40FADB}" type="slidenum">
              <a:rPr lang="ru-RU" smtClean="0"/>
              <a:t>‹#›</a:t>
            </a:fld>
            <a:endParaRPr lang="ru-RU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6383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1CAE-DCCC-400C-824B-03A981D113A2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71391-BEC3-43AE-A078-F5A90E40F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63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1CAE-DCCC-400C-824B-03A981D113A2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71391-BEC3-43AE-A078-F5A90E40FADB}" type="slidenum">
              <a:rPr lang="ru-RU" smtClean="0"/>
              <a:t>‹#›</a:t>
            </a:fld>
            <a:endParaRPr lang="ru-RU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683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25DA1CAE-DCCC-400C-824B-03A981D113A2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C5671391-BEC3-43AE-A078-F5A90E40FADB}" type="slidenum">
              <a:rPr lang="ru-RU" smtClean="0"/>
              <a:t>‹#›</a:t>
            </a:fld>
            <a:endParaRPr lang="ru-RU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9888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A1CAE-DCCC-400C-824B-03A981D113A2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5671391-BEC3-43AE-A078-F5A90E40F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92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imp.org/ru/gimp-concepts-main-windows.html" TargetMode="External"/><Relationship Id="rId2" Type="http://schemas.openxmlformats.org/officeDocument/2006/relationships/hyperlink" Target="https://studfile.net/preview/3835986/page:44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nfourok.ru/prezentaciya-pervie-shagi-v-gimp-2572026.html" TargetMode="External"/><Relationship Id="rId4" Type="http://schemas.openxmlformats.org/officeDocument/2006/relationships/hyperlink" Target="https://pptcloud.ru/informatika/instrumenty-vydeleniy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12" Type="http://schemas.openxmlformats.org/officeDocument/2006/relationships/image" Target="../media/image29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11" Type="http://schemas.openxmlformats.org/officeDocument/2006/relationships/image" Target="../media/image28.jpeg"/><Relationship Id="rId5" Type="http://schemas.openxmlformats.org/officeDocument/2006/relationships/image" Target="../media/image22.jpeg"/><Relationship Id="rId10" Type="http://schemas.openxmlformats.org/officeDocument/2006/relationships/image" Target="../media/image27.jpeg"/><Relationship Id="rId4" Type="http://schemas.openxmlformats.org/officeDocument/2006/relationships/image" Target="../media/image21.jpeg"/><Relationship Id="rId9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862FD6-C8C2-113C-BAE7-5D0CAE4F4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8404" y="1297416"/>
            <a:ext cx="8637073" cy="2131584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«Интерфейс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GIMP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2610203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39BB04-D82E-8E67-FCCA-545D577B3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Слои</a:t>
            </a:r>
            <a:br>
              <a:rPr lang="ru-RU" b="1" i="0" dirty="0">
                <a:solidFill>
                  <a:srgbClr val="333333"/>
                </a:solidFill>
                <a:effectLst/>
                <a:latin typeface="Helvetica Neue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291C7F-0FB3-39D8-149F-27F6FD5CC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0065" y="1697106"/>
            <a:ext cx="4896465" cy="3631978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2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Изображение в GIMP можно представить как пачку прозрачных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листов - </a:t>
            </a:r>
            <a:r>
              <a:rPr lang="ru-RU" sz="2200" b="0" i="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слоёв. </a:t>
            </a:r>
            <a:r>
              <a:rPr lang="ru-RU" sz="2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Их структура показана в диалоге "Слои". Каждое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открытое изображение всегда содержит один активный холст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("холст" это всё, на чём можно рисовать инструментами рисования).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78A1F5-BCE1-AECB-60F9-BA1444A2CDC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70" y="1697106"/>
            <a:ext cx="5545833" cy="36319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1109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48431D-0AB5-542C-B713-88D66B8B2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1032387"/>
            <a:ext cx="9603275" cy="924234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Окно изображения</a:t>
            </a:r>
            <a:br>
              <a:rPr lang="ru-RU" sz="3200" cap="all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0F2A91-10C3-F9C2-D671-3771E3C4C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072149"/>
            <a:ext cx="4559710" cy="2713702"/>
          </a:xfrm>
          <a:ln>
            <a:solidFill>
              <a:schemeClr val="accent5">
                <a:lumMod val="75000"/>
              </a:schemeClr>
            </a:solidFill>
          </a:ln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GIMP позволяет одновременно редактировать множество изображений. При этом каждое изображение открывается в отдельном рабочем окне, которое называется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Окном изображения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/>
          </a:p>
        </p:txBody>
      </p:sp>
      <p:pic>
        <p:nvPicPr>
          <p:cNvPr id="4" name="Рисунок 61" descr="http://www.intuit.ru/department/se/pinform/3/3_87.gif">
            <a:extLst>
              <a:ext uri="{FF2B5EF4-FFF2-40B4-BE49-F238E27FC236}">
                <a16:creationId xmlns:a16="http://schemas.microsoft.com/office/drawing/2014/main" id="{B308CE4C-38BE-53F1-D6AE-5972DFA75A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2652" y="1730480"/>
            <a:ext cx="5672966" cy="3854244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56826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8B2125-E38C-FD7A-7E37-A2FC5B986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новых изображений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52C29E-1967-60BB-9CB5-E7D4534C0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1" y="1781712"/>
            <a:ext cx="5201703" cy="3321230"/>
          </a:xfr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создания нового изображения необходимо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меню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Файл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выбрать команду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или нажать комбинацию клавиш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Ctrl+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появится окно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Новое изображение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котором можно задать размеры, тип и цвет фона изображения.</a:t>
            </a:r>
          </a:p>
          <a:p>
            <a:pPr algn="just">
              <a:lnSpc>
                <a:spcPct val="100000"/>
              </a:lnSpc>
            </a:pPr>
            <a:endParaRPr lang="ru-RU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D84B0C1-061E-5244-7B16-3B1A4E316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31974" y="1781712"/>
            <a:ext cx="4721032" cy="3321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8891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009455-C09D-9CE6-FE62-7F61FCC5A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изображений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B142C4-3BD7-479E-0677-AA98B72B8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69" y="2379405"/>
            <a:ext cx="9603275" cy="2476037"/>
          </a:xfrm>
          <a:ln>
            <a:solidFill>
              <a:schemeClr val="accent5">
                <a:lumMod val="75000"/>
              </a:schemeClr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этого выберите в контекстном меню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Файл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команду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Сохранить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либо нажмите комбинацию клавиш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Ctrl+s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сохранения нового изображения, появится окно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Сохранить изображение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нем следует указать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полный путь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имя 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файла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1380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8BA80D6-9904-77C2-9BCF-1D8281D90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248307"/>
            <a:ext cx="9603275" cy="3218038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Файл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традиционно содержит все команды, отвечающие за создание, открытие, импортирование файлов, настройки программы, команду выхода из GIMP и список последних открытых документов.</a:t>
            </a:r>
          </a:p>
          <a:p>
            <a:pPr algn="just">
              <a:lnSpc>
                <a:spcPct val="100000"/>
              </a:lnSpc>
            </a:pP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Расш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(расширения) – набор надстроек (расширений), отвечающих за различные дополнительные функции программы: создание различных видов кнопок, логотипов, текстур.</a:t>
            </a:r>
          </a:p>
          <a:p>
            <a:pPr algn="just">
              <a:lnSpc>
                <a:spcPct val="100000"/>
              </a:lnSpc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справочная информация о программе.</a:t>
            </a: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E0E5AC-1744-EFA0-E6AD-6955FD25CBAF}"/>
              </a:ext>
            </a:extLst>
          </p:cNvPr>
          <p:cNvSpPr txBox="1"/>
          <p:nvPr/>
        </p:nvSpPr>
        <p:spPr>
          <a:xfrm>
            <a:off x="1130269" y="1047978"/>
            <a:ext cx="9603275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Меню в GIMP разбито на две части. Главное меню, которое отображается при запуске программы и находится над панелью инструментов, содержит только три пункта.</a:t>
            </a:r>
          </a:p>
        </p:txBody>
      </p:sp>
    </p:spTree>
    <p:extLst>
      <p:ext uri="{BB962C8B-B14F-4D97-AF65-F5344CB8AC3E}">
        <p14:creationId xmlns:p14="http://schemas.microsoft.com/office/powerpoint/2010/main" val="625757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3E5A64-6CF3-36ED-935C-377D161F4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C5C691-4939-7D57-7F54-801AB24A1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9"/>
            <a:ext cx="9603275" cy="2683673"/>
          </a:xfrm>
          <a:ln>
            <a:solidFill>
              <a:schemeClr val="accent5">
                <a:lumMod val="75000"/>
              </a:schemeClr>
            </a:solidFill>
          </a:ln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ru-RU" sz="2400" i="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Графический редактор GIMP предназначен </a:t>
            </a:r>
            <a:r>
              <a:rPr lang="ru-RU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создания, изменения и просмотра рисунков. Этот графический редактор подходит как для рисования и графического дизайна, так и для разработки </a:t>
            </a:r>
            <a:r>
              <a:rPr lang="ru-RU" sz="24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lang="ru-RU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-дизайна.</a:t>
            </a:r>
          </a:p>
          <a:p>
            <a:pPr algn="l">
              <a:lnSpc>
                <a:spcPct val="100000"/>
              </a:lnSpc>
            </a:pPr>
            <a:r>
              <a:rPr lang="ru-RU" sz="2400" i="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GIMP — </a:t>
            </a:r>
            <a:r>
              <a:rPr lang="ru-RU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свободный графический редактор, который поддерживает больше тридцати форматов изображений, умеет работать со слоями, масками, фильтрами и режимами смешивания.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8629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9E5520-AD2A-A7C1-0400-EE8CA41E4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32347B-69C0-107A-474C-573E01D72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356696"/>
            <a:ext cx="9603275" cy="24683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https://studfile.net/preview/3835986/page:44/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https://docs.gimp.org/ru/gimp-concepts-main-windows.html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https://pptcloud.ru/informatika/instrumenty-vydeleniya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https://infourok.ru/prezentaciya-pervie-shagi-v-gimp-2572026.html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624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72BB1E7-DA73-0F77-7617-550CDE88A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68" y="2063121"/>
            <a:ext cx="9603275" cy="2359742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GIMP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многоплатформенное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программное обеспечение для работы над изображениями (GIMP - GNU Image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Manipulation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Program). Редактор GIMP пригоден для решения множества задач по изменению изображений, включая ретушь фотографий, объединение и созданий изображений.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8660C3-D3C0-84D1-6B25-9936D7632DE1}"/>
              </a:ext>
            </a:extLst>
          </p:cNvPr>
          <p:cNvSpPr txBox="1"/>
          <p:nvPr/>
        </p:nvSpPr>
        <p:spPr>
          <a:xfrm>
            <a:off x="1130269" y="4594906"/>
            <a:ext cx="9603275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 название "GIMP" является аббревиатурой и переводится на русский язык как "программа обработки изображений".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47F4A472-8AF9-4828-CD7A-BBB46056C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</a:p>
        </p:txBody>
      </p:sp>
    </p:spTree>
    <p:extLst>
      <p:ext uri="{BB962C8B-B14F-4D97-AF65-F5344CB8AC3E}">
        <p14:creationId xmlns:p14="http://schemas.microsoft.com/office/powerpoint/2010/main" val="189096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FEAE233-1E34-3706-AD84-CABE070C4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130710"/>
            <a:ext cx="9603275" cy="482763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Изображение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основной объект с которым работает GIMP. Под словом изображением подразумевается один файл вроде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TIFF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JPEG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Изображение в GIMP может быть достаточно сложным. Наиболее правильной аналогией будет не лист бумаги, а, скорее, книга, страницы которой называются слоями. Слои могут быть прозрачными и могут покрывать не всё пространство изображения. </a:t>
            </a:r>
          </a:p>
          <a:p>
            <a:pPr algn="just">
              <a:lnSpc>
                <a:spcPct val="10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каждом изображении можно создать выделенную область, которая, как правило, отображается в виде движущейся пунктирной линии (она также называется «муравьиной дорожкой»)</a:t>
            </a:r>
          </a:p>
        </p:txBody>
      </p:sp>
    </p:spTree>
    <p:extLst>
      <p:ext uri="{BB962C8B-B14F-4D97-AF65-F5344CB8AC3E}">
        <p14:creationId xmlns:p14="http://schemas.microsoft.com/office/powerpoint/2010/main" val="1304908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AA84AE-5317-2BCF-6D4A-9E08A6378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Интерфейс программы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3F9BAA-F153-EF3D-57FD-285B21DCE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1" y="2459014"/>
            <a:ext cx="4139820" cy="2614431"/>
          </a:xfrm>
          <a:ln>
            <a:solidFill>
              <a:schemeClr val="accent5">
                <a:lumMod val="75000"/>
              </a:schemeClr>
            </a:solidFill>
          </a:ln>
        </p:spPr>
        <p:txBody>
          <a:bodyPr/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окно редактора;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Параметры инструментов;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Диалог слоев;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Выбор кисти;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Совет дня GIMР.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6D2DB1-DCDE-36FF-B19F-84F99E3E7E87}"/>
              </a:ext>
            </a:extLst>
          </p:cNvPr>
          <p:cNvSpPr txBox="1"/>
          <p:nvPr/>
        </p:nvSpPr>
        <p:spPr>
          <a:xfrm>
            <a:off x="1130270" y="1751128"/>
            <a:ext cx="4965730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Если загрузка данных завершится успешно, перед вами появятся несколько окон: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2" descr="http://www.intuit.ru/department/se/pinform/3/3_58.gif">
            <a:extLst>
              <a:ext uri="{FF2B5EF4-FFF2-40B4-BE49-F238E27FC236}">
                <a16:creationId xmlns:a16="http://schemas.microsoft.com/office/drawing/2014/main" id="{13E37CBC-495D-E853-36BB-49CE431CB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30924" y="1477941"/>
            <a:ext cx="4786312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6046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C573129-8E64-9140-824A-0721DB797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941" y="1706774"/>
            <a:ext cx="3638375" cy="1032388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многооконный режим;</a:t>
            </a:r>
          </a:p>
          <a:p>
            <a:pPr>
              <a:lnSpc>
                <a:spcPct val="100000"/>
              </a:lnSpc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однооконный режим.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9F2A50-44AF-78EB-358C-50771C480458}"/>
              </a:ext>
            </a:extLst>
          </p:cNvPr>
          <p:cNvSpPr txBox="1"/>
          <p:nvPr/>
        </p:nvSpPr>
        <p:spPr>
          <a:xfrm>
            <a:off x="1090941" y="3149343"/>
            <a:ext cx="9400078" cy="1938992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Когда вы открываете GIMP в первый раз, по умолчанию он открывается в режиме одного окна. Вы можете включить многооконный режим, сняв флажок Windows → Режим одного окна в строке меню изображения. После выхода из GIMP </a:t>
            </a:r>
            <a:r>
              <a:rPr lang="ru-RU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GIMP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запустится в выбранном вами режиме в следующий раз.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818D5E-DA9B-104C-39EE-E44094E7726B}"/>
              </a:ext>
            </a:extLst>
          </p:cNvPr>
          <p:cNvSpPr txBox="1"/>
          <p:nvPr/>
        </p:nvSpPr>
        <p:spPr>
          <a:xfrm>
            <a:off x="1090941" y="1245109"/>
            <a:ext cx="7961672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пользовательского интерфейса GIMP есть два режима:</a:t>
            </a:r>
          </a:p>
        </p:txBody>
      </p:sp>
    </p:spTree>
    <p:extLst>
      <p:ext uri="{BB962C8B-B14F-4D97-AF65-F5344CB8AC3E}">
        <p14:creationId xmlns:p14="http://schemas.microsoft.com/office/powerpoint/2010/main" val="1473283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5A81BC-A363-C594-AF43-CF4625E5F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ПАНЕЛЬ ИНСТРУМЕНТОВ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4F0E41-1352-4E29-4280-F4338F383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63329"/>
            <a:ext cx="6420904" cy="2033023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b="0" i="0" dirty="0">
                <a:solidFill>
                  <a:srgbClr val="3B38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разделе </a:t>
            </a:r>
            <a:r>
              <a:rPr lang="ru-RU" b="0" i="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«Инструменты» </a:t>
            </a:r>
            <a:r>
              <a:rPr lang="ru-RU" b="0" i="0" dirty="0">
                <a:solidFill>
                  <a:srgbClr val="3B38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есть несколько групп очень важных инструментов, среди которых: выделение, рисование, преобразование или цвет. Так же можно напечатать текст или стереть ненужное. Самые необходимые инструменты вынесены в окно слева, под выпадающим меню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2C4141-FFAF-8BF3-0ED2-F6CC50363F43}"/>
              </a:ext>
            </a:extLst>
          </p:cNvPr>
          <p:cNvSpPr txBox="1"/>
          <p:nvPr/>
        </p:nvSpPr>
        <p:spPr>
          <a:xfrm>
            <a:off x="1130268" y="3596352"/>
            <a:ext cx="6420906" cy="23698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Панель инструментов выполняет две функции: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быстро выбрать нужный инструмент (для этого достаточно нажать соответствующую кнопку);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глядя на нее, можно сразу определить, какой инструмент используется в данный момент (используется тот инструмент, чья кнопка нажата).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F53F9203-F3A5-F5C1-A201-4D85A06D11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0405" y="1563329"/>
            <a:ext cx="3796944" cy="4341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63177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8FB82F-C5EE-ADA8-FDD3-5B11F30BA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096" y="894331"/>
            <a:ext cx="9603275" cy="423192"/>
          </a:xfrm>
        </p:spPr>
        <p:txBody>
          <a:bodyPr>
            <a:normAutofit fontScale="90000"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основных инструментов GIMP.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041553B-0539-F9AC-BEB2-A83DA4866E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938239"/>
              </p:ext>
            </p:extLst>
          </p:nvPr>
        </p:nvGraphicFramePr>
        <p:xfrm>
          <a:off x="2289055" y="1423165"/>
          <a:ext cx="7423355" cy="4641733"/>
        </p:xfrm>
        <a:graphic>
          <a:graphicData uri="http://schemas.openxmlformats.org/drawingml/2006/table">
            <a:tbl>
              <a:tblPr/>
              <a:tblGrid>
                <a:gridCol w="817939">
                  <a:extLst>
                    <a:ext uri="{9D8B030D-6E8A-4147-A177-3AD203B41FA5}">
                      <a16:colId xmlns:a16="http://schemas.microsoft.com/office/drawing/2014/main" val="3092260263"/>
                    </a:ext>
                  </a:extLst>
                </a:gridCol>
                <a:gridCol w="6605416">
                  <a:extLst>
                    <a:ext uri="{9D8B030D-6E8A-4147-A177-3AD203B41FA5}">
                      <a16:colId xmlns:a16="http://schemas.microsoft.com/office/drawing/2014/main" val="3483155834"/>
                    </a:ext>
                  </a:extLst>
                </a:gridCol>
              </a:tblGrid>
              <a:tr h="294931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Инструменты выделения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64" marR="19264" marT="19264" marB="19264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919982"/>
                  </a:ext>
                </a:extLst>
              </a:tr>
              <a:tr h="536240">
                <a:tc>
                  <a:txBody>
                    <a:bodyPr/>
                    <a:lstStyle/>
                    <a:p>
                      <a:pPr algn="just"/>
                      <a:endParaRPr lang="ru-RU" sz="2000">
                        <a:effectLst/>
                      </a:endParaRPr>
                    </a:p>
                  </a:txBody>
                  <a:tcPr marL="19264" marR="19264" marT="19264" marB="19264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Выделение прямоугольной области</a:t>
                      </a:r>
                    </a:p>
                  </a:txBody>
                  <a:tcPr marL="19264" marR="19264" marT="19264" marB="19264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700262"/>
                  </a:ext>
                </a:extLst>
              </a:tr>
              <a:tr h="536240">
                <a:tc>
                  <a:txBody>
                    <a:bodyPr/>
                    <a:lstStyle/>
                    <a:p>
                      <a:pPr algn="just"/>
                      <a:endParaRPr lang="ru-RU" sz="2000" dirty="0">
                        <a:effectLst/>
                      </a:endParaRPr>
                    </a:p>
                  </a:txBody>
                  <a:tcPr marL="19264" marR="19264" marT="19264" marB="19264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Выделение эллиптической области</a:t>
                      </a:r>
                    </a:p>
                  </a:txBody>
                  <a:tcPr marL="19264" marR="19264" marT="19264" marB="19264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0687916"/>
                  </a:ext>
                </a:extLst>
              </a:tr>
              <a:tr h="536240">
                <a:tc>
                  <a:txBody>
                    <a:bodyPr/>
                    <a:lstStyle/>
                    <a:p>
                      <a:pPr algn="just"/>
                      <a:endParaRPr lang="ru-RU" sz="2000" dirty="0">
                        <a:effectLst/>
                      </a:endParaRPr>
                    </a:p>
                  </a:txBody>
                  <a:tcPr marL="19264" marR="19264" marT="19264" marB="19264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Выделение произвольной области</a:t>
                      </a:r>
                    </a:p>
                  </a:txBody>
                  <a:tcPr marL="19264" marR="19264" marT="19264" marB="19264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2456700"/>
                  </a:ext>
                </a:extLst>
              </a:tr>
              <a:tr h="536240">
                <a:tc>
                  <a:txBody>
                    <a:bodyPr/>
                    <a:lstStyle/>
                    <a:p>
                      <a:pPr algn="just"/>
                      <a:endParaRPr lang="ru-RU" sz="2000">
                        <a:effectLst/>
                      </a:endParaRPr>
                    </a:p>
                  </a:txBody>
                  <a:tcPr marL="19264" marR="19264" marT="19264" marB="19264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Выделение связанной области</a:t>
                      </a:r>
                    </a:p>
                  </a:txBody>
                  <a:tcPr marL="19264" marR="19264" marT="19264" marB="19264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24900"/>
                  </a:ext>
                </a:extLst>
              </a:tr>
              <a:tr h="542560">
                <a:tc>
                  <a:txBody>
                    <a:bodyPr/>
                    <a:lstStyle/>
                    <a:p>
                      <a:pPr algn="just"/>
                      <a:endParaRPr lang="ru-RU" sz="2000">
                        <a:effectLst/>
                      </a:endParaRPr>
                    </a:p>
                  </a:txBody>
                  <a:tcPr marL="19264" marR="19264" marT="19264" marB="19264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Выделение области с использованием кривых Безье</a:t>
                      </a:r>
                    </a:p>
                  </a:txBody>
                  <a:tcPr marL="19264" marR="19264" marT="19264" marB="19264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9296052"/>
                  </a:ext>
                </a:extLst>
              </a:tr>
              <a:tr h="536240">
                <a:tc>
                  <a:txBody>
                    <a:bodyPr/>
                    <a:lstStyle/>
                    <a:p>
                      <a:pPr algn="just"/>
                      <a:endParaRPr lang="ru-RU" sz="2000">
                        <a:effectLst/>
                      </a:endParaRPr>
                    </a:p>
                  </a:txBody>
                  <a:tcPr marL="19264" marR="19264" marT="19264" marB="19264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Выделение форм в изображении</a:t>
                      </a:r>
                    </a:p>
                  </a:txBody>
                  <a:tcPr marL="19264" marR="19264" marT="19264" marB="19264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80402"/>
                  </a:ext>
                </a:extLst>
              </a:tr>
              <a:tr h="536240">
                <a:tc>
                  <a:txBody>
                    <a:bodyPr/>
                    <a:lstStyle/>
                    <a:p>
                      <a:pPr algn="just"/>
                      <a:endParaRPr lang="ru-RU" sz="2000">
                        <a:effectLst/>
                      </a:endParaRPr>
                    </a:p>
                  </a:txBody>
                  <a:tcPr marL="19264" marR="19264" marT="19264" marB="19264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Перемещение слоев и выделенных областей</a:t>
                      </a:r>
                    </a:p>
                  </a:txBody>
                  <a:tcPr marL="19264" marR="19264" marT="19264" marB="19264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1787272"/>
                  </a:ext>
                </a:extLst>
              </a:tr>
              <a:tr h="538405">
                <a:tc>
                  <a:txBody>
                    <a:bodyPr/>
                    <a:lstStyle/>
                    <a:p>
                      <a:pPr algn="just"/>
                      <a:endParaRPr lang="ru-RU" sz="2000">
                        <a:effectLst/>
                      </a:endParaRPr>
                    </a:p>
                  </a:txBody>
                  <a:tcPr marL="19264" marR="19264" marT="19264" marB="19264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 масштаба</a:t>
                      </a:r>
                    </a:p>
                  </a:txBody>
                  <a:tcPr marL="19264" marR="19264" marT="19264" marB="19264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0532714"/>
                  </a:ext>
                </a:extLst>
              </a:tr>
            </a:tbl>
          </a:graphicData>
        </a:graphic>
      </p:graphicFrame>
      <p:pic>
        <p:nvPicPr>
          <p:cNvPr id="1025" name="Picture 1">
            <a:extLst>
              <a:ext uri="{FF2B5EF4-FFF2-40B4-BE49-F238E27FC236}">
                <a16:creationId xmlns:a16="http://schemas.microsoft.com/office/drawing/2014/main" id="{CDE465CE-0FC2-340D-AFA1-14ADBB680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419" y="1798572"/>
            <a:ext cx="626005" cy="478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0394C9A4-D1CB-6D99-CAD3-81103097F0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419" y="2313532"/>
            <a:ext cx="639560" cy="489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0657ABCE-C9AD-D4B1-BB29-F474BA5EAE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583" y="2845869"/>
            <a:ext cx="639560" cy="489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B023C19C-FBD5-6665-3EE8-719249719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625" y="3400632"/>
            <a:ext cx="639560" cy="489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37939F25-09A0-FFD5-D8B1-DA76B4AC8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419" y="3925959"/>
            <a:ext cx="648724" cy="49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7E87D79F-3423-F6AF-7A12-70616CE39F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419" y="4469509"/>
            <a:ext cx="648724" cy="49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>
            <a:extLst>
              <a:ext uri="{FF2B5EF4-FFF2-40B4-BE49-F238E27FC236}">
                <a16:creationId xmlns:a16="http://schemas.microsoft.com/office/drawing/2014/main" id="{9A3E7077-2EF7-7650-D7CD-45EE3A8AB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583" y="5013059"/>
            <a:ext cx="639560" cy="489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39426CF9-1968-2740-E9A1-553BC985C1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583" y="5545396"/>
            <a:ext cx="639560" cy="489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208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EE55B5C-1401-F42D-E49F-1F092889C3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841678"/>
              </p:ext>
            </p:extLst>
          </p:nvPr>
        </p:nvGraphicFramePr>
        <p:xfrm>
          <a:off x="849087" y="1343608"/>
          <a:ext cx="4982546" cy="3653448"/>
        </p:xfrm>
        <a:graphic>
          <a:graphicData uri="http://schemas.openxmlformats.org/drawingml/2006/table">
            <a:tbl>
              <a:tblPr/>
              <a:tblGrid>
                <a:gridCol w="811762">
                  <a:extLst>
                    <a:ext uri="{9D8B030D-6E8A-4147-A177-3AD203B41FA5}">
                      <a16:colId xmlns:a16="http://schemas.microsoft.com/office/drawing/2014/main" val="1855316139"/>
                    </a:ext>
                  </a:extLst>
                </a:gridCol>
                <a:gridCol w="4170784">
                  <a:extLst>
                    <a:ext uri="{9D8B030D-6E8A-4147-A177-3AD203B41FA5}">
                      <a16:colId xmlns:a16="http://schemas.microsoft.com/office/drawing/2014/main" val="3417764579"/>
                    </a:ext>
                  </a:extLst>
                </a:gridCol>
              </a:tblGrid>
              <a:tr h="1203649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Инструменты трансформирования изображения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786653"/>
                  </a:ext>
                </a:extLst>
              </a:tr>
              <a:tr h="851065">
                <a:tc>
                  <a:txBody>
                    <a:bodyPr/>
                    <a:lstStyle/>
                    <a:p>
                      <a:pPr algn="just"/>
                      <a:endParaRPr lang="ru-RU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Кадрирование/изменение размера изображения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875399"/>
                  </a:ext>
                </a:extLst>
              </a:tr>
              <a:tr h="931365">
                <a:tc>
                  <a:txBody>
                    <a:bodyPr/>
                    <a:lstStyle/>
                    <a:p>
                      <a:pPr algn="just"/>
                      <a:endParaRPr lang="ru-RU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Вращение, искривление, масштабирование, перспектива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082644"/>
                  </a:ext>
                </a:extLst>
              </a:tr>
              <a:tr h="667369">
                <a:tc>
                  <a:txBody>
                    <a:bodyPr/>
                    <a:lstStyle/>
                    <a:p>
                      <a:pPr algn="just"/>
                      <a:endParaRPr lang="ru-RU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Зеркальное отражение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6620863"/>
                  </a:ext>
                </a:extLst>
              </a:tr>
            </a:tbl>
          </a:graphicData>
        </a:graphic>
      </p:graphicFrame>
      <p:pic>
        <p:nvPicPr>
          <p:cNvPr id="2049" name="Picture 1">
            <a:extLst>
              <a:ext uri="{FF2B5EF4-FFF2-40B4-BE49-F238E27FC236}">
                <a16:creationId xmlns:a16="http://schemas.microsoft.com/office/drawing/2014/main" id="{8CC92612-F772-7CCD-8380-953F4759E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280" y="2785441"/>
            <a:ext cx="570610" cy="503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062C0355-31AE-9C2E-7663-D1C4E759D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280" y="3568616"/>
            <a:ext cx="570610" cy="503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>
            <a:extLst>
              <a:ext uri="{FF2B5EF4-FFF2-40B4-BE49-F238E27FC236}">
                <a16:creationId xmlns:a16="http://schemas.microsoft.com/office/drawing/2014/main" id="{0376437A-A2B1-54B3-B870-1C659E96C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280" y="4393976"/>
            <a:ext cx="570610" cy="503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Объект 3">
            <a:extLst>
              <a:ext uri="{FF2B5EF4-FFF2-40B4-BE49-F238E27FC236}">
                <a16:creationId xmlns:a16="http://schemas.microsoft.com/office/drawing/2014/main" id="{F99B9EDC-2E04-2BD9-3E22-B87088E8EE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4194280"/>
              </p:ext>
            </p:extLst>
          </p:nvPr>
        </p:nvGraphicFramePr>
        <p:xfrm>
          <a:off x="6360367" y="1343608"/>
          <a:ext cx="4881353" cy="3645303"/>
        </p:xfrm>
        <a:graphic>
          <a:graphicData uri="http://schemas.openxmlformats.org/drawingml/2006/table">
            <a:tbl>
              <a:tblPr/>
              <a:tblGrid>
                <a:gridCol w="684245">
                  <a:extLst>
                    <a:ext uri="{9D8B030D-6E8A-4147-A177-3AD203B41FA5}">
                      <a16:colId xmlns:a16="http://schemas.microsoft.com/office/drawing/2014/main" val="4103516488"/>
                    </a:ext>
                  </a:extLst>
                </a:gridCol>
                <a:gridCol w="4197108">
                  <a:extLst>
                    <a:ext uri="{9D8B030D-6E8A-4147-A177-3AD203B41FA5}">
                      <a16:colId xmlns:a16="http://schemas.microsoft.com/office/drawing/2014/main" val="351704478"/>
                    </a:ext>
                  </a:extLst>
                </a:gridCol>
              </a:tblGrid>
              <a:tr h="1154939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Инструменты цвета и заливки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646499"/>
                  </a:ext>
                </a:extLst>
              </a:tr>
              <a:tr h="1056441">
                <a:tc>
                  <a:txBody>
                    <a:bodyPr/>
                    <a:lstStyle/>
                    <a:p>
                      <a:pPr algn="just"/>
                      <a:endParaRPr lang="ru-RU" sz="200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Получение цвета из изображения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5089450"/>
                  </a:ext>
                </a:extLst>
              </a:tr>
              <a:tr h="849547">
                <a:tc>
                  <a:txBody>
                    <a:bodyPr/>
                    <a:lstStyle/>
                    <a:p>
                      <a:pPr algn="just"/>
                      <a:endParaRPr lang="ru-RU" sz="200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Заливка цветом или шаблоном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3826226"/>
                  </a:ext>
                </a:extLst>
              </a:tr>
              <a:tr h="584376">
                <a:tc>
                  <a:txBody>
                    <a:bodyPr/>
                    <a:lstStyle/>
                    <a:p>
                      <a:pPr algn="just"/>
                      <a:endParaRPr lang="ru-RU" sz="200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Градиентная заливка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0369356"/>
                  </a:ext>
                </a:extLst>
              </a:tr>
            </a:tbl>
          </a:graphicData>
        </a:graphic>
      </p:graphicFrame>
      <p:pic>
        <p:nvPicPr>
          <p:cNvPr id="6" name="Picture 1">
            <a:extLst>
              <a:ext uri="{FF2B5EF4-FFF2-40B4-BE49-F238E27FC236}">
                <a16:creationId xmlns:a16="http://schemas.microsoft.com/office/drawing/2014/main" id="{AB165D72-E324-A3D6-A25E-FA3073E50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098" y="2694719"/>
            <a:ext cx="574748" cy="57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0C6A48E6-9B12-6632-7E8D-E4280E0F8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098" y="3630270"/>
            <a:ext cx="574748" cy="57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671D7A43-CC78-F3B4-159C-B79246BAE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098" y="4414163"/>
            <a:ext cx="574748" cy="57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686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BB98D293-D21B-6A9C-C39A-FB50FAAE0382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122081"/>
              </p:ext>
            </p:extLst>
          </p:nvPr>
        </p:nvGraphicFramePr>
        <p:xfrm>
          <a:off x="2340428" y="979602"/>
          <a:ext cx="7511143" cy="4941738"/>
        </p:xfrm>
        <a:graphic>
          <a:graphicData uri="http://schemas.openxmlformats.org/drawingml/2006/table">
            <a:tbl>
              <a:tblPr/>
              <a:tblGrid>
                <a:gridCol w="479434">
                  <a:extLst>
                    <a:ext uri="{9D8B030D-6E8A-4147-A177-3AD203B41FA5}">
                      <a16:colId xmlns:a16="http://schemas.microsoft.com/office/drawing/2014/main" val="3505082385"/>
                    </a:ext>
                  </a:extLst>
                </a:gridCol>
                <a:gridCol w="7031709">
                  <a:extLst>
                    <a:ext uri="{9D8B030D-6E8A-4147-A177-3AD203B41FA5}">
                      <a16:colId xmlns:a16="http://schemas.microsoft.com/office/drawing/2014/main" val="1431752776"/>
                    </a:ext>
                  </a:extLst>
                </a:gridCol>
              </a:tblGrid>
              <a:tr h="324286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Инструменты рисования</a:t>
                      </a:r>
                      <a:endParaRPr lang="ru-RU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58039"/>
                  </a:ext>
                </a:extLst>
              </a:tr>
              <a:tr h="372202">
                <a:tc>
                  <a:txBody>
                    <a:bodyPr/>
                    <a:lstStyle/>
                    <a:p>
                      <a:pPr algn="just"/>
                      <a:endParaRPr lang="ru-RU" sz="2000">
                        <a:effectLst/>
                      </a:endParaRP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Нанесение резких карандашных линий</a:t>
                      </a: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6786298"/>
                  </a:ext>
                </a:extLst>
              </a:tr>
              <a:tr h="342593">
                <a:tc>
                  <a:txBody>
                    <a:bodyPr/>
                    <a:lstStyle/>
                    <a:p>
                      <a:pPr algn="just"/>
                      <a:endParaRPr lang="ru-RU" sz="2000">
                        <a:effectLst/>
                      </a:endParaRP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Нанесение размытых мазков кистью</a:t>
                      </a: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3398949"/>
                  </a:ext>
                </a:extLst>
              </a:tr>
              <a:tr h="352690">
                <a:tc>
                  <a:txBody>
                    <a:bodyPr/>
                    <a:lstStyle/>
                    <a:p>
                      <a:pPr algn="just"/>
                      <a:endParaRPr lang="ru-RU" sz="2000">
                        <a:effectLst/>
                      </a:endParaRP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Очистка до фона или прозрачности</a:t>
                      </a: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4747062"/>
                  </a:ext>
                </a:extLst>
              </a:tr>
              <a:tr h="354503">
                <a:tc>
                  <a:txBody>
                    <a:bodyPr/>
                    <a:lstStyle/>
                    <a:p>
                      <a:pPr algn="just"/>
                      <a:endParaRPr lang="ru-RU" sz="2000">
                        <a:effectLst/>
                      </a:endParaRP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Рисование аэрографом</a:t>
                      </a: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0120577"/>
                  </a:ext>
                </a:extLst>
              </a:tr>
              <a:tr h="440184">
                <a:tc>
                  <a:txBody>
                    <a:bodyPr/>
                    <a:lstStyle/>
                    <a:p>
                      <a:pPr algn="just"/>
                      <a:endParaRPr lang="ru-RU" sz="2000">
                        <a:effectLst/>
                      </a:endParaRP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Рисование шаблоном или областью изображения (штамп)</a:t>
                      </a: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1508827"/>
                  </a:ext>
                </a:extLst>
              </a:tr>
              <a:tr h="395715">
                <a:tc>
                  <a:txBody>
                    <a:bodyPr/>
                    <a:lstStyle/>
                    <a:p>
                      <a:pPr algn="just"/>
                      <a:endParaRPr lang="ru-RU" sz="2000">
                        <a:effectLst/>
                      </a:endParaRP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Рисование чернилами</a:t>
                      </a: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2530279"/>
                  </a:ext>
                </a:extLst>
              </a:tr>
              <a:tr h="427344">
                <a:tc>
                  <a:txBody>
                    <a:bodyPr/>
                    <a:lstStyle/>
                    <a:p>
                      <a:pPr algn="just"/>
                      <a:endParaRPr lang="ru-RU" sz="2000">
                        <a:effectLst/>
                      </a:endParaRP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Размывание/резкость</a:t>
                      </a: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57994"/>
                  </a:ext>
                </a:extLst>
              </a:tr>
              <a:tr h="410250">
                <a:tc>
                  <a:txBody>
                    <a:bodyPr/>
                    <a:lstStyle/>
                    <a:p>
                      <a:pPr algn="just"/>
                      <a:endParaRPr lang="ru-RU" sz="2000">
                        <a:effectLst/>
                      </a:endParaRP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Осветление/затемнение</a:t>
                      </a: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4192918"/>
                  </a:ext>
                </a:extLst>
              </a:tr>
              <a:tr h="399151">
                <a:tc>
                  <a:txBody>
                    <a:bodyPr/>
                    <a:lstStyle/>
                    <a:p>
                      <a:pPr algn="just"/>
                      <a:endParaRPr lang="ru-RU" sz="2000">
                        <a:effectLst/>
                      </a:endParaRP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Палец (размазывание изображения)</a:t>
                      </a: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7843828"/>
                  </a:ext>
                </a:extLst>
              </a:tr>
              <a:tr h="541605">
                <a:tc>
                  <a:txBody>
                    <a:bodyPr/>
                    <a:lstStyle/>
                    <a:p>
                      <a:pPr algn="just"/>
                      <a:endParaRPr lang="ru-RU" sz="2000">
                        <a:effectLst/>
                      </a:endParaRP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Измерение расстояний и углов</a:t>
                      </a: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7138363"/>
                  </a:ext>
                </a:extLst>
              </a:tr>
              <a:tr h="566915">
                <a:tc>
                  <a:txBody>
                    <a:bodyPr/>
                    <a:lstStyle/>
                    <a:p>
                      <a:pPr algn="just"/>
                      <a:endParaRPr lang="ru-RU" sz="2000">
                        <a:effectLst/>
                      </a:endParaRP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Вставка текста</a:t>
                      </a:r>
                    </a:p>
                  </a:txBody>
                  <a:tcPr marL="16893" marR="16893" marT="16893" marB="16893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2903116"/>
                  </a:ext>
                </a:extLst>
              </a:tr>
            </a:tbl>
          </a:graphicData>
        </a:graphic>
      </p:graphicFrame>
      <p:pic>
        <p:nvPicPr>
          <p:cNvPr id="3076" name="Picture 4">
            <a:extLst>
              <a:ext uri="{FF2B5EF4-FFF2-40B4-BE49-F238E27FC236}">
                <a16:creationId xmlns:a16="http://schemas.microsoft.com/office/drawing/2014/main" id="{0C31D8C8-7A58-7206-D9B3-5B318A03E4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232" y="1339552"/>
            <a:ext cx="340922" cy="324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>
            <a:extLst>
              <a:ext uri="{FF2B5EF4-FFF2-40B4-BE49-F238E27FC236}">
                <a16:creationId xmlns:a16="http://schemas.microsoft.com/office/drawing/2014/main" id="{F61544C5-0625-40A4-C748-BC1DCB5E8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242" y="1707489"/>
            <a:ext cx="315841" cy="315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9153D40F-5437-5AC1-F19F-CD9CDF54E9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242" y="2055247"/>
            <a:ext cx="315841" cy="315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>
            <a:extLst>
              <a:ext uri="{FF2B5EF4-FFF2-40B4-BE49-F238E27FC236}">
                <a16:creationId xmlns:a16="http://schemas.microsoft.com/office/drawing/2014/main" id="{29C1EF5A-88A0-FC58-D644-067E6887F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232" y="2403396"/>
            <a:ext cx="340922" cy="34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AB64FB5C-703A-AA36-9342-12D25915A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162" y="2774038"/>
            <a:ext cx="340922" cy="34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>
            <a:extLst>
              <a:ext uri="{FF2B5EF4-FFF2-40B4-BE49-F238E27FC236}">
                <a16:creationId xmlns:a16="http://schemas.microsoft.com/office/drawing/2014/main" id="{B76C238A-4A55-9819-CACE-BB395F670A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62" y="3200370"/>
            <a:ext cx="334522" cy="334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>
            <a:extLst>
              <a:ext uri="{FF2B5EF4-FFF2-40B4-BE49-F238E27FC236}">
                <a16:creationId xmlns:a16="http://schemas.microsoft.com/office/drawing/2014/main" id="{894C31BB-B983-0C1A-9521-BEAF9FF277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62" y="3613455"/>
            <a:ext cx="334522" cy="334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>
            <a:extLst>
              <a:ext uri="{FF2B5EF4-FFF2-40B4-BE49-F238E27FC236}">
                <a16:creationId xmlns:a16="http://schemas.microsoft.com/office/drawing/2014/main" id="{32C39B4B-EDAB-21EF-0D8F-14CB4C376D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62" y="4015876"/>
            <a:ext cx="340922" cy="340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>
            <a:extLst>
              <a:ext uri="{FF2B5EF4-FFF2-40B4-BE49-F238E27FC236}">
                <a16:creationId xmlns:a16="http://schemas.microsoft.com/office/drawing/2014/main" id="{1FAD232D-9930-2321-CE8B-D8931DC2D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632" y="4444932"/>
            <a:ext cx="334522" cy="334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>
            <a:extLst>
              <a:ext uri="{FF2B5EF4-FFF2-40B4-BE49-F238E27FC236}">
                <a16:creationId xmlns:a16="http://schemas.microsoft.com/office/drawing/2014/main" id="{39A4FDAF-66D6-76D2-AF05-9EB21B4B8B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853" y="4903301"/>
            <a:ext cx="341301" cy="341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>
            <a:extLst>
              <a:ext uri="{FF2B5EF4-FFF2-40B4-BE49-F238E27FC236}">
                <a16:creationId xmlns:a16="http://schemas.microsoft.com/office/drawing/2014/main" id="{0E55AAAD-0F1D-0337-47DC-8F232B59B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2782" y="5439292"/>
            <a:ext cx="341302" cy="3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9296731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Другая 1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D477E3"/>
      </a:accent1>
      <a:accent2>
        <a:srgbClr val="764674"/>
      </a:accent2>
      <a:accent3>
        <a:srgbClr val="E6B729"/>
      </a:accent3>
      <a:accent4>
        <a:srgbClr val="D8BED7"/>
      </a:accent4>
      <a:accent5>
        <a:srgbClr val="D477E3"/>
      </a:accent5>
      <a:accent6>
        <a:srgbClr val="9E5E9B"/>
      </a:accent6>
      <a:hlink>
        <a:srgbClr val="58C1BA"/>
      </a:hlink>
      <a:folHlink>
        <a:srgbClr val="9DFFCB"/>
      </a:folHlink>
    </a:clrScheme>
    <a:fontScheme name="Галерея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92</TotalTime>
  <Words>794</Words>
  <Application>Microsoft Office PowerPoint</Application>
  <PresentationFormat>Широкоэкранный</PresentationFormat>
  <Paragraphs>75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Helvetica Neue</vt:lpstr>
      <vt:lpstr>Times New Roman</vt:lpstr>
      <vt:lpstr>Галерея</vt:lpstr>
      <vt:lpstr>«Интерфейс GIMP».</vt:lpstr>
      <vt:lpstr>Введение</vt:lpstr>
      <vt:lpstr>Презентация PowerPoint</vt:lpstr>
      <vt:lpstr>Интерфейс программы</vt:lpstr>
      <vt:lpstr>Презентация PowerPoint</vt:lpstr>
      <vt:lpstr>ПАНЕЛЬ ИНСТРУМЕНТОВ </vt:lpstr>
      <vt:lpstr>Назначение основных инструментов GIMP.</vt:lpstr>
      <vt:lpstr>Презентация PowerPoint</vt:lpstr>
      <vt:lpstr>Презентация PowerPoint</vt:lpstr>
      <vt:lpstr>Слои </vt:lpstr>
      <vt:lpstr>Окно изображения </vt:lpstr>
      <vt:lpstr>Создание новых изображений</vt:lpstr>
      <vt:lpstr>Сохранение изображений </vt:lpstr>
      <vt:lpstr>Презентация PowerPoint</vt:lpstr>
      <vt:lpstr>Заключение</vt:lpstr>
      <vt:lpstr>Список литературы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«Интерфейс GIMP».</dc:title>
  <dc:creator>Ира</dc:creator>
  <cp:lastModifiedBy>Краснопёрова Виктория Игоревна</cp:lastModifiedBy>
  <cp:revision>2</cp:revision>
  <dcterms:created xsi:type="dcterms:W3CDTF">2023-11-29T18:14:27Z</dcterms:created>
  <dcterms:modified xsi:type="dcterms:W3CDTF">2024-03-04T09:16:01Z</dcterms:modified>
</cp:coreProperties>
</file>