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5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5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9E2386-689C-4CD1-B0C4-4437AA3DA59A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383B51-D75D-4ABA-969A-38919F4D4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//commons.wikimedia.org/wiki/File:Lake_Balkhash.jpg?uselang=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yandex.ru/yandsearch?source=psearch&amp;text=%D0%BE%D0%B7%D0%B5%D1%80%D0%BD%D1%8B%D0%B5%20%D0%B1%D0%BE%D0%BB%D0%BE%D1%82%D0%B0&amp;noreask=1&amp;img_url=http://www.zapoved.net/catalog/img_thumbnails/6409.jpg&amp;pos=0&amp;rpt=simage&amp;lr=2174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hyperlink" Target="http://images.yandex.ru/yandsearch?p=1&amp;text=%D0%BB%D0%B5%D1%81%D0%BD%D1%8B%D0%B5%20%D0%B8%20%D0%BB%D1%83%D0%B3%D0%BE%D0%B2%D1%8B%D0%B5%20%D0%B1%D0%BE%D0%BB%D0%BE%D1%82%D0%B0&amp;img_url=http://nature-photographing.com/d/1335-7/DSCF2219.jpg&amp;pos=49&amp;uinfo=sw-1226-sh-612-fw-1001-fh-448-pd-1&amp;rpt=simage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0%B2%D0%B5%D1%80%D1%85%D0%BE%D0%B2%D1%8B%D0%B5%20%D0%B1%D0%BE%D0%BB%D0%BE%D1%82%D0%B0&amp;img_url=http://img-fotki.yandex.ru/get/3611/fly-by-nsk.1/0_272b4_e39a7270_XL&amp;pos=3&amp;uinfo=sw-1226-sh-612-fw-1001-fh-448-pd-1&amp;rpt=simage" TargetMode="External"/><Relationship Id="rId3" Type="http://schemas.openxmlformats.org/officeDocument/2006/relationships/image" Target="../media/image25.jpeg"/><Relationship Id="rId7" Type="http://schemas.openxmlformats.org/officeDocument/2006/relationships/image" Target="../media/image27.jpeg"/><Relationship Id="rId2" Type="http://schemas.openxmlformats.org/officeDocument/2006/relationships/hyperlink" Target="http://images.yandex.ru/yandsearch?text=%D0%BF%D1%80%D0%B8%D0%BC%D0%BE%D1%80%D1%81%D0%BA%D0%B8%D0%B5%20%D0%B1%D0%BE%D0%BB%D0%BE%D1%82%D0%B0&amp;img_url=http://www.photoline.ru/secbase/picpart/1296/1296746626.jpg&amp;pos=1&amp;uinfo=sw-1226-sh-612-fw-1001-fh-448-pd-1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D%D0%B8%D0%B7%D0%B8%D0%BD%D0%BD%D1%8B%D0%B5%20%D0%B1%D0%BE%D0%BB%D0%BE%D1%82%D0%B0&amp;img_url=http://www.oil-career.ru/_ph/3/659373291.jpg&amp;pos=3&amp;uinfo=sw-1226-sh-612-fw-1001-fh-448-pd-1&amp;rpt=simage" TargetMode="External"/><Relationship Id="rId5" Type="http://schemas.openxmlformats.org/officeDocument/2006/relationships/image" Target="../media/image26.jpeg"/><Relationship Id="rId4" Type="http://schemas.openxmlformats.org/officeDocument/2006/relationships/hyperlink" Target="http://images.yandex.ru/yandsearch?text=%D0%B1%D0%BE%D0%BB%D0%BB%D0%BE%D1%82%D0%B0%20%D0%BF%D1%80%D0%BE%D0%BC%D0%B5%D0%B6%D1%83%D1%82%D0%BE%D1%87%D0%BD%D0%BE%D0%B3%D0%BE%20%D1%82%D0%B8%D0%BF%D0%B0&amp;img_url=http://ribalka.at.ua/_pu/0/s83292139.jpg&amp;pos=2&amp;uinfo=sw-1226-sh-612-fw-1001-fh-448-pd-1&amp;rpt=simage" TargetMode="External"/><Relationship Id="rId9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images.yandex.ru/yandsearch?text=%D1%82%D0%BE%D1%80%D1%84%20%D0%B2%20%D0%B1%D0%BE%D0%BB%D0%BE%D1%82%D0%B0%D1%85%20%D1%84%D0%BE%D1%82%D0%BA%D0%B8&amp;img_url=http://prv3.lori-images.net/torfyanoe-boloto-0002391339-preview.jpg&amp;pos=0&amp;uinfo=sw-1226-sh-612-fw-1001-fh-448-pd-1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hyperlink" Target="http://images.yandex.ru/yandsearch?text=%D1%82%D0%BE%D1%80%D1%84%20%D0%B2%20%D0%B1%D0%BE%D0%BB%D0%BE%D1%82%D0%B0%D1%85%20%D1%84%D0%BE%D1%82%D0%BA%D0%B8&amp;img_url=http://megasklad.ru/data/photoes/479202.jpg&amp;pos=18&amp;uinfo=sw-1226-sh-612-fw-1001-fh-448-pd-1&amp;rpt=sima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uinfo=sw-1226-sh-612-fw-1001-fh-448-pd-1&amp;p=1&amp;text=%D0%BE%D0%B7.%D0%92%D0%B5%D1%80%D1%85%D0%BD%D0%B5%D0%B5%20%D0%BA%D0%B0%D1%80%D1%82%D0%B8%D0%BD%D0%BA%D0%B8%20%D0%A1%D0%A8%D0%90&amp;noreask=1&amp;pos=49&amp;rpt=simage&amp;lr=21741&amp;img_url=http://nenik.net/data/files/tiny-mce/calat1/sip/ozero/jpthf3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source=wiz&amp;text=%D0%BE%D0%B7.%D0%92%D0%B8%D0%BA%D1%82%D0%BE%D1%80%D0%B8%D1%8F&amp;noreask=1&amp;pos=26&amp;rpt=simage&amp;lr=21741&amp;uinfo=sw-1226-sh-612-fw-1001-fh-448-pd-1&amp;img_url=http://restinworld.ru/nuke/objects/countries_stories/M/m4jzo5whr9m7m4jbd9vplgxr01b45vsf/image/8.jp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1%81%D0%B5%D1%80%D0%BF%D0%BE%D0%B2%D0%B8%D0%B4%D0%BD%D0%B0%D1%8F%20%D1%84%D0%BE%D1%80%D0%BC%D0%B0%20%D0%BE%D0%B7%D0%B5%D1%80&amp;img_url=http://www.webmineral.ru/upload/83ff9efd49f6b215a749712dc5c15558.jpg&amp;pos=24&amp;uinfo=sw-1226-sh-612-fw-1001-fh-448-pd-1&amp;rpt=simage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images.yandex.ru/yandsearch?source=psearch&amp;text=%D0%BE%D0%BA%D1%80%D1%83%D0%B3%D0%BB%D1%8B%D0%B5%20%D0%BE%D0%B7%D0%B5%D1%80%D0%B0&amp;noreask=1&amp;img_url=http://umeda.ru/sites/default/files/umeda/thermokarst.jpg&amp;pos=1&amp;rpt=simage&amp;lr=21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1%83%D0%B4%D0%BB%D0%B8%D0%BD%D0%B5%D0%BD%D0%BD%D0%B0%D1%8F%20%D1%84%D0%BE%D1%80%D0%BC%D0%B0%20%D0%BE%D0%B7%D0%B5%D1%80%D0%BE&amp;noreask=1&amp;img_url=http://www.fototerra.ru/image.html?id=201897&amp;size=medium&amp;pos=22&amp;uinfo=sw-1226-sh-612-fw-1001-fh-448-pd-1&amp;rpt=simage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images.yandex.ru/yandsearch?source=psearch&amp;img_url=http://img11.nnm.ru/2/f/9/e/f/a08849231fcfba7ce288f0579c9.jpg&amp;uinfo=sw-1226-sh-612-fw-1001-fh-448-pd-1&amp;p=2&amp;text=%D0%BE%D0%B2%D0%B0%D0%BB%D1%8C%D0%BD%D1%8B%D0%B5%20%20%D0%BE%D0%B7%D0%B5%D1%80%D0%B0&amp;noreask=1&amp;pos=62&amp;rpt=simage&amp;lr=21741" TargetMode="Externa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psearch&amp;text=%D0%BE%D0%B7.%20%D0%99%D0%B5%D0%BB%D0%BB%D0%BE%D1%83%D1%81%D1%82%D0%BE%D0%BD&amp;noreask=1&amp;img_url=http://img53.imageshack.us/img53/7623/32266731lt9wl9.jpg&amp;pos=19&amp;rpt=simage&amp;lr=2174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img_url=http://900igr.net/datai/geografija/Voda-v-Afrike/0020-029-Ozjora-Afriki.png&amp;uinfo=sw-1226-sh-612-fw-1001-fh-448-pd-1&amp;p=1&amp;text=%D0%92%D0%B5%D0%BB%D0%B8%D0%BA%D0%B8%D0%B5%20%D0%90%D1%84%D1%80%D0%B8%D0%BA%D0%B0%D0%BD%D1%81%D0%BA%D0%B8%D0%B5%20%D0%BE%D0%B7%D1%91%D1%80%D0%B0%20%D1%84%D0%BE%D1%82%D0%BE&amp;noreask=1&amp;pos=57&amp;rpt=simage&amp;lr=21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E%D0%B7%D0%B5%D1%80%D0%BE%20%D0%91%D0%B8%D0%B2%D0%B0%20&amp;img_url=http://s50.radikal.ru/i129/0905/1c/22876b7bd438.jpg&amp;pos=12&amp;uinfo=sw-1226-sh-612-fw-1001-fh-448-pd-1&amp;rpt=simage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yandex.ru/yandsearch?text=%D0%BE%D0%B7%D0%B5%D1%80%D0%BE%20%D0%91%D0%B0%D0%B9%D0%BA%D0%B0%D0%BB%20&amp;img_url=http://learnlearn.net/Europa2/res/Default/ESS_PasteBitmap025122.png&amp;pos=1&amp;uinfo=sw-1226-sh-612-fw-1001-fh-448-pd-1&amp;rpt=simag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text=%D0%BE%D0%B7.%20%D0%96%D0%B8%D1%80%D0%BE%D1%82&amp;img_url=http://img.encyc.yandex.net/illustrations/bse/pictures/02684/901850-95x96_.jpg&amp;pos=0&amp;uinfo=sw-1226-sh-612-fw-1001-fh-448-pd-1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images.yandex.ru/yandsearch?text=%C2%AB%D0%9F%D1%80%D0%BE%D0%B2%D0%B0%D0%BB%C2%BB%20%D0%B2%20%D0%9F%D1%8F%D1%82%D0%B8%D0%B3%D0%BE%D1%80%D1%81%D0%BA%D0%B5&amp;img_url=http://img-2007-03.photosight.ru/28/2003341.jpg&amp;pos=10&amp;uinfo=sw-1226-sh-612-fw-1001-fh-448-pd-1&amp;rpt=simag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0%BE%D0%B7%D0%B5%D1%80%D0%B0%20%D0%A1%D0%B5%D0%BD%D1%82-%D0%9A%D1%80%D0%BE%D0%B9%20&amp;pos=0&amp;uinfo=sw-1226-sh-612-fw-1001-fh-448-pd-1&amp;rpt=simage&amp;img_url=http://www.cartoonblues.com/photos/Fall_2010/100_1272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text=%D0%9A%D0%BE%D1%82%D0%BB%D0%BE%D0%B2%D0%B8%D0%BD%D1%8B%20%D1%82%D0%B5%D1%80%D0%BC%D0%BE%D0%BA%D0%B0%D1%80%D1%81%D1%82%D0%BE%D0%B2%D0%BE%D0%B3%D0%BE%20%D0%BF%D1%80%D0%BE%D0%B8%D1%81%D1%85%D0%BE%D0%B6%D0%B4%D0%B5%D0%BD%D0%B8%D1%8F&amp;img_url=http://img-1.photosight.ru/d83/3081499_large.jpeg&amp;pos=24&amp;uinfo=sw-1226-sh-612-fw-1001-fh-448-pd-1&amp;rpt=sim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/>
              <a:t>Геологическая деятельность озёр и болот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Котловины, образованные  в результате </a:t>
            </a:r>
            <a:r>
              <a:rPr lang="ru-RU" dirty="0" err="1"/>
              <a:t>подпруживания</a:t>
            </a:r>
            <a:r>
              <a:rPr lang="ru-RU" dirty="0"/>
              <a:t> оползней, горных обвалов или селями рек. </a:t>
            </a:r>
          </a:p>
        </p:txBody>
      </p:sp>
      <p:pic>
        <p:nvPicPr>
          <p:cNvPr id="4" name="Рисунок 3" descr="Озеро Риц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12976"/>
            <a:ext cx="4752528" cy="29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Озёра с искусственным происхождением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Озеро в карьер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348880"/>
            <a:ext cx="5328592" cy="3087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способу питания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971600" y="2420888"/>
            <a:ext cx="244827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сточные</a:t>
            </a:r>
          </a:p>
        </p:txBody>
      </p:sp>
      <p:sp>
        <p:nvSpPr>
          <p:cNvPr id="5" name="Овал 4"/>
          <p:cNvSpPr/>
          <p:nvPr/>
        </p:nvSpPr>
        <p:spPr>
          <a:xfrm>
            <a:off x="5508104" y="2204864"/>
            <a:ext cx="288032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бессточные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95736" y="1124744"/>
            <a:ext cx="158417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076056" y="1124744"/>
            <a:ext cx="144016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Озерные отложения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971600" y="1844824"/>
            <a:ext cx="27363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Механические осадки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436096" y="1844824"/>
            <a:ext cx="28083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Химические осадки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915816" y="1052736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868144" y="1052736"/>
            <a:ext cx="50405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706" name="Picture 2" descr="Lake Balkh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24944"/>
            <a:ext cx="2667000" cy="2057401"/>
          </a:xfrm>
          <a:prstGeom prst="rect">
            <a:avLst/>
          </a:prstGeom>
          <a:noFill/>
        </p:spPr>
      </p:pic>
      <p:pic>
        <p:nvPicPr>
          <p:cNvPr id="72708" name="Picture 4" descr="Озеро Инде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924944"/>
            <a:ext cx="2082527" cy="208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/>
              <a:t>Болото</a:t>
            </a:r>
            <a:r>
              <a:rPr lang="ru-RU" dirty="0"/>
              <a:t>- это избыточно увлажненные участки суши, заросшие специфической влаголюбивой растительностью, в пределах которых происходит процесс торфообразования.</a:t>
            </a:r>
          </a:p>
        </p:txBody>
      </p:sp>
      <p:pic>
        <p:nvPicPr>
          <p:cNvPr id="2050" name="Picture 2" descr="http://im2-tub-ru.yandex.net/i?id=164262295-49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897643"/>
            <a:ext cx="3384376" cy="2256251"/>
          </a:xfrm>
          <a:prstGeom prst="rect">
            <a:avLst/>
          </a:prstGeom>
          <a:noFill/>
        </p:spPr>
      </p:pic>
      <p:sp>
        <p:nvSpPr>
          <p:cNvPr id="2052" name="AutoShape 4" descr="http://im6-tub-ru.yandex.net/i?id=255864617-08-72&amp;n=17"/>
          <p:cNvSpPr>
            <a:spLocks noChangeAspect="1" noChangeArrowheads="1"/>
          </p:cNvSpPr>
          <p:nvPr/>
        </p:nvSpPr>
        <p:spPr bwMode="auto">
          <a:xfrm>
            <a:off x="63500" y="-136525"/>
            <a:ext cx="188595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://im6-tub-ru.yandex.net/i?id=255864617-08-72&amp;n=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861048"/>
            <a:ext cx="3312368" cy="2236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404664"/>
            <a:ext cx="8229600" cy="1143000"/>
          </a:xfrm>
        </p:spPr>
        <p:txBody>
          <a:bodyPr/>
          <a:lstStyle/>
          <a:p>
            <a:r>
              <a:rPr lang="ru-RU" dirty="0"/>
              <a:t>Типы болот: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Озерные болота</a:t>
            </a:r>
          </a:p>
          <a:p>
            <a:r>
              <a:rPr lang="ru-RU" dirty="0"/>
              <a:t>Лесные и луговые болота</a:t>
            </a:r>
          </a:p>
        </p:txBody>
      </p:sp>
      <p:pic>
        <p:nvPicPr>
          <p:cNvPr id="1026" name="Picture 2" descr="http://im7-tub-ru.yandex.net/i?id=656598874-5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083664"/>
            <a:ext cx="3096344" cy="2322258"/>
          </a:xfrm>
          <a:prstGeom prst="rect">
            <a:avLst/>
          </a:prstGeom>
          <a:noFill/>
        </p:spPr>
      </p:pic>
      <p:pic>
        <p:nvPicPr>
          <p:cNvPr id="1028" name="Picture 4" descr="http://im4-tub-ru.yandex.net/i?id=19012991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59" y="4077072"/>
            <a:ext cx="4737871" cy="2292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месту своего нахождения и условия образования: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Верховые болота</a:t>
            </a:r>
          </a:p>
          <a:p>
            <a:r>
              <a:rPr lang="ru-RU" dirty="0"/>
              <a:t>Болота промежуточного типа</a:t>
            </a:r>
          </a:p>
          <a:p>
            <a:r>
              <a:rPr lang="ru-RU" dirty="0"/>
              <a:t>Низинные болота</a:t>
            </a:r>
          </a:p>
          <a:p>
            <a:r>
              <a:rPr lang="ru-RU" dirty="0"/>
              <a:t>Приморские болота</a:t>
            </a:r>
          </a:p>
          <a:p>
            <a:endParaRPr lang="ru-RU" dirty="0"/>
          </a:p>
        </p:txBody>
      </p:sp>
      <p:pic>
        <p:nvPicPr>
          <p:cNvPr id="4" name="Picture 12" descr="http://im5-tub-ru.yandex.net/i?id=348660566-5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085184"/>
            <a:ext cx="2844155" cy="1428750"/>
          </a:xfrm>
          <a:prstGeom prst="rect">
            <a:avLst/>
          </a:prstGeom>
          <a:noFill/>
        </p:spPr>
      </p:pic>
      <p:pic>
        <p:nvPicPr>
          <p:cNvPr id="6" name="Picture 8" descr="http://im5-tub-ru.yandex.net/i?id=10809341-4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5085184"/>
            <a:ext cx="2880320" cy="1428750"/>
          </a:xfrm>
          <a:prstGeom prst="rect">
            <a:avLst/>
          </a:prstGeom>
          <a:noFill/>
        </p:spPr>
      </p:pic>
      <p:pic>
        <p:nvPicPr>
          <p:cNvPr id="7" name="Picture 10" descr="http://im5-tub-ru.yandex.net/i?id=388700608-2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5085184"/>
            <a:ext cx="2448272" cy="1428750"/>
          </a:xfrm>
          <a:prstGeom prst="rect">
            <a:avLst/>
          </a:prstGeom>
          <a:noFill/>
        </p:spPr>
      </p:pic>
      <p:pic>
        <p:nvPicPr>
          <p:cNvPr id="8" name="Picture 6" descr="http://im7-tub-ru.yandex.net/i?id=359213750-52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7699" y="2852936"/>
            <a:ext cx="3701549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Отложение болот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Торф</a:t>
            </a:r>
          </a:p>
          <a:p>
            <a:r>
              <a:rPr lang="ru-RU" dirty="0"/>
              <a:t>Хемогенные осадки</a:t>
            </a:r>
          </a:p>
        </p:txBody>
      </p:sp>
      <p:pic>
        <p:nvPicPr>
          <p:cNvPr id="28674" name="Picture 2" descr="http://im2-tub-ru.yandex.net/i?id=408087957-1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6992"/>
            <a:ext cx="4187958" cy="3140968"/>
          </a:xfrm>
          <a:prstGeom prst="rect">
            <a:avLst/>
          </a:prstGeom>
          <a:noFill/>
        </p:spPr>
      </p:pic>
      <p:pic>
        <p:nvPicPr>
          <p:cNvPr id="28676" name="Picture 4" descr="http://im3-tub-ru.yandex.net/i?id=113231767-2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4045496"/>
            <a:ext cx="3077319" cy="2468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      </a:t>
            </a:r>
            <a:r>
              <a:rPr lang="ru-RU" b="1" u="sng" dirty="0"/>
              <a:t>Озёра</a:t>
            </a:r>
            <a:r>
              <a:rPr lang="ru-RU" dirty="0"/>
              <a:t> – природные водоёмы со стоячей или слабопроточной водой, образующиеся в результате затопления понижений суши (котловин) водными массами. Озёра не имеют связи с океаном и, в отличие от рек, обладают замедленным водообменном.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http://nenik.net/data/files/tiny-mce/calat1/sip/ozero/jpthf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61048"/>
            <a:ext cx="3774936" cy="2425052"/>
          </a:xfrm>
          <a:prstGeom prst="rect">
            <a:avLst/>
          </a:prstGeom>
          <a:noFill/>
        </p:spPr>
      </p:pic>
      <p:pic>
        <p:nvPicPr>
          <p:cNvPr id="1028" name="Picture 4" descr="http://www.ecology-portal.ru/photo/640-50-1/793_pn-esusy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861048"/>
            <a:ext cx="4067944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озер: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556792"/>
            <a:ext cx="8686800" cy="4824576"/>
          </a:xfrm>
        </p:spPr>
        <p:txBody>
          <a:bodyPr/>
          <a:lstStyle/>
          <a:p>
            <a:r>
              <a:rPr lang="ru-RU" dirty="0"/>
              <a:t>Округлые</a:t>
            </a:r>
          </a:p>
          <a:p>
            <a:r>
              <a:rPr lang="ru-RU" dirty="0"/>
              <a:t>Овальные </a:t>
            </a:r>
          </a:p>
          <a:p>
            <a:r>
              <a:rPr lang="ru-RU" dirty="0"/>
              <a:t>Удлиненные </a:t>
            </a:r>
          </a:p>
          <a:p>
            <a:r>
              <a:rPr lang="ru-RU" dirty="0"/>
              <a:t>Серповидные</a:t>
            </a:r>
          </a:p>
          <a:p>
            <a:endParaRPr lang="ru-RU" dirty="0"/>
          </a:p>
        </p:txBody>
      </p:sp>
      <p:pic>
        <p:nvPicPr>
          <p:cNvPr id="65538" name="Picture 2" descr="http://im5-tub-ru.yandex.net/i?id=557721575-6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65104"/>
            <a:ext cx="2880319" cy="2148830"/>
          </a:xfrm>
          <a:prstGeom prst="rect">
            <a:avLst/>
          </a:prstGeom>
          <a:noFill/>
        </p:spPr>
      </p:pic>
      <p:pic>
        <p:nvPicPr>
          <p:cNvPr id="65540" name="Picture 4" descr="http://im0-tub-ru.yandex.net/i?id=310330818-1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365104"/>
            <a:ext cx="2880320" cy="2130922"/>
          </a:xfrm>
          <a:prstGeom prst="rect">
            <a:avLst/>
          </a:prstGeom>
          <a:noFill/>
        </p:spPr>
      </p:pic>
      <p:sp>
        <p:nvSpPr>
          <p:cNvPr id="65542" name="AutoShape 6" descr="http://im4-tub-ru.yandex.net/i?id=309397429-26-72&amp;n=21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685800"/>
            <a:ext cx="190500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5544" name="Picture 8" descr="http://im4-tub-ru.yandex.net/i?id=309397429-2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4365104"/>
            <a:ext cx="2736304" cy="2076822"/>
          </a:xfrm>
          <a:prstGeom prst="rect">
            <a:avLst/>
          </a:prstGeom>
          <a:noFill/>
        </p:spPr>
      </p:pic>
      <p:pic>
        <p:nvPicPr>
          <p:cNvPr id="65546" name="Picture 10" descr="http://im5-tub-ru.yandex.net/i?id=859996102-18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7984" y="2276872"/>
            <a:ext cx="3672408" cy="2052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7"/>
          <a:ext cx="843528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544">
                <a:tc>
                  <a:txBody>
                    <a:bodyPr/>
                    <a:lstStyle/>
                    <a:p>
                      <a:r>
                        <a:rPr lang="ru-RU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Группа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Тип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174">
                <a:tc>
                  <a:txBody>
                    <a:bodyPr/>
                    <a:lstStyle/>
                    <a:p>
                      <a:r>
                        <a:rPr lang="ru-RU" dirty="0"/>
                        <a:t>Эндогенная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>
                          <a:hlinkClick r:id="rId2" action="ppaction://hlinksldjump"/>
                        </a:rPr>
                        <a:t>Вулканогенная</a:t>
                      </a: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err="1"/>
                        <a:t>Сейсмогенная</a:t>
                      </a: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err="1">
                          <a:hlinkClick r:id="rId3" action="ppaction://hlinksldjump"/>
                          <a:hlinkMouseOver r:id="" action="ppaction://hlinkshowjump?jump=nextslide"/>
                        </a:rPr>
                        <a:t>Тектоногенная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/>
                        <a:t>Кратерный, </a:t>
                      </a:r>
                      <a:r>
                        <a:rPr lang="ru-RU" dirty="0" err="1"/>
                        <a:t>кальдерный</a:t>
                      </a:r>
                      <a:r>
                        <a:rPr lang="ru-RU" dirty="0"/>
                        <a:t>, фумарольный, гейзерный, </a:t>
                      </a:r>
                      <a:r>
                        <a:rPr lang="ru-RU" dirty="0" err="1"/>
                        <a:t>лавово</a:t>
                      </a:r>
                      <a:r>
                        <a:rPr lang="ru-RU" dirty="0"/>
                        <a:t>- плотинный,</a:t>
                      </a:r>
                      <a:r>
                        <a:rPr lang="ru-RU" baseline="0" dirty="0"/>
                        <a:t> </a:t>
                      </a:r>
                      <a:r>
                        <a:rPr lang="ru-RU" baseline="0" dirty="0" err="1"/>
                        <a:t>лахаро</a:t>
                      </a:r>
                      <a:r>
                        <a:rPr lang="ru-RU" baseline="0" dirty="0"/>
                        <a:t>- плотинный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Провальный, </a:t>
                      </a:r>
                      <a:r>
                        <a:rPr lang="ru-RU" baseline="0" dirty="0" err="1"/>
                        <a:t>обвально</a:t>
                      </a:r>
                      <a:r>
                        <a:rPr lang="ru-RU" baseline="0" dirty="0"/>
                        <a:t>- плотинный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err="1"/>
                        <a:t>Грабенный</a:t>
                      </a:r>
                      <a:r>
                        <a:rPr lang="ru-RU" baseline="0" dirty="0"/>
                        <a:t>(</a:t>
                      </a:r>
                      <a:r>
                        <a:rPr lang="ru-RU" baseline="0" dirty="0" err="1"/>
                        <a:t>рифтовый</a:t>
                      </a:r>
                      <a:r>
                        <a:rPr lang="ru-RU" baseline="0" dirty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1777">
                <a:tc>
                  <a:txBody>
                    <a:bodyPr/>
                    <a:lstStyle/>
                    <a:p>
                      <a:r>
                        <a:rPr lang="ru-RU" dirty="0"/>
                        <a:t>Экзогенная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/>
                        <a:t>Гравитационный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>
                          <a:hlinkClick r:id="rId4" action="ppaction://hlinksldjump"/>
                        </a:rPr>
                        <a:t>Эрозионная</a:t>
                      </a:r>
                      <a:r>
                        <a:rPr lang="ru-RU" baseline="0" dirty="0">
                          <a:hlinkClick r:id="rId4" action="ppaction://hlinksldjump"/>
                        </a:rPr>
                        <a:t> (речная)</a:t>
                      </a:r>
                      <a:endParaRPr lang="ru-RU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err="1"/>
                        <a:t>Эоловогенная</a:t>
                      </a:r>
                      <a:endParaRPr lang="ru-RU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err="1"/>
                        <a:t>Гляциогенная</a:t>
                      </a:r>
                      <a:endParaRPr lang="ru-RU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Морская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Биогенная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Метеоритная (</a:t>
                      </a:r>
                      <a:r>
                        <a:rPr lang="ru-RU" baseline="0" dirty="0" err="1"/>
                        <a:t>астроблемная</a:t>
                      </a:r>
                      <a:r>
                        <a:rPr lang="ru-RU" baseline="0" dirty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err="1"/>
                        <a:t>Провально</a:t>
                      </a:r>
                      <a:r>
                        <a:rPr lang="ru-RU" dirty="0"/>
                        <a:t>- гравитационный,</a:t>
                      </a:r>
                      <a:r>
                        <a:rPr lang="ru-RU" baseline="0" dirty="0"/>
                        <a:t> </a:t>
                      </a:r>
                      <a:r>
                        <a:rPr lang="ru-RU" baseline="0" dirty="0" err="1"/>
                        <a:t>провально</a:t>
                      </a:r>
                      <a:r>
                        <a:rPr lang="ru-RU" baseline="0" dirty="0"/>
                        <a:t>- </a:t>
                      </a:r>
                      <a:r>
                        <a:rPr lang="ru-RU" baseline="0" dirty="0" err="1">
                          <a:hlinkClick r:id="rId5" action="ppaction://hlinksldjump"/>
                        </a:rPr>
                        <a:t>кастровый</a:t>
                      </a:r>
                      <a:r>
                        <a:rPr lang="ru-RU" baseline="0" dirty="0"/>
                        <a:t>, </a:t>
                      </a:r>
                      <a:r>
                        <a:rPr lang="ru-RU" baseline="0" dirty="0" err="1"/>
                        <a:t>провально</a:t>
                      </a:r>
                      <a:r>
                        <a:rPr lang="ru-RU" baseline="0" dirty="0"/>
                        <a:t>- суффозионный, обвально-платинный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Русловый, пойменный </a:t>
                      </a:r>
                      <a:r>
                        <a:rPr lang="ru-RU" baseline="0" dirty="0" err="1"/>
                        <a:t>старичный</a:t>
                      </a:r>
                      <a:r>
                        <a:rPr lang="ru-RU" baseline="0" dirty="0"/>
                        <a:t>, дельтовый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 Дефляционный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err="1"/>
                        <a:t>Экзарационный</a:t>
                      </a:r>
                      <a:r>
                        <a:rPr lang="ru-RU" baseline="0" dirty="0"/>
                        <a:t>, </a:t>
                      </a:r>
                      <a:r>
                        <a:rPr lang="ru-RU" baseline="0" dirty="0" err="1"/>
                        <a:t>карровый</a:t>
                      </a:r>
                      <a:r>
                        <a:rPr lang="ru-RU" baseline="0" dirty="0"/>
                        <a:t>, </a:t>
                      </a:r>
                      <a:r>
                        <a:rPr lang="ru-RU" baseline="0" dirty="0">
                          <a:hlinkClick r:id="rId6" action="ppaction://hlinksldjump"/>
                        </a:rPr>
                        <a:t>термокастровый</a:t>
                      </a:r>
                      <a:r>
                        <a:rPr lang="ru-RU" baseline="0" dirty="0"/>
                        <a:t>, </a:t>
                      </a:r>
                      <a:r>
                        <a:rPr lang="ru-RU" baseline="0" dirty="0" err="1"/>
                        <a:t>гляциально</a:t>
                      </a:r>
                      <a:r>
                        <a:rPr lang="ru-RU" baseline="0" dirty="0"/>
                        <a:t>- плотинный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Приморский, реликтово- морской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err="1"/>
                        <a:t>Аттоловый</a:t>
                      </a:r>
                      <a:r>
                        <a:rPr lang="ru-RU" baseline="0" dirty="0"/>
                        <a:t>, </a:t>
                      </a:r>
                      <a:r>
                        <a:rPr lang="ru-RU" baseline="0" dirty="0" err="1"/>
                        <a:t>биогенно</a:t>
                      </a:r>
                      <a:r>
                        <a:rPr lang="ru-RU" baseline="0" dirty="0"/>
                        <a:t>- плотинный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/>
                        <a:t>Ударный, взрывной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201">
                <a:tc>
                  <a:txBody>
                    <a:bodyPr/>
                    <a:lstStyle/>
                    <a:p>
                      <a:r>
                        <a:rPr lang="ru-RU" dirty="0"/>
                        <a:t>Антропогенная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Запрудная</a:t>
                      </a:r>
                      <a:r>
                        <a:rPr lang="ru-RU" baseline="0" dirty="0"/>
                        <a:t>, плотинная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Пруды, </a:t>
                      </a:r>
                      <a:r>
                        <a:rPr lang="ru-RU" dirty="0" err="1"/>
                        <a:t>водохронилища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Котловины вулканического происхождения</a:t>
            </a:r>
          </a:p>
        </p:txBody>
      </p:sp>
      <p:pic>
        <p:nvPicPr>
          <p:cNvPr id="69634" name="Picture 2" descr="http://im3-tub-ru.yandex.net/i?id=89413470-4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04864"/>
            <a:ext cx="4113245" cy="3084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Котловины тектонического происхождения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6562" name="Picture 2" descr="http://im2-tub-ru.yandex.net/i?id=662639391-4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91576"/>
            <a:ext cx="4104456" cy="3078342"/>
          </a:xfrm>
          <a:prstGeom prst="rect">
            <a:avLst/>
          </a:prstGeom>
          <a:noFill/>
        </p:spPr>
      </p:pic>
      <p:pic>
        <p:nvPicPr>
          <p:cNvPr id="66564" name="Picture 4" descr="http://im5-tub-ru.yandex.net/i?id=225308846-2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284984"/>
            <a:ext cx="4212468" cy="3096344"/>
          </a:xfrm>
          <a:prstGeom prst="rect">
            <a:avLst/>
          </a:prstGeom>
          <a:noFill/>
        </p:spPr>
      </p:pic>
      <p:pic>
        <p:nvPicPr>
          <p:cNvPr id="66566" name="Picture 6" descr="http://im3-tub-ru.yandex.net/i?id=211452898-5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736" y="1484784"/>
            <a:ext cx="5112568" cy="1788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Котловины карстового происхождения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7586" name="Picture 2" descr="http://im0-tub-ru.yandex.net/i?id=525719417-3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61048"/>
            <a:ext cx="5107748" cy="2451721"/>
          </a:xfrm>
          <a:prstGeom prst="rect">
            <a:avLst/>
          </a:prstGeom>
          <a:noFill/>
        </p:spPr>
      </p:pic>
      <p:pic>
        <p:nvPicPr>
          <p:cNvPr id="67588" name="Picture 4" descr="http://im6-tub-ru.yandex.net/i?id=234222590-3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628800"/>
            <a:ext cx="4513684" cy="2256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Котловины </a:t>
            </a:r>
            <a:r>
              <a:rPr lang="ru-RU" dirty="0" err="1"/>
              <a:t>флювиального</a:t>
            </a:r>
            <a:r>
              <a:rPr lang="ru-RU" dirty="0"/>
              <a:t> происхождения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0658" name="Picture 2" descr="http://im0-tub-ru.yandex.net/i?id=44946960-1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060848"/>
            <a:ext cx="2924175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Котловины термокарстового происхождения</a:t>
            </a:r>
          </a:p>
        </p:txBody>
      </p:sp>
      <p:pic>
        <p:nvPicPr>
          <p:cNvPr id="68610" name="Picture 2" descr="http://im5-tub-ru.yandex.net/i?id=260623564-4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12976"/>
            <a:ext cx="4608512" cy="3086057"/>
          </a:xfrm>
          <a:prstGeom prst="rect">
            <a:avLst/>
          </a:prstGeom>
          <a:noFill/>
        </p:spPr>
      </p:pic>
      <p:pic>
        <p:nvPicPr>
          <p:cNvPr id="5" name="Содержимое 4" descr="Карстовое озеро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212976"/>
            <a:ext cx="3312368" cy="30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233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Геологическая деятельность озёр и болот</vt:lpstr>
      <vt:lpstr>Презентация PowerPoint</vt:lpstr>
      <vt:lpstr>Формы озер:</vt:lpstr>
      <vt:lpstr>Презентация PowerPoint</vt:lpstr>
      <vt:lpstr>Котловины вулканического происхождения</vt:lpstr>
      <vt:lpstr>Котловины тектонического происхождения</vt:lpstr>
      <vt:lpstr>Котловины карстового происхождения </vt:lpstr>
      <vt:lpstr>Котловины флювиального происхождения </vt:lpstr>
      <vt:lpstr>Котловины термокарстового происхождения</vt:lpstr>
      <vt:lpstr>Котловины, образованные  в результате подпруживания оползней, горных обвалов или селями рек. </vt:lpstr>
      <vt:lpstr>Озёра с искусственным происхождением </vt:lpstr>
      <vt:lpstr>По способу питания</vt:lpstr>
      <vt:lpstr>Озерные отложения</vt:lpstr>
      <vt:lpstr>Презентация PowerPoint</vt:lpstr>
      <vt:lpstr>Типы болот:</vt:lpstr>
      <vt:lpstr>По месту своего нахождения и условия образования:</vt:lpstr>
      <vt:lpstr>Отложение болот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Геологическая деятельность озёр и болот</dc:title>
  <dc:creator>www.MRMARKER.ru</dc:creator>
  <cp:lastModifiedBy>Клюева Людмила Львовна</cp:lastModifiedBy>
  <cp:revision>22</cp:revision>
  <dcterms:created xsi:type="dcterms:W3CDTF">2013-04-03T11:15:00Z</dcterms:created>
  <dcterms:modified xsi:type="dcterms:W3CDTF">2024-02-28T12:01:18Z</dcterms:modified>
</cp:coreProperties>
</file>