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7" r:id="rId2"/>
    <p:sldId id="301" r:id="rId3"/>
    <p:sldId id="308" r:id="rId4"/>
    <p:sldId id="260" r:id="rId5"/>
    <p:sldId id="262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70" r:id="rId20"/>
    <p:sldId id="273" r:id="rId21"/>
    <p:sldId id="288" r:id="rId22"/>
    <p:sldId id="304" r:id="rId23"/>
    <p:sldId id="307" r:id="rId24"/>
    <p:sldId id="306" r:id="rId25"/>
    <p:sldId id="305" r:id="rId26"/>
    <p:sldId id="289" r:id="rId27"/>
    <p:sldId id="309" r:id="rId28"/>
    <p:sldId id="302" r:id="rId29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344" autoAdjust="0"/>
    <p:restoredTop sz="93969" autoAdjust="0"/>
  </p:normalViewPr>
  <p:slideViewPr>
    <p:cSldViewPr>
      <p:cViewPr varScale="1">
        <p:scale>
          <a:sx n="97" d="100"/>
          <a:sy n="97" d="100"/>
        </p:scale>
        <p:origin x="-11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54D4857D-62A5-486B-9129-468003D7E020}" type="datetimeFigureOut">
              <a:rPr lang="ru-RU" smtClean="0"/>
              <a:pPr/>
              <a:t>15.05.2015</a:t>
            </a:fld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2EBE4566-6F3A-4CC1-BD6C-9C510D05F12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2D2EF2CE-B28C-4ED4-8FD0-48BB3F48846A}" type="datetimeFigureOut">
              <a:rPr/>
              <a:pPr/>
              <a:t>6/30/2006</a:t>
            </a:fld>
            <a:endParaRPr lang="ru-RU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61807874-5299-41B2-A37A-6AA3547857F4}" type="slidenum">
              <a:rPr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ru-RU" smtClean="0"/>
              <a:pPr/>
              <a:t>19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ru-RU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ru-RU" smtClean="0"/>
              <a:t>Образец подзаголовка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CCAAF609-C5C5-4D98-B76A-419FF1D7171E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dirty="0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 dirty="0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ru-RU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Показать заголовок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3332DB78-70AF-4F31-9C3F-73643D832560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dirty="0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ru-RU" dirty="0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2B9100B3-9D5B-4A3D-BD89-F753B0E38620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ru-RU" dirty="0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dirty="0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ru-RU"/>
              <a:t>Заголовок раздела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остой вопрос и от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C33A2812-FCE0-4C64-8CBD-D7133107FE59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опрос и ответ с поясн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9D543E96-2350-450F-B648-523D1D72462B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ru-RU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ru-RU"/>
              <a:t>Ответ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ru-RU" i="1" baseline="0"/>
            </a:lvl1pPr>
            <a:extLst/>
          </a:lstStyle>
          <a:p>
            <a:pPr lvl="0"/>
            <a:r>
              <a:rPr kumimoji="0" lang="ru-RU"/>
              <a:t>Пояснение к ответу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2D91B92F-6437-471A-9C15-FD2562443201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 dirty="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 dirty="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ru-RU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ПРАВИЛЬНО </a:t>
            </a:r>
            <a:r>
              <a:rPr kumimoji="0" lang="ru-RU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или НЕПРАВИЛЬНО?</a:t>
            </a:r>
            <a:endParaRPr kumimoji="0"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вильно или неправильно (ответ: неправильно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AEB1EE1C-FFF3-478D-87D5-A29443A8863C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ru-RU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ru-RU" sz="7200" dirty="0">
                <a:solidFill>
                  <a:schemeClr val="tx1">
                    <a:alpha val="40000"/>
                  </a:schemeClr>
                </a:solidFill>
              </a:rPr>
              <a:t>ПРАВИЛЬНО</a:t>
            </a:r>
            <a:r>
              <a:rPr kumimoji="0" lang="ru-RU" sz="7200" baseline="0" dirty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ru-RU" sz="7200" dirty="0">
                <a:solidFill>
                  <a:schemeClr val="tx1">
                    <a:alpha val="40000"/>
                  </a:schemeClr>
                </a:solidFill>
              </a:rPr>
              <a:t>или НЕПРАВИЛЬНО?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ru-RU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ПРАВИЛЬНО или </a:t>
            </a:r>
            <a:r>
              <a:rPr kumimoji="0" lang="ru-RU" sz="7200" dirty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НЕПРАВИЛЬНО</a:t>
            </a:r>
            <a:r>
              <a:rPr kumimoji="0" lang="ru-RU" sz="7200" dirty="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Несколько вариа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>
          <a:xfrm>
            <a:off x="685800" y="228600"/>
            <a:ext cx="7696200" cy="1371600"/>
          </a:xfrm>
        </p:spPr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Вопрос</a:t>
            </a:r>
          </a:p>
        </p:txBody>
      </p:sp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883D3235-8BE9-4D2A-AA4B-193D59967422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9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sp>
        <p:nvSpPr>
          <p:cNvPr id="10" name="Rectangle 10"/>
          <p:cNvSpPr txBox="1"/>
          <p:nvPr userDrawn="1"/>
        </p:nvSpPr>
        <p:spPr>
          <a:xfrm>
            <a:off x="457200" y="20574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А</a:t>
            </a:r>
          </a:p>
        </p:txBody>
      </p:sp>
      <p:sp>
        <p:nvSpPr>
          <p:cNvPr id="15" name="Rectangle 13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8006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6" name="Rectangle 13"/>
          <p:cNvSpPr>
            <a:spLocks noGrp="1"/>
          </p:cNvSpPr>
          <p:nvPr>
            <p:ph type="body" sz="quarter" idx="18" hasCustomPrompt="1"/>
          </p:nvPr>
        </p:nvSpPr>
        <p:spPr>
          <a:xfrm>
            <a:off x="1143000" y="41148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7" name="Rectangle 1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34290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8" name="Rectangle 13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7432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Неправильный ответ</a:t>
            </a:r>
          </a:p>
        </p:txBody>
      </p:sp>
      <p:sp>
        <p:nvSpPr>
          <p:cNvPr id="19" name="Rectangle 13"/>
          <p:cNvSpPr>
            <a:spLocks noGrp="1"/>
          </p:cNvSpPr>
          <p:nvPr>
            <p:ph type="body" sz="quarter" idx="21" hasCustomPrompt="1"/>
          </p:nvPr>
        </p:nvSpPr>
        <p:spPr>
          <a:xfrm>
            <a:off x="1143000" y="2057400"/>
            <a:ext cx="7086600" cy="457200"/>
          </a:xfrm>
        </p:spPr>
        <p:txBody>
          <a:bodyPr rtlCol="0" anchor="ctr"/>
          <a:lstStyle>
            <a:lvl1pPr marL="0" indent="0" eaLnBrk="1" latinLnBrk="0" hangingPunct="1">
              <a:buFontTx/>
              <a:buNone/>
              <a:defRPr kumimoji="0" lang="ru-RU" i="0" baseline="0"/>
            </a:lvl1pPr>
            <a:extLst/>
          </a:lstStyle>
          <a:p>
            <a:pPr lvl="0"/>
            <a:r>
              <a:rPr kumimoji="0" lang="ru-RU"/>
              <a:t>Введите правильный ответ (затем измените порядок вариантов)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457200" y="2707957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Б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457200" y="34290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В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457200" y="41148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Г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457200" y="4800600"/>
            <a:ext cx="685800" cy="492443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>
            <a:extLst/>
          </a:lstStyle>
          <a:p>
            <a:pPr algn="r">
              <a:lnSpc>
                <a:spcPct val="100000"/>
              </a:lnSpc>
            </a:pPr>
            <a:r>
              <a:rPr kumimoji="0" lang="ru-RU" sz="2000" b="1" dirty="0">
                <a:ln>
                  <a:solidFill>
                    <a:schemeClr val="tx2"/>
                  </a:solidFill>
                </a:ln>
                <a:solidFill>
                  <a:schemeClr val="bg2"/>
                </a:solidFill>
                <a:effectLst>
                  <a:outerShdw blurRad="50800" dist="50800" dir="2700000" algn="tl" rotWithShape="0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5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6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0" presetClass="exit" presetSubtype="0" fill="hold" nodeType="after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7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0" presetClass="exit" presetSubtype="0" fill="hold" nodeType="clickEffect">
                  <p:stCondLst>
                    <p:cond delay="0"/>
                  </p:stCondLst>
                  <p:childTnLst>
                    <p:animEffect transition="out" filter="fade">
                      <p:cBhvr>
                        <p:cTn dur="1000"/>
                        <p:tgtEl>
                          <p:spTgt spid="18"/>
                        </p:tgtEl>
                      </p:cBhvr>
                    </p:animEffect>
                    <p:set>
                      <p:cBhvr>
                        <p:cTn dur="1" fill="hold">
                          <p:stCondLst>
                            <p:cond delay="999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опоставление элемент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ru-RU" dirty="0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Элемент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ru-RU"/>
            </a:lvl1pPr>
            <a:extLst/>
          </a:lstStyle>
          <a:p>
            <a:fld id="{E5B759D8-E659-45E5-A7EC-B0D498EC9853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ru-RU"/>
            </a:lvl1pPr>
            <a:lvl2pPr eaLnBrk="1" latinLnBrk="0" hangingPunct="1">
              <a:buFontTx/>
              <a:buChar char="•"/>
              <a:defRPr kumimoji="0" lang="ru-RU"/>
            </a:lvl2pPr>
            <a:lvl3pPr eaLnBrk="1" latinLnBrk="0" hangingPunct="1">
              <a:buFontTx/>
              <a:buChar char="•"/>
              <a:defRPr kumimoji="0" lang="ru-RU"/>
            </a:lvl3pPr>
            <a:lvl4pPr eaLnBrk="1" latinLnBrk="0" hangingPunct="1">
              <a:buFontTx/>
              <a:buChar char="•"/>
              <a:defRPr kumimoji="0" lang="ru-RU"/>
            </a:lvl4pPr>
            <a:lvl5pPr eaLnBrk="1" latinLnBrk="0" hangingPunct="1">
              <a:buFontTx/>
              <a:buChar char="•"/>
              <a:defRPr kumimoji="0" lang="ru-RU"/>
            </a:lvl5pPr>
            <a:extLst/>
          </a:lstStyle>
          <a:p>
            <a:pPr lvl="0"/>
            <a:r>
              <a:rPr kumimoji="0" lang="ru-RU"/>
              <a:t>Сопоставленный элемент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ru-RU" i="1" baseline="0"/>
            </a:lvl1pPr>
            <a:extLst/>
          </a:lstStyle>
          <a:p>
            <a:r>
              <a:rPr kumimoji="0" lang="ru-RU"/>
              <a:t>Введите вопрос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rPr/>
              <a:pPr/>
              <a:t>‹#›</a:t>
            </a:fld>
            <a:endParaRPr kumimoji="0" lang="ru-RU" dirty="0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ru-RU" smtClean="0"/>
              <a:t>Образец заголовка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100"/>
            </a:lvl1pPr>
            <a:extLst/>
          </a:lstStyle>
          <a:p>
            <a:pPr algn="r"/>
            <a:fld id="{2B62A0AC-0BF9-4388-949C-DA988A1AF43E}" type="datetime1">
              <a:rPr kumimoji="0" lang="ru-RU" sz="1050" smtClean="0"/>
              <a:pPr algn="r"/>
              <a:t>15.05.2015</a:t>
            </a:fld>
            <a:endParaRPr kumimoji="0" lang="ru-RU" sz="1050" dirty="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ru-RU" sz="1200"/>
            </a:lvl1pPr>
            <a:extLst/>
          </a:lstStyle>
          <a:p>
            <a:endParaRPr kumimoji="0" lang="ru-RU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ru-RU" sz="1200"/>
            </a:lvl1pPr>
            <a:extLst/>
          </a:lstStyle>
          <a:p>
            <a:fld id="{169B2101-2E9F-420A-91A3-890890D84497}" type="slidenum">
              <a:rPr kumimoji="0" lang="ru-RU" sz="1200"/>
              <a:pPr/>
              <a:t>‹#›</a:t>
            </a:fld>
            <a:endParaRPr kumimoji="0" lang="ru-RU" sz="1200" dirty="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ru-RU" dirty="0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latinLnBrk="0" hangingPunct="1">
        <a:spcBef>
          <a:spcPct val="0"/>
        </a:spcBef>
        <a:buNone/>
        <a:defRPr kumimoji="0" lang="ru-RU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ru-RU">
          <a:solidFill>
            <a:schemeClr val="tx2"/>
          </a:solidFill>
        </a:defRPr>
      </a:lvl2pPr>
      <a:lvl3pPr eaLnBrk="1" latinLnBrk="0" hangingPunct="1">
        <a:defRPr kumimoji="0" lang="ru-RU">
          <a:solidFill>
            <a:schemeClr val="tx2"/>
          </a:solidFill>
        </a:defRPr>
      </a:lvl3pPr>
      <a:lvl4pPr eaLnBrk="1" latinLnBrk="0" hangingPunct="1">
        <a:defRPr kumimoji="0" lang="ru-RU">
          <a:solidFill>
            <a:schemeClr val="tx2"/>
          </a:solidFill>
        </a:defRPr>
      </a:lvl4pPr>
      <a:lvl5pPr eaLnBrk="1" latinLnBrk="0" hangingPunct="1">
        <a:defRPr kumimoji="0" lang="ru-RU">
          <a:solidFill>
            <a:schemeClr val="tx2"/>
          </a:solidFill>
        </a:defRPr>
      </a:lvl5pPr>
      <a:lvl6pPr eaLnBrk="1" latinLnBrk="0" hangingPunct="1">
        <a:defRPr kumimoji="0" lang="ru-RU">
          <a:solidFill>
            <a:schemeClr val="tx2"/>
          </a:solidFill>
        </a:defRPr>
      </a:lvl6pPr>
      <a:lvl7pPr eaLnBrk="1" latinLnBrk="0" hangingPunct="1">
        <a:defRPr kumimoji="0" lang="ru-RU">
          <a:solidFill>
            <a:schemeClr val="tx2"/>
          </a:solidFill>
        </a:defRPr>
      </a:lvl7pPr>
      <a:lvl8pPr eaLnBrk="1" latinLnBrk="0" hangingPunct="1">
        <a:defRPr kumimoji="0" lang="ru-RU">
          <a:solidFill>
            <a:schemeClr val="tx2"/>
          </a:solidFill>
        </a:defRPr>
      </a:lvl8pPr>
      <a:lvl9pPr eaLnBrk="1" latinLnBrk="0" hangingPunct="1">
        <a:defRPr kumimoji="0" lang="ru-RU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ru-RU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ru-RU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slide" Target="slide4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audio" Target="../media/audio1.wav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4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>
            <a:hlinkClick r:id="rId3" action="ppaction://hlinksldjump"/>
          </p:cNvPr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2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4" name="Oval 28">
            <a:hlinkClick r:id="rId4" action="ppaction://hlinksldjump"/>
          </p:cNvPr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noaction"/>
          </p:cNvPr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8" name="Rectangle 25"/>
          <p:cNvSpPr>
            <a:spLocks noGrp="1"/>
          </p:cNvSpPr>
          <p:nvPr>
            <p:ph type="subTitle" idx="1"/>
          </p:nvPr>
        </p:nvSpPr>
        <p:spPr>
          <a:xfrm>
            <a:off x="5572132" y="5214950"/>
            <a:ext cx="2928958" cy="1014620"/>
          </a:xfrm>
        </p:spPr>
        <p:txBody>
          <a:bodyPr>
            <a:normAutofit lnSpcReduction="10000"/>
          </a:bodyPr>
          <a:lstStyle>
            <a:extLst/>
          </a:lstStyle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Вопрос </a:t>
            </a:r>
            <a:r>
              <a:rPr lang="ru-RU" dirty="0">
                <a:solidFill>
                  <a:schemeClr val="tx1">
                    <a:lumMod val="25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ответ </a:t>
            </a:r>
          </a:p>
          <a:p>
            <a:r>
              <a:rPr smtClean="0">
                <a:solidFill>
                  <a:schemeClr val="tx1">
                    <a:lumMod val="25000"/>
                  </a:schemeClr>
                </a:solidFill>
              </a:rPr>
              <a:t>Правильно или неправильно</a:t>
            </a:r>
          </a:p>
          <a:p>
            <a:r>
              <a:rPr smtClean="0">
                <a:solidFill>
                  <a:schemeClr val="tx1">
                    <a:lumMod val="25000"/>
                  </a:schemeClr>
                </a:solidFill>
              </a:rPr>
              <a:t>Соответсвие</a:t>
            </a:r>
          </a:p>
          <a:p>
            <a:r>
              <a:rPr smtClean="0">
                <a:solidFill>
                  <a:schemeClr val="tx1">
                    <a:lumMod val="25000"/>
                  </a:schemeClr>
                </a:solidFill>
              </a:rPr>
              <a:t>Варианты ответов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9436277-7B5C-4305-A4D5-F722BD27444A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10" name="Rectangle 24"/>
          <p:cNvSpPr>
            <a:spLocks noGrp="1"/>
          </p:cNvSpPr>
          <p:nvPr>
            <p:ph type="title"/>
          </p:nvPr>
        </p:nvSpPr>
        <p:spPr>
          <a:xfrm>
            <a:off x="1857356" y="928670"/>
            <a:ext cx="6709283" cy="386202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extLst/>
          </a:lstStyle>
          <a:p>
            <a:r>
              <a:rPr lang="ru-RU" sz="4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ТЕСТЫ ПО </a:t>
            </a:r>
            <a:r>
              <a:rPr lang="ru-RU" sz="48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темЕ</a:t>
            </a:r>
            <a:r>
              <a:rPr lang="ru-RU" sz="4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«Средства измерений»</a:t>
            </a:r>
            <a:endParaRPr lang="ru-RU" sz="48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Oval 28">
            <a:hlinkClick r:id="rId5" action="ppaction://hlinksldjump"/>
          </p:cNvPr>
          <p:cNvSpPr/>
          <p:nvPr/>
        </p:nvSpPr>
        <p:spPr>
          <a:xfrm>
            <a:off x="8572528" y="5143512"/>
            <a:ext cx="151200" cy="1512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3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785786" y="285728"/>
            <a:ext cx="7715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ГАПОУ КК</a:t>
            </a:r>
            <a:r>
              <a:rPr lang="ru-RU" dirty="0" smtClean="0"/>
              <a:t>«Новороссийский колледж строительства и экономики»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614364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tx1">
                    <a:lumMod val="25000"/>
                  </a:schemeClr>
                </a:solidFill>
              </a:rPr>
              <a:t>Преподаватель Брагина Елена Николаевна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  <p:pic>
        <p:nvPicPr>
          <p:cNvPr id="22" name="Рисунок 21" descr="MH90007119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720" y="3286124"/>
            <a:ext cx="2643206" cy="2643206"/>
          </a:xfrm>
          <a:prstGeom prst="ellips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reflection blurRad="6350" stA="50000" endA="300" endPos="55500" dist="50800" dir="5400000" sy="-100000" algn="bl" rotWithShape="0"/>
            <a:softEdge rad="112500"/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E8F2E-9BB3-46CD-AE4A-4D0F8EF82DBC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1143000"/>
          </a:xfrm>
        </p:spPr>
        <p:txBody>
          <a:bodyPr>
            <a:normAutofit fontScale="90000"/>
          </a:bodyPr>
          <a:lstStyle/>
          <a:p>
            <a:pPr lvl="0" indent="717550"/>
            <a:r>
              <a:rPr smtClean="0">
                <a:solidFill>
                  <a:srgbClr val="FFFF00"/>
                </a:solidFill>
              </a:rPr>
              <a:t>7Суммарную погрешность измерения делят на</a:t>
            </a:r>
            <a:br>
              <a:rPr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428596" y="307181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i="1" smtClean="0"/>
              <a:t>Случайную и систематическую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2F365-A912-43E3-9502-D99D33BD0FBA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984250"/>
            <a:r>
              <a:rPr b="1" smtClean="0">
                <a:solidFill>
                  <a:srgbClr val="FFFF00"/>
                </a:solidFill>
              </a:rPr>
              <a:t>8Однократное измерение</a:t>
            </a:r>
            <a:r>
              <a:rPr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357158" y="2714620"/>
            <a:ext cx="8101042" cy="1604978"/>
          </a:xfrm>
        </p:spPr>
        <p:txBody>
          <a:bodyPr>
            <a:normAutofit/>
          </a:bodyPr>
          <a:lstStyle/>
          <a:p>
            <a:pPr lvl="0"/>
            <a:r>
              <a:rPr smtClean="0"/>
              <a:t>измерение, выполненное один раз</a:t>
            </a:r>
          </a:p>
          <a:p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8C54B-2324-46D1-8927-5D60F9D773E3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215370" cy="1928826"/>
          </a:xfrm>
        </p:spPr>
        <p:txBody>
          <a:bodyPr>
            <a:normAutofit/>
          </a:bodyPr>
          <a:lstStyle/>
          <a:p>
            <a:pPr lvl="0" indent="534988" algn="ctr"/>
            <a:r>
              <a:rPr b="1" smtClean="0">
                <a:solidFill>
                  <a:srgbClr val="FFFF00"/>
                </a:solidFill>
              </a:rPr>
              <a:t>9Многократное измерение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2500306"/>
            <a:ext cx="8229600" cy="1143000"/>
          </a:xfrm>
        </p:spPr>
        <p:txBody>
          <a:bodyPr>
            <a:normAutofit fontScale="47500" lnSpcReduction="20000"/>
          </a:bodyPr>
          <a:lstStyle/>
          <a:p>
            <a:r>
              <a:rPr smtClean="0"/>
              <a:t>измерение одной и той же физической величины, результат которого получен из нескольких следующих друг за другом измерений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13F24-684B-4941-B741-03137FBCA6BA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smtClean="0">
                <a:solidFill>
                  <a:srgbClr val="FFFF00"/>
                </a:solidFill>
              </a:rPr>
              <a:t>10 </a:t>
            </a:r>
            <a:r>
              <a:rPr b="1" smtClean="0">
                <a:solidFill>
                  <a:srgbClr val="FFFF00"/>
                </a:solidFill>
              </a:rPr>
              <a:t>Прямое измерение</a:t>
            </a:r>
            <a:r>
              <a:rPr smtClean="0">
                <a:solidFill>
                  <a:srgbClr val="FFFF00"/>
                </a:solidFill>
              </a:rPr>
              <a:t/>
            </a:r>
            <a:br>
              <a:rPr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2285992"/>
            <a:ext cx="8429684" cy="2714644"/>
          </a:xfrm>
        </p:spPr>
        <p:txBody>
          <a:bodyPr>
            <a:normAutofit fontScale="77500" lnSpcReduction="20000"/>
          </a:bodyPr>
          <a:lstStyle/>
          <a:p>
            <a:pPr lvl="0"/>
            <a:endParaRPr smtClean="0"/>
          </a:p>
          <a:p>
            <a:pPr lvl="0"/>
            <a:endParaRPr smtClean="0"/>
          </a:p>
          <a:p>
            <a:pPr lvl="0"/>
            <a:endParaRPr smtClean="0"/>
          </a:p>
          <a:p>
            <a:pPr lvl="0"/>
            <a:r>
              <a:rPr sz="3200" smtClean="0"/>
              <a:t>измерение, при котором искомое значение физической величины получают непосредственно</a:t>
            </a:r>
            <a:endParaRPr smtClean="0"/>
          </a:p>
          <a:p>
            <a:pPr lvl="0"/>
            <a:endParaRPr smtClean="0"/>
          </a:p>
          <a:p>
            <a:pPr lvl="0"/>
            <a:endParaRPr smtClean="0"/>
          </a:p>
          <a:p>
            <a:pPr lvl="0"/>
            <a:endParaRPr smtClean="0"/>
          </a:p>
          <a:p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A7BAF-8E9F-4F8F-A178-8A3CA93711B2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 fontScale="90000"/>
          </a:bodyPr>
          <a:lstStyle/>
          <a:p>
            <a:pPr lvl="0" indent="900113"/>
            <a:r>
              <a:rPr b="1" smtClean="0">
                <a:solidFill>
                  <a:srgbClr val="FFFF00"/>
                </a:solidFill>
              </a:rPr>
              <a:t>11Косвенное измерение</a:t>
            </a:r>
            <a:r>
              <a:rPr smtClean="0">
                <a:solidFill>
                  <a:srgbClr val="FFFF00"/>
                </a:solidFill>
              </a:rPr>
              <a:t/>
            </a:r>
            <a:br>
              <a:rPr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2214554"/>
            <a:ext cx="8358246" cy="1928818"/>
          </a:xfrm>
        </p:spPr>
        <p:txBody>
          <a:bodyPr>
            <a:normAutofit fontScale="62500" lnSpcReduction="20000"/>
          </a:bodyPr>
          <a:lstStyle/>
          <a:p>
            <a:r>
              <a:rPr smtClean="0"/>
              <a:t>определение искомого значения физической величины на основании результатов прямых измерений других физических величин, функционально связанных с искомой величиной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0348C-55FD-4CE4-A996-D696E87A365D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indent="801688"/>
            <a:r>
              <a:rPr lang="ru-RU" dirty="0" smtClean="0">
                <a:solidFill>
                  <a:srgbClr val="FFFF00"/>
                </a:solidFill>
              </a:rPr>
              <a:t>12 М</a:t>
            </a:r>
            <a:r>
              <a:rPr smtClean="0">
                <a:solidFill>
                  <a:srgbClr val="FFFF00"/>
                </a:solidFill>
              </a:rPr>
              <a:t>етоды измерения бывают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357158" y="2928934"/>
            <a:ext cx="8229600" cy="1143000"/>
          </a:xfrm>
        </p:spPr>
        <p:txBody>
          <a:bodyPr>
            <a:normAutofit fontScale="77500" lnSpcReduction="20000"/>
          </a:bodyPr>
          <a:lstStyle/>
          <a:p>
            <a:r>
              <a:rPr i="1" smtClean="0"/>
              <a:t>Метод непосредственной оценки</a:t>
            </a:r>
            <a:r>
              <a:rPr smtClean="0"/>
              <a:t> и </a:t>
            </a:r>
            <a:r>
              <a:rPr i="1" smtClean="0"/>
              <a:t>метод сравнения с мерой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B16F-62B6-4D3B-A1A5-E78DB8F9AAC9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14356"/>
            <a:ext cx="8229600" cy="1143000"/>
          </a:xfrm>
        </p:spPr>
        <p:txBody>
          <a:bodyPr>
            <a:normAutofit fontScale="90000"/>
          </a:bodyPr>
          <a:lstStyle/>
          <a:p>
            <a:pPr lvl="0" indent="717550"/>
            <a:r>
              <a:rPr b="1" smtClean="0"/>
              <a:t>Метод непосредственной оценки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14282" y="3071810"/>
            <a:ext cx="8229600" cy="1143000"/>
          </a:xfrm>
        </p:spPr>
        <p:txBody>
          <a:bodyPr>
            <a:normAutofit fontScale="55000" lnSpcReduction="20000"/>
          </a:bodyPr>
          <a:lstStyle/>
          <a:p>
            <a:r>
              <a:rPr smtClean="0"/>
              <a:t>это метод измерений, при котором величину определяют непосредственно по показывающему средству измерений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4D0C8-D184-4EAC-AC6B-511A73CFB009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1143000"/>
          </a:xfrm>
        </p:spPr>
        <p:txBody>
          <a:bodyPr>
            <a:normAutofit fontScale="90000"/>
          </a:bodyPr>
          <a:lstStyle/>
          <a:p>
            <a:pPr lvl="0" indent="717550"/>
            <a:r>
              <a:rPr b="1" smtClean="0">
                <a:solidFill>
                  <a:srgbClr val="FFFF00"/>
                </a:solidFill>
              </a:rPr>
              <a:t>13Метод сравнения с мерой</a:t>
            </a:r>
            <a:r>
              <a:rPr smtClean="0">
                <a:solidFill>
                  <a:srgbClr val="FFFF00"/>
                </a:solidFill>
              </a:rPr>
              <a:t/>
            </a:r>
            <a:br>
              <a:rPr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428596" y="2857496"/>
            <a:ext cx="8229600" cy="1143000"/>
          </a:xfrm>
        </p:spPr>
        <p:txBody>
          <a:bodyPr>
            <a:normAutofit fontScale="55000" lnSpcReduction="20000"/>
          </a:bodyPr>
          <a:lstStyle/>
          <a:p>
            <a:r>
              <a:rPr smtClean="0"/>
              <a:t>это метод измерений, в котором измеряемую величину сравнивают с величиной, воспроизводимой мерой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CC1C-F049-45CB-B0D1-20B8929D0A6F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215370" cy="2000264"/>
          </a:xfrm>
        </p:spPr>
        <p:txBody>
          <a:bodyPr>
            <a:noAutofit/>
          </a:bodyPr>
          <a:lstStyle/>
          <a:p>
            <a:pPr lvl="0" indent="633413"/>
            <a:r>
              <a:rPr sz="3200" b="1" smtClean="0">
                <a:solidFill>
                  <a:srgbClr val="FFFF00"/>
                </a:solidFill>
              </a:rPr>
              <a:t>14Средство измерения</a:t>
            </a:r>
            <a:r>
              <a:rPr sz="2400" smtClean="0"/>
              <a:t/>
            </a:r>
            <a:br>
              <a:rPr sz="2400" smtClean="0"/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2500306"/>
            <a:ext cx="8229600" cy="1143000"/>
          </a:xfrm>
        </p:spPr>
        <p:txBody>
          <a:bodyPr>
            <a:normAutofit fontScale="55000" lnSpcReduction="20000"/>
          </a:bodyPr>
          <a:lstStyle/>
          <a:p>
            <a:r>
              <a:rPr smtClean="0"/>
              <a:t>техническое средство, предназначенное для измерений, имеющее нормированные метрологические характеристики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064896" cy="1512168"/>
          </a:xfrm>
        </p:spPr>
        <p:txBody>
          <a:bodyPr>
            <a:normAutofit fontScale="90000"/>
          </a:bodyPr>
          <a:lstStyle>
            <a:extLst/>
          </a:lstStyle>
          <a:p>
            <a:pPr lvl="0"/>
            <a:r>
              <a:rPr sz="3100" dirty="0" smtClean="0"/>
              <a:t/>
            </a:r>
            <a:br>
              <a:rPr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/>
            </a:r>
            <a:br>
              <a:rPr lang="ru-RU" sz="3100" dirty="0" smtClean="0"/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95A57-3C5E-4FEB-9B03-781067D7A895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11" name="Rectangle 11"/>
          <p:cNvSpPr>
            <a:spLocks noGrp="1"/>
          </p:cNvSpPr>
          <p:nvPr>
            <p:ph type="body" sz="quarter" idx="17"/>
          </p:nvPr>
        </p:nvSpPr>
        <p:spPr/>
        <p:txBody>
          <a:bodyPr/>
          <a:lstStyle>
            <a:extLst/>
          </a:lstStyle>
          <a:p>
            <a:r>
              <a:rPr b="1" i="1" dirty="0" err="1" smtClean="0"/>
              <a:t>Магазин</a:t>
            </a:r>
            <a:r>
              <a:rPr b="1" i="1" dirty="0" smtClean="0"/>
              <a:t> </a:t>
            </a:r>
            <a:r>
              <a:rPr b="1" i="1" dirty="0" err="1" smtClean="0"/>
              <a:t>мер</a:t>
            </a:r>
            <a:r>
              <a:rPr dirty="0" smtClean="0"/>
              <a:t> </a:t>
            </a:r>
            <a:endParaRPr lang="ru-RU" dirty="0"/>
          </a:p>
        </p:txBody>
      </p:sp>
      <p:sp>
        <p:nvSpPr>
          <p:cNvPr id="12" name="Rectangle 12"/>
          <p:cNvSpPr>
            <a:spLocks noGrp="1"/>
          </p:cNvSpPr>
          <p:nvPr>
            <p:ph type="body" sz="quarter" idx="18"/>
          </p:nvPr>
        </p:nvSpPr>
        <p:spPr/>
        <p:txBody>
          <a:bodyPr/>
          <a:lstStyle>
            <a:extLst/>
          </a:lstStyle>
          <a:p>
            <a:r>
              <a:rPr b="1" i="1" smtClean="0"/>
              <a:t>Измерительный преобразователь</a:t>
            </a:r>
            <a:endParaRPr lang="ru-RU" dirty="0"/>
          </a:p>
        </p:txBody>
      </p:sp>
      <p:sp>
        <p:nvSpPr>
          <p:cNvPr id="15" name="Rectangle 15"/>
          <p:cNvSpPr>
            <a:spLocks noGrp="1"/>
          </p:cNvSpPr>
          <p:nvPr>
            <p:ph type="body" sz="quarter" idx="19"/>
          </p:nvPr>
        </p:nvSpPr>
        <p:spPr/>
        <p:txBody>
          <a:bodyPr/>
          <a:lstStyle>
            <a:extLst/>
          </a:lstStyle>
          <a:p>
            <a:r>
              <a:rPr b="1" i="1" dirty="0" err="1" smtClean="0"/>
              <a:t>Набор</a:t>
            </a:r>
            <a:r>
              <a:rPr b="1" i="1" dirty="0" smtClean="0"/>
              <a:t> </a:t>
            </a:r>
            <a:r>
              <a:rPr b="1" i="1" dirty="0" err="1" smtClean="0"/>
              <a:t>мер</a:t>
            </a:r>
            <a:endParaRPr lang="ru-RU" dirty="0"/>
          </a:p>
        </p:txBody>
      </p:sp>
      <p:sp>
        <p:nvSpPr>
          <p:cNvPr id="16" name="Rectangle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>
            <a:extLst/>
          </a:lstStyle>
          <a:p>
            <a:r>
              <a:rPr b="1" i="1" smtClean="0"/>
              <a:t>Измерительный прибор</a:t>
            </a:r>
            <a:endParaRPr lang="ru-RU" dirty="0"/>
          </a:p>
        </p:txBody>
      </p:sp>
      <p:sp>
        <p:nvSpPr>
          <p:cNvPr id="17" name="Rectangle 17"/>
          <p:cNvSpPr>
            <a:spLocks noGrp="1"/>
          </p:cNvSpPr>
          <p:nvPr>
            <p:ph type="body" sz="quarter" idx="21"/>
          </p:nvPr>
        </p:nvSpPr>
        <p:spPr/>
        <p:txBody>
          <a:bodyPr/>
          <a:lstStyle>
            <a:extLst/>
          </a:lstStyle>
          <a:p>
            <a:r>
              <a:rPr b="1" i="1" dirty="0" err="1" smtClean="0"/>
              <a:t>Мера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3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4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00034" y="357166"/>
            <a:ext cx="788839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rgbClr val="FFFF00"/>
                </a:solidFill>
              </a:rPr>
              <a:t>15средство измерений, предназначенное для воспроизведения и (или) хранения физической величины одного или нескольких заданных размеров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B92F-6437-471A-9C15-FD2562443201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indent="717550"/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Цель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Закрепить полученные знания по средствам измерений и их применении в отрасли</a:t>
            </a:r>
            <a:endParaRPr lang="ru-RU" dirty="0"/>
          </a:p>
        </p:txBody>
      </p:sp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6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7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428604"/>
            <a:ext cx="7696200" cy="1371600"/>
          </a:xfrm>
        </p:spPr>
        <p:txBody>
          <a:bodyPr>
            <a:noAutofit/>
          </a:bodyPr>
          <a:lstStyle/>
          <a:p>
            <a:pPr lvl="0"/>
            <a:r>
              <a:rPr sz="2800" smtClean="0">
                <a:solidFill>
                  <a:srgbClr val="FFFF00"/>
                </a:solidFill>
              </a:rPr>
              <a:t>16 Средство измерений, предназначенное для получения значений измеряемой физической величины в установленном диапазоне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14ED3-5B14-49B3-A99A-6D6896ED1475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b="1" i="1" smtClean="0"/>
              <a:t>Средство измерения</a:t>
            </a:r>
            <a:r>
              <a:rPr smtClean="0"/>
              <a:t>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b="1" i="1" smtClean="0"/>
              <a:t>Мера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9"/>
          </p:nvPr>
        </p:nvSpPr>
        <p:spPr>
          <a:xfrm>
            <a:off x="1142976" y="2143116"/>
            <a:ext cx="7086600" cy="457200"/>
          </a:xfrm>
        </p:spPr>
        <p:txBody>
          <a:bodyPr/>
          <a:lstStyle/>
          <a:p>
            <a:r>
              <a:rPr b="1" i="1" smtClean="0"/>
              <a:t>Датчик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b="1" i="1" smtClean="0"/>
              <a:t>Набор мер</a:t>
            </a: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21"/>
          </p:nvPr>
        </p:nvSpPr>
        <p:spPr>
          <a:xfrm>
            <a:off x="1142976" y="3429000"/>
            <a:ext cx="7086600" cy="457200"/>
          </a:xfrm>
        </p:spPr>
        <p:txBody>
          <a:bodyPr>
            <a:normAutofit/>
          </a:bodyPr>
          <a:lstStyle/>
          <a:p>
            <a:r>
              <a:rPr b="1" i="1" smtClean="0"/>
              <a:t>Измерительный прибор</a:t>
            </a:r>
            <a:endParaRPr lang="ru-RU" dirty="0"/>
          </a:p>
        </p:txBody>
      </p:sp>
      <p:pic>
        <p:nvPicPr>
          <p:cNvPr id="1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696200" cy="1371600"/>
          </a:xfrm>
        </p:spPr>
        <p:txBody>
          <a:bodyPr>
            <a:normAutofit fontScale="90000"/>
          </a:bodyPr>
          <a:lstStyle/>
          <a:p>
            <a:pPr lvl="0"/>
            <a:r>
              <a:rPr dirty="0" smtClean="0"/>
              <a:t/>
            </a:r>
            <a:br>
              <a:rPr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17 </a:t>
            </a:r>
            <a:r>
              <a:rPr sz="3100" smtClean="0">
                <a:solidFill>
                  <a:srgbClr val="FFFF00"/>
                </a:solidFill>
              </a:rPr>
              <a:t>Конструктивно </a:t>
            </a:r>
            <a:r>
              <a:rPr sz="3100" dirty="0" err="1" smtClean="0">
                <a:solidFill>
                  <a:srgbClr val="FFFF00"/>
                </a:solidFill>
              </a:rPr>
              <a:t>обособленный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первичный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преобразователь</a:t>
            </a:r>
            <a:r>
              <a:rPr sz="3100" dirty="0" smtClean="0">
                <a:solidFill>
                  <a:srgbClr val="FFFF00"/>
                </a:solidFill>
              </a:rPr>
              <a:t>, </a:t>
            </a:r>
            <a:r>
              <a:rPr sz="3100" dirty="0" err="1" smtClean="0">
                <a:solidFill>
                  <a:srgbClr val="FFFF00"/>
                </a:solidFill>
              </a:rPr>
              <a:t>от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которого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поступает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измерительная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r>
              <a:rPr sz="3100" dirty="0" err="1" smtClean="0">
                <a:solidFill>
                  <a:srgbClr val="FFFF00"/>
                </a:solidFill>
              </a:rPr>
              <a:t>информация</a:t>
            </a:r>
            <a:r>
              <a:rPr sz="3100" dirty="0" smtClean="0">
                <a:solidFill>
                  <a:srgbClr val="FFFF00"/>
                </a:solidFill>
              </a:rPr>
              <a:t> </a:t>
            </a:r>
            <a:endParaRPr lang="ru-RU" sz="3100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28CE-3162-4E54-8FEB-AB30581F008E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b="1" i="1" smtClean="0"/>
              <a:t>Мера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214414" y="3500438"/>
            <a:ext cx="7086600" cy="457200"/>
          </a:xfrm>
        </p:spPr>
        <p:txBody>
          <a:bodyPr/>
          <a:lstStyle/>
          <a:p>
            <a:r>
              <a:rPr b="1" i="1" smtClean="0"/>
              <a:t>Измерительная установка</a:t>
            </a:r>
            <a:r>
              <a:rPr smtClean="0"/>
              <a:t>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>
          <a:xfrm>
            <a:off x="1214414" y="4143380"/>
            <a:ext cx="7086600" cy="457200"/>
          </a:xfrm>
        </p:spPr>
        <p:txBody>
          <a:bodyPr/>
          <a:lstStyle/>
          <a:p>
            <a:r>
              <a:rPr b="1" i="1" smtClean="0"/>
              <a:t>Набор мер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b="1" i="1" smtClean="0"/>
              <a:t>Измерительный прибор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214414" y="2714620"/>
            <a:ext cx="7086600" cy="457200"/>
          </a:xfrm>
        </p:spPr>
        <p:txBody>
          <a:bodyPr/>
          <a:lstStyle/>
          <a:p>
            <a:r>
              <a:rPr b="1" i="1" dirty="0" err="1" smtClean="0"/>
              <a:t>Датчик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696200" cy="1371600"/>
          </a:xfrm>
        </p:spPr>
        <p:txBody>
          <a:bodyPr>
            <a:noAutofit/>
          </a:bodyPr>
          <a:lstStyle/>
          <a:p>
            <a:pPr lvl="0"/>
            <a:r>
              <a:rPr lang="ru-RU" sz="2400" dirty="0" smtClean="0">
                <a:solidFill>
                  <a:srgbClr val="FFFF00"/>
                </a:solidFill>
              </a:rPr>
              <a:t>18 С</a:t>
            </a:r>
            <a:r>
              <a:rPr sz="2400" dirty="0" err="1" smtClean="0">
                <a:solidFill>
                  <a:srgbClr val="FFFF00"/>
                </a:solidFill>
              </a:rPr>
              <a:t>овокупность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измерительных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приборов</a:t>
            </a:r>
            <a:r>
              <a:rPr sz="2400" dirty="0" smtClean="0">
                <a:solidFill>
                  <a:srgbClr val="FFFF00"/>
                </a:solidFill>
              </a:rPr>
              <a:t> и </a:t>
            </a:r>
            <a:r>
              <a:rPr sz="2400" dirty="0" err="1" smtClean="0">
                <a:solidFill>
                  <a:srgbClr val="FFFF00"/>
                </a:solidFill>
              </a:rPr>
              <a:t>других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устройств</a:t>
            </a:r>
            <a:r>
              <a:rPr sz="2400" dirty="0" smtClean="0">
                <a:solidFill>
                  <a:srgbClr val="FFFF00"/>
                </a:solidFill>
              </a:rPr>
              <a:t>, </a:t>
            </a:r>
            <a:r>
              <a:rPr sz="2400" dirty="0" err="1" smtClean="0">
                <a:solidFill>
                  <a:srgbClr val="FFFF00"/>
                </a:solidFill>
              </a:rPr>
              <a:t>предназначенная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для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измерений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физических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величин</a:t>
            </a:r>
            <a:r>
              <a:rPr sz="2400" dirty="0" smtClean="0">
                <a:solidFill>
                  <a:srgbClr val="FFFF00"/>
                </a:solidFill>
              </a:rPr>
              <a:t> и </a:t>
            </a:r>
            <a:r>
              <a:rPr sz="2400" dirty="0" err="1" smtClean="0">
                <a:solidFill>
                  <a:srgbClr val="FFFF00"/>
                </a:solidFill>
              </a:rPr>
              <a:t>расположенных</a:t>
            </a:r>
            <a:r>
              <a:rPr sz="2400" dirty="0" smtClean="0">
                <a:solidFill>
                  <a:srgbClr val="FFFF00"/>
                </a:solidFill>
              </a:rPr>
              <a:t> в </a:t>
            </a:r>
            <a:r>
              <a:rPr sz="2400" dirty="0" err="1" smtClean="0">
                <a:solidFill>
                  <a:srgbClr val="FFFF00"/>
                </a:solidFill>
              </a:rPr>
              <a:t>одном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месте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28CE-3162-4E54-8FEB-AB30581F008E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>
          <a:xfrm>
            <a:off x="1142976" y="2786058"/>
            <a:ext cx="7086600" cy="457200"/>
          </a:xfrm>
        </p:spPr>
        <p:txBody>
          <a:bodyPr/>
          <a:lstStyle/>
          <a:p>
            <a:r>
              <a:rPr smtClean="0"/>
              <a:t>Мера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214414" y="3500438"/>
            <a:ext cx="7086600" cy="457200"/>
          </a:xfrm>
        </p:spPr>
        <p:txBody>
          <a:bodyPr/>
          <a:lstStyle/>
          <a:p>
            <a:r>
              <a:rPr smtClean="0"/>
              <a:t>Датчик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>
          <a:xfrm>
            <a:off x="1214414" y="4143380"/>
            <a:ext cx="7086600" cy="457200"/>
          </a:xfrm>
        </p:spPr>
        <p:txBody>
          <a:bodyPr/>
          <a:lstStyle/>
          <a:p>
            <a:r>
              <a:rPr smtClean="0"/>
              <a:t>Измерительный прибор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smtClean="0"/>
              <a:t>Набор мер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214414" y="4857760"/>
            <a:ext cx="7086600" cy="457200"/>
          </a:xfrm>
        </p:spPr>
        <p:txBody>
          <a:bodyPr/>
          <a:lstStyle/>
          <a:p>
            <a:r>
              <a:rPr b="1" smtClean="0"/>
              <a:t>Измерительная установка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696200" cy="1371600"/>
          </a:xfrm>
        </p:spPr>
        <p:txBody>
          <a:bodyPr>
            <a:noAutofit/>
          </a:bodyPr>
          <a:lstStyle/>
          <a:p>
            <a:pPr lvl="0">
              <a:tabLst>
                <a:tab pos="96838" algn="l"/>
              </a:tabLst>
            </a:pPr>
            <a:r>
              <a:rPr sz="2800" smtClean="0">
                <a:solidFill>
                  <a:srgbClr val="FFFF00"/>
                </a:solidFill>
              </a:rPr>
              <a:t>19 Разность </a:t>
            </a:r>
            <a:r>
              <a:rPr sz="2800" dirty="0" err="1" smtClean="0">
                <a:solidFill>
                  <a:srgbClr val="FFFF00"/>
                </a:solidFill>
              </a:rPr>
              <a:t>величин</a:t>
            </a:r>
            <a:r>
              <a:rPr sz="2800" dirty="0" smtClean="0">
                <a:solidFill>
                  <a:srgbClr val="FFFF00"/>
                </a:solidFill>
              </a:rPr>
              <a:t>, </a:t>
            </a:r>
            <a:r>
              <a:rPr sz="2800" dirty="0" err="1" smtClean="0">
                <a:solidFill>
                  <a:srgbClr val="FFFF00"/>
                </a:solidFill>
              </a:rPr>
              <a:t>соответствующих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двум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соседним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отметкам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шкалы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средства</a:t>
            </a:r>
            <a:r>
              <a:rPr sz="2800" dirty="0" smtClean="0">
                <a:solidFill>
                  <a:srgbClr val="FFFF00"/>
                </a:solidFill>
              </a:rPr>
              <a:t> </a:t>
            </a:r>
            <a:r>
              <a:rPr sz="2800" dirty="0" err="1" smtClean="0">
                <a:solidFill>
                  <a:srgbClr val="FFFF00"/>
                </a:solidFill>
              </a:rPr>
              <a:t>измерения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28CE-3162-4E54-8FEB-AB30581F008E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smtClean="0"/>
              <a:t>Диапозон показаний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214414" y="3500438"/>
            <a:ext cx="70866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>
          <a:xfrm>
            <a:off x="1214414" y="4143380"/>
            <a:ext cx="70866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smtClean="0"/>
              <a:t>Длина деления шкалы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214414" y="2714620"/>
            <a:ext cx="7086600" cy="457200"/>
          </a:xfrm>
        </p:spPr>
        <p:txBody>
          <a:bodyPr/>
          <a:lstStyle/>
          <a:p>
            <a:r>
              <a:rPr b="1" smtClean="0"/>
              <a:t>Цена деления шкалы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85728"/>
            <a:ext cx="7696200" cy="1371600"/>
          </a:xfrm>
        </p:spPr>
        <p:txBody>
          <a:bodyPr>
            <a:normAutofit fontScale="90000"/>
          </a:bodyPr>
          <a:lstStyle/>
          <a:p>
            <a:pPr lvl="0"/>
            <a:r>
              <a:rPr smtClean="0">
                <a:solidFill>
                  <a:srgbClr val="FFFF00"/>
                </a:solidFill>
              </a:rPr>
              <a:t>20 Область значений шкалы прибора, ограниченная начальным и конечным значениями шкалы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28CE-3162-4E54-8FEB-AB30581F008E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smtClean="0"/>
              <a:t>длина деления шкалы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142976" y="2714620"/>
            <a:ext cx="7086600" cy="457200"/>
          </a:xfrm>
        </p:spPr>
        <p:txBody>
          <a:bodyPr/>
          <a:lstStyle/>
          <a:p>
            <a:r>
              <a:rPr smtClean="0"/>
              <a:t>цена деления шкалы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>
          <a:xfrm>
            <a:off x="1214414" y="4143380"/>
            <a:ext cx="7086600" cy="457200"/>
          </a:xfrm>
        </p:spPr>
        <p:txBody>
          <a:bodyPr/>
          <a:lstStyle/>
          <a:p>
            <a:r>
              <a:rPr smtClean="0"/>
              <a:t>погрешность  средства измерения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smtClean="0"/>
              <a:t>пределы измерения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142976" y="3429000"/>
            <a:ext cx="7086600" cy="457200"/>
          </a:xfrm>
        </p:spPr>
        <p:txBody>
          <a:bodyPr>
            <a:normAutofit/>
          </a:bodyPr>
          <a:lstStyle/>
          <a:p>
            <a:r>
              <a:rPr smtClean="0"/>
              <a:t>диапазон показаний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285728"/>
            <a:ext cx="7696200" cy="1371600"/>
          </a:xfrm>
        </p:spPr>
        <p:txBody>
          <a:bodyPr>
            <a:normAutofit fontScale="90000"/>
          </a:bodyPr>
          <a:lstStyle/>
          <a:p>
            <a:pPr lvl="0"/>
            <a:r>
              <a:rPr smtClean="0">
                <a:solidFill>
                  <a:srgbClr val="FFFF00"/>
                </a:solidFill>
              </a:rPr>
              <a:t>21 Расстояние между осями (или центрами) двух соседних отметок шкалы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28CE-3162-4E54-8FEB-AB30581F008E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>
          <a:xfrm>
            <a:off x="1214414" y="2786058"/>
            <a:ext cx="7086600" cy="457200"/>
          </a:xfrm>
        </p:spPr>
        <p:txBody>
          <a:bodyPr/>
          <a:lstStyle/>
          <a:p>
            <a:r>
              <a:rPr smtClean="0"/>
              <a:t>пределы измерения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214414" y="3500438"/>
            <a:ext cx="7086600" cy="457200"/>
          </a:xfrm>
        </p:spPr>
        <p:txBody>
          <a:bodyPr/>
          <a:lstStyle/>
          <a:p>
            <a:r>
              <a:rPr smtClean="0"/>
              <a:t>цена деления шкалы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>
          <a:xfrm>
            <a:off x="1214414" y="4143380"/>
            <a:ext cx="7086600" cy="457200"/>
          </a:xfrm>
        </p:spPr>
        <p:txBody>
          <a:bodyPr/>
          <a:lstStyle/>
          <a:p>
            <a:r>
              <a:rPr smtClean="0"/>
              <a:t>начальное и конечное значения шкалы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lang="ru-RU" dirty="0" err="1" smtClean="0"/>
              <a:t>д</a:t>
            </a:r>
            <a:r>
              <a:rPr smtClean="0"/>
              <a:t>лина деления шкалы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214414" y="4857760"/>
            <a:ext cx="7086600" cy="457200"/>
          </a:xfrm>
        </p:spPr>
        <p:txBody>
          <a:bodyPr/>
          <a:lstStyle/>
          <a:p>
            <a:r>
              <a:rPr smtClean="0"/>
              <a:t>длина деления шкалы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2400" smtClean="0">
                <a:solidFill>
                  <a:srgbClr val="FFFF00"/>
                </a:solidFill>
              </a:rPr>
              <a:t>22 Область </a:t>
            </a:r>
            <a:r>
              <a:rPr sz="2400" dirty="0" err="1" smtClean="0">
                <a:solidFill>
                  <a:srgbClr val="FFFF00"/>
                </a:solidFill>
              </a:rPr>
              <a:t>значений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величины</a:t>
            </a:r>
            <a:r>
              <a:rPr sz="2400" dirty="0" smtClean="0">
                <a:solidFill>
                  <a:srgbClr val="FFFF00"/>
                </a:solidFill>
              </a:rPr>
              <a:t>, в </a:t>
            </a:r>
            <a:r>
              <a:rPr sz="2400" dirty="0" err="1" smtClean="0">
                <a:solidFill>
                  <a:srgbClr val="FFFF00"/>
                </a:solidFill>
              </a:rPr>
              <a:t>пределах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которой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нормированы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допускаемые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пределы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погрешности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средства</a:t>
            </a:r>
            <a:r>
              <a:rPr sz="2400" dirty="0" smtClean="0">
                <a:solidFill>
                  <a:srgbClr val="FFFF00"/>
                </a:solidFill>
              </a:rPr>
              <a:t> </a:t>
            </a:r>
            <a:r>
              <a:rPr sz="2400" dirty="0" err="1" smtClean="0">
                <a:solidFill>
                  <a:srgbClr val="FFFF00"/>
                </a:solidFill>
              </a:rPr>
              <a:t>измерения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E684E-87A2-4F95-B554-6A4AA934D773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smtClean="0"/>
              <a:t>начальное и конечное значения шкалы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8"/>
          </p:nvPr>
        </p:nvSpPr>
        <p:spPr>
          <a:xfrm>
            <a:off x="1142976" y="2071678"/>
            <a:ext cx="7086600" cy="457200"/>
          </a:xfrm>
        </p:spPr>
        <p:txBody>
          <a:bodyPr/>
          <a:lstStyle/>
          <a:p>
            <a:r>
              <a:rPr smtClean="0"/>
              <a:t>цена деления шкалы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smtClean="0"/>
              <a:t>длина деления шкалы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smtClean="0"/>
              <a:t>диапазон измерений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1"/>
          </p:nvPr>
        </p:nvSpPr>
        <p:spPr>
          <a:xfrm>
            <a:off x="1142976" y="4143380"/>
            <a:ext cx="7086600" cy="457200"/>
          </a:xfrm>
        </p:spPr>
        <p:txBody>
          <a:bodyPr/>
          <a:lstStyle/>
          <a:p>
            <a:r>
              <a:rPr smtClean="0"/>
              <a:t>пределами измерений</a:t>
            </a:r>
            <a:endParaRPr lang="ru-RU" dirty="0"/>
          </a:p>
        </p:txBody>
      </p:sp>
      <p:pic>
        <p:nvPicPr>
          <p:cNvPr id="10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11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2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2B9100B3-9D5B-4A3D-BD89-F753B0E38620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/>
          <a:lstStyle/>
          <a:p>
            <a:r>
              <a:rPr lang="ru-RU" dirty="0" smtClean="0"/>
              <a:t>Задание на дом</a:t>
            </a:r>
            <a:endParaRPr lang="ru-RU" dirty="0"/>
          </a:p>
        </p:txBody>
      </p:sp>
      <p:pic>
        <p:nvPicPr>
          <p:cNvPr id="4" name="Picture 2" descr="C:\Documents and Settings\Лена\Мои документы\Мои рисунки\Димов Ю.В. Метрология, стандартизация и сертификация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88"/>
            <a:ext cx="3287713" cy="500062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220072" y="1916832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Стр. 202- 214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332DB78-70AF-4F31-9C3F-73643D832560}" type="datetime1">
              <a:rPr kumimoji="0" lang="ru-RU" smtClean="0"/>
              <a:pPr algn="r"/>
              <a:t>15.05.2015</a:t>
            </a:fld>
            <a:endParaRPr kumimoji="0"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85720" y="2500306"/>
            <a:ext cx="8229600" cy="1143000"/>
          </a:xfrm>
        </p:spPr>
        <p:txBody>
          <a:bodyPr/>
          <a:lstStyle/>
          <a:p>
            <a:pPr algn="ctr"/>
            <a:r>
              <a:rPr smtClean="0"/>
              <a:t>Спасибо за внимание !</a:t>
            </a:r>
            <a:endParaRPr lang="ru-RU" dirty="0"/>
          </a:p>
        </p:txBody>
      </p:sp>
      <p:sp>
        <p:nvSpPr>
          <p:cNvPr id="6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B92F-6437-471A-9C15-FD2562443201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indent="717550"/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Задачи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47500" lnSpcReduction="20000"/>
          </a:bodyPr>
          <a:lstStyle/>
          <a:p>
            <a:pPr algn="l"/>
            <a:r>
              <a:rPr lang="ru-RU" dirty="0" smtClean="0"/>
              <a:t>-изучение средств измерений</a:t>
            </a:r>
          </a:p>
          <a:p>
            <a:pPr algn="l">
              <a:buFontTx/>
              <a:buChar char="-"/>
            </a:pPr>
            <a:r>
              <a:rPr lang="ru-RU" dirty="0" smtClean="0"/>
              <a:t>освоение основ метрологии</a:t>
            </a:r>
          </a:p>
          <a:p>
            <a:pPr algn="l">
              <a:buFontTx/>
              <a:buChar char="-"/>
            </a:pPr>
            <a:r>
              <a:rPr lang="ru-RU" dirty="0" smtClean="0"/>
              <a:t>-подготовка к дифференцированному зачету</a:t>
            </a:r>
            <a:endParaRPr lang="ru-RU" dirty="0"/>
          </a:p>
        </p:txBody>
      </p:sp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6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7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B755-4DBE-47BC-9304-E5476063AE79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12" name="Rectangle 2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extLst/>
          </a:lstStyle>
          <a:p>
            <a:pPr algn="ctr"/>
            <a:r>
              <a:rPr b="1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1Метрология</a:t>
            </a:r>
            <a:endParaRPr lang="ru-RU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Rectangle 7"/>
          <p:cNvSpPr>
            <a:spLocks noGrp="1"/>
          </p:cNvSpPr>
          <p:nvPr>
            <p:ph type="body" sz="quarter" idx="14"/>
          </p:nvPr>
        </p:nvSpPr>
        <p:spPr>
          <a:xfrm>
            <a:off x="857224" y="2928934"/>
            <a:ext cx="7729534" cy="1143000"/>
          </a:xfrm>
        </p:spPr>
        <p:txBody>
          <a:bodyPr>
            <a:normAutofit fontScale="55000" lnSpcReduction="20000"/>
          </a:bodyPr>
          <a:lstStyle>
            <a:extLst/>
          </a:lstStyle>
          <a:p>
            <a:r>
              <a:rPr smtClean="0"/>
              <a:t>наука об измерениях, методах и средствах обеспечения их единства и требуемой точности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8D90F-A7BA-4531-9582-7F8BC1964A95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5" name="Rectangle 2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extLst/>
          </a:lstStyle>
          <a:p>
            <a:pPr algn="ctr"/>
            <a:r>
              <a:rPr lang="ru-RU" dirty="0" smtClean="0">
                <a:solidFill>
                  <a:srgbClr val="FFFF00"/>
                </a:solidFill>
              </a:rPr>
              <a:t>2 </a:t>
            </a:r>
            <a:r>
              <a:rPr b="1" smtClean="0">
                <a:solidFill>
                  <a:srgbClr val="FFFF00"/>
                </a:solidFill>
              </a:rPr>
              <a:t>Физическая величина</a:t>
            </a:r>
            <a:endParaRPr smtClean="0">
              <a:solidFill>
                <a:srgbClr val="FFFF00"/>
              </a:solidFill>
            </a:endParaRPr>
          </a:p>
        </p:txBody>
      </p:sp>
      <p:sp>
        <p:nvSpPr>
          <p:cNvPr id="24" name="Rectangle 6"/>
          <p:cNvSpPr>
            <a:spLocks noGrp="1"/>
          </p:cNvSpPr>
          <p:nvPr>
            <p:ph type="body" sz="quarter" idx="14"/>
          </p:nvPr>
        </p:nvSpPr>
        <p:spPr>
          <a:xfrm>
            <a:off x="714348" y="2285992"/>
            <a:ext cx="7986738" cy="1819292"/>
          </a:xfrm>
        </p:spPr>
        <p:txBody>
          <a:bodyPr>
            <a:normAutofit fontScale="55000" lnSpcReduction="20000"/>
          </a:bodyPr>
          <a:lstStyle>
            <a:extLst/>
          </a:lstStyle>
          <a:p>
            <a:pPr lvl="0"/>
            <a:r>
              <a:rPr smtClean="0"/>
              <a:t>одно из свойств физического объекта, которое является общим в качественном отношении для многих физических объектов, отличаясь при этом количественным значением</a:t>
            </a:r>
          </a:p>
        </p:txBody>
      </p:sp>
      <p:pic>
        <p:nvPicPr>
          <p:cNvPr id="8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9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10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37528-7C53-40D0-AFB6-44467B89C62B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534988" algn="ctr"/>
            <a:r>
              <a:rPr b="1" smtClean="0">
                <a:solidFill>
                  <a:srgbClr val="FFFF00"/>
                </a:solidFill>
              </a:rPr>
              <a:t>3Измерение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714348" y="3143248"/>
            <a:ext cx="8015286" cy="1000124"/>
          </a:xfrm>
        </p:spPr>
        <p:txBody>
          <a:bodyPr>
            <a:normAutofit fontScale="62500" lnSpcReduction="20000"/>
          </a:bodyPr>
          <a:lstStyle/>
          <a:p>
            <a:r>
              <a:rPr smtClean="0"/>
              <a:t>совокупность операций, выполняемых с помощью технического средства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A02C2-3D8E-46E4-8172-A54DEBC62F58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b="1" dirty="0" smtClean="0">
                <a:solidFill>
                  <a:srgbClr val="FFFF00"/>
                </a:solidFill>
              </a:rPr>
              <a:t>4 </a:t>
            </a:r>
            <a:r>
              <a:rPr lang="ru-RU" b="1" dirty="0" smtClean="0">
                <a:solidFill>
                  <a:srgbClr val="FFFF00"/>
                </a:solidFill>
              </a:rPr>
              <a:t>Г</a:t>
            </a:r>
            <a:r>
              <a:rPr b="1" smtClean="0">
                <a:solidFill>
                  <a:srgbClr val="FFFF00"/>
                </a:solidFill>
              </a:rPr>
              <a:t>лавная задача </a:t>
            </a:r>
            <a:r>
              <a:rPr b="1" dirty="0" err="1" smtClean="0">
                <a:solidFill>
                  <a:srgbClr val="FFFF00"/>
                </a:solidFill>
              </a:rPr>
              <a:t>метрологии</a:t>
            </a:r>
            <a:r>
              <a:rPr b="1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357158" y="34290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i="1" smtClean="0"/>
              <a:t>обеспечение единства измерений </a:t>
            </a:r>
            <a:endParaRPr smtClean="0"/>
          </a:p>
          <a:p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B1C71-C8B6-4316-ADDF-D80550E47360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smtClean="0">
                <a:solidFill>
                  <a:srgbClr val="FFFF00"/>
                </a:solidFill>
              </a:rPr>
              <a:t>5</a:t>
            </a:r>
            <a:r>
              <a:rPr b="1" smtClean="0">
                <a:solidFill>
                  <a:srgbClr val="FFFF00"/>
                </a:solidFill>
              </a:rPr>
              <a:t>Погрешность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2714620"/>
            <a:ext cx="8229600" cy="1428752"/>
          </a:xfrm>
        </p:spPr>
        <p:txBody>
          <a:bodyPr>
            <a:normAutofit fontScale="70000" lnSpcReduction="20000"/>
          </a:bodyPr>
          <a:lstStyle/>
          <a:p>
            <a:r>
              <a:rPr smtClean="0"/>
              <a:t>отклонение результата измерений от действительного (истинного) значения измеряемой величины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789E2-9B55-4A26-A104-D4BAB674DD41}" type="datetime1">
              <a:rPr kumimoji="0" lang="ru-RU" smtClean="0"/>
              <a:pPr/>
              <a:t>15.05.2015</a:t>
            </a:fld>
            <a:endParaRPr kumimoji="0"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143000"/>
          </a:xfrm>
        </p:spPr>
        <p:txBody>
          <a:bodyPr>
            <a:normAutofit fontScale="90000"/>
          </a:bodyPr>
          <a:lstStyle/>
          <a:p>
            <a:pPr lvl="0" indent="633413"/>
            <a:r>
              <a:rPr smtClean="0">
                <a:solidFill>
                  <a:srgbClr val="FFFF00"/>
                </a:solidFill>
              </a:rPr>
              <a:t>6</a:t>
            </a:r>
            <a:r>
              <a:rPr b="1" smtClean="0">
                <a:solidFill>
                  <a:srgbClr val="FFFF00"/>
                </a:solidFill>
              </a:rPr>
              <a:t>Рабочий эталон</a:t>
            </a:r>
            <a:r>
              <a:rPr smtClean="0"/>
              <a:t/>
            </a:r>
            <a:br>
              <a:rPr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4"/>
          </p:nvPr>
        </p:nvSpPr>
        <p:spPr>
          <a:xfrm>
            <a:off x="285720" y="3071810"/>
            <a:ext cx="8229600" cy="1143000"/>
          </a:xfrm>
        </p:spPr>
        <p:txBody>
          <a:bodyPr>
            <a:normAutofit fontScale="55000" lnSpcReduction="20000"/>
          </a:bodyPr>
          <a:lstStyle/>
          <a:p>
            <a:r>
              <a:rPr smtClean="0"/>
              <a:t>эталон, предназначенный для передачи размера единицы рабочим средствам измерения.</a:t>
            </a:r>
            <a:endParaRPr lang="ru-RU" dirty="0"/>
          </a:p>
        </p:txBody>
      </p:sp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3" cstate="print"/>
          <a:stretch>
            <a:fillRect/>
          </a:stretch>
        </p:blipFill>
        <p:spPr>
          <a:xfrm>
            <a:off x="6858016" y="6215082"/>
            <a:ext cx="376238" cy="376238"/>
          </a:xfrm>
          <a:prstGeom prst="rect">
            <a:avLst/>
          </a:prstGeom>
        </p:spPr>
      </p:pic>
      <p:sp>
        <p:nvSpPr>
          <p:cNvPr id="7" name="Oval 28">
            <a:hlinkClick r:id="" action="ppaction://hlinkshowjump?jump=nextslide"/>
          </p:cNvPr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ru-RU" dirty="0"/>
          </a:p>
        </p:txBody>
      </p:sp>
      <p:sp>
        <p:nvSpPr>
          <p:cNvPr id="8" name="Oval 28">
            <a:hlinkClick r:id="" action="ppaction://hlinkshowjump?jump=endshow"/>
          </p:cNvPr>
          <p:cNvSpPr/>
          <p:nvPr/>
        </p:nvSpPr>
        <p:spPr>
          <a:xfrm>
            <a:off x="8715404" y="214290"/>
            <a:ext cx="214314" cy="214314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l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4"/>
          </a:lnRef>
          <a:fillRef idx="1002">
            <a:schemeClr val="lt1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69850" h="38100" prst="cross"/>
            </a:sp3d>
          </a:bodyPr>
          <a:lstStyle>
            <a:extLst/>
          </a:lstStyle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491</Words>
  <Application>Microsoft Office PowerPoint</Application>
  <PresentationFormat>Экран (4:3)</PresentationFormat>
  <Paragraphs>130</Paragraphs>
  <Slides>28</Slides>
  <Notes>4</Notes>
  <HiddenSlides>0</HiddenSlides>
  <MMClips>25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QuizShow</vt:lpstr>
      <vt:lpstr>ТЕСТЫ ПО темЕ «Средства измерений»</vt:lpstr>
      <vt:lpstr>Цель</vt:lpstr>
      <vt:lpstr>Задачи</vt:lpstr>
      <vt:lpstr>1Метрология</vt:lpstr>
      <vt:lpstr>2 Физическая величина</vt:lpstr>
      <vt:lpstr>3Измерение</vt:lpstr>
      <vt:lpstr>4 Главная задача метрологии </vt:lpstr>
      <vt:lpstr>5Погрешность </vt:lpstr>
      <vt:lpstr>6Рабочий эталон </vt:lpstr>
      <vt:lpstr>7Суммарную погрешность измерения делят на </vt:lpstr>
      <vt:lpstr>8Однократное измерение </vt:lpstr>
      <vt:lpstr>9Многократное измерение </vt:lpstr>
      <vt:lpstr>10 Прямое измерение </vt:lpstr>
      <vt:lpstr>11Косвенное измерение </vt:lpstr>
      <vt:lpstr>12 Методы измерения бывают </vt:lpstr>
      <vt:lpstr>Метод непосредственной оценки</vt:lpstr>
      <vt:lpstr>13Метод сравнения с мерой </vt:lpstr>
      <vt:lpstr>14Средство измерения </vt:lpstr>
      <vt:lpstr>     </vt:lpstr>
      <vt:lpstr>16 Средство измерений, предназначенное для получения значений измеряемой физической величины в установленном диапазоне</vt:lpstr>
      <vt:lpstr>  17 Конструктивно обособленный первичный преобразователь, от которого поступает измерительная информация </vt:lpstr>
      <vt:lpstr>18 Совокупность измерительных приборов и других устройств, предназначенная для измерений физических величин и расположенных в одном месте</vt:lpstr>
      <vt:lpstr>19 Разность величин, соответствующих двум соседним отметкам шкалы средства измерения</vt:lpstr>
      <vt:lpstr>20 Область значений шкалы прибора, ограниченная начальным и конечным значениями шкалы</vt:lpstr>
      <vt:lpstr>21 Расстояние между осями (или центрами) двух соседних отметок шкалы</vt:lpstr>
      <vt:lpstr>22 Область значений величины, в пределах которой нормированы допускаемые пределы погрешности средства измерения</vt:lpstr>
      <vt:lpstr>Задание на дом</vt:lpstr>
      <vt:lpstr>Спасибо за внимание 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2009-12-18T13:19:36Z</dcterms:created>
  <dcterms:modified xsi:type="dcterms:W3CDTF">2015-05-15T08:40:11Z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