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58" r:id="rId5"/>
    <p:sldId id="271" r:id="rId6"/>
    <p:sldId id="272" r:id="rId7"/>
    <p:sldId id="273" r:id="rId8"/>
    <p:sldId id="260" r:id="rId9"/>
    <p:sldId id="265" r:id="rId10"/>
    <p:sldId id="257" r:id="rId11"/>
    <p:sldId id="269" r:id="rId12"/>
    <p:sldId id="270" r:id="rId13"/>
    <p:sldId id="259" r:id="rId14"/>
    <p:sldId id="262" r:id="rId15"/>
    <p:sldId id="266" r:id="rId16"/>
    <p:sldId id="267" r:id="rId17"/>
    <p:sldId id="268" r:id="rId18"/>
    <p:sldId id="263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4348" y="-285776"/>
            <a:ext cx="7670700" cy="214314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95000"/>
                  </a:schemeClr>
                </a:solidFill>
              </a:rPr>
              <a:t>Экскаваторы непрерывного действия</a:t>
            </a:r>
            <a:endParaRPr lang="ru-RU" sz="4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971600" y="3068960"/>
            <a:ext cx="6624736" cy="1080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 МДК 01.02 Проект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производтва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работ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2.3  « Строительные машины и механизмы»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398496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Специальность 270802 Строительство 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и эксплуатация зданий и сооружений </a:t>
            </a:r>
            <a:endParaRPr lang="ru-RU" b="1" i="1" dirty="0" smtClean="0">
              <a:solidFill>
                <a:srgbClr val="002060"/>
              </a:solidFill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Преподаватель спец. Дисциплин НКСЭ </a:t>
            </a:r>
            <a:r>
              <a:rPr lang="ru-RU" b="1" i="1" dirty="0" err="1" smtClean="0">
                <a:solidFill>
                  <a:srgbClr val="002060"/>
                </a:solidFill>
                <a:latin typeface="Bookman Old Style" pitchFamily="18" charset="0"/>
              </a:rPr>
              <a:t>Недильская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 И.И.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6715140" y="1643050"/>
            <a:ext cx="2286016" cy="7143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шнекороторный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57554" y="1714488"/>
            <a:ext cx="2000264" cy="642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цепные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1643050"/>
            <a:ext cx="171451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роторные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9286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типу рабочего оборудования экскаваторы непрерывного действия разделяются 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285992"/>
            <a:ext cx="271464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1357290" y="1285860"/>
            <a:ext cx="71438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357430"/>
            <a:ext cx="3643338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8" name="Прямая со стрелкой 27"/>
          <p:cNvCxnSpPr/>
          <p:nvPr/>
        </p:nvCxnSpPr>
        <p:spPr>
          <a:xfrm rot="16200000" flipH="1">
            <a:off x="3607587" y="1250141"/>
            <a:ext cx="714381" cy="500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00760" y="1142984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8643998" cy="65008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Роторные экскаваторы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Ковши закреплены на жестком роторе.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Отвал грунта может производиться как непосредственно из ковшей, так и посредством транспортера.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571900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214422"/>
            <a:ext cx="411937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357166"/>
            <a:ext cx="8715436" cy="5857916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Цепные экскаваторы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Ковши закреплены на бесконечной цепи.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Отвал грунта производится непосредственно из ковшей.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направляющей цепи обычно задаёт профиль копания.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4643470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285992"/>
            <a:ext cx="369093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758238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экскаваторов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 типу ходового устройства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035819" y="892951"/>
            <a:ext cx="642942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3857620" y="1142984"/>
            <a:ext cx="856462" cy="14208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929454" y="857232"/>
            <a:ext cx="785818" cy="7143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143636" y="1857364"/>
            <a:ext cx="2786082" cy="10001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29520" y="250030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1571612"/>
            <a:ext cx="1857388" cy="2643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Гусеничный экскаватор непрерывного действия</a:t>
            </a:r>
            <a:r>
              <a:rPr lang="ru-RU" dirty="0" smtClean="0">
                <a:solidFill>
                  <a:schemeClr val="tx1"/>
                </a:solidFill>
              </a:rPr>
              <a:t>	</a:t>
            </a:r>
          </a:p>
          <a:p>
            <a:pPr algn="ctr"/>
            <a:r>
              <a:rPr lang="ru-RU" dirty="0" smtClean="0"/>
              <a:t>	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286512" y="1857364"/>
            <a:ext cx="2500330" cy="235745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/>
              <a:t>Рельсовый экскаватор непрерывного действия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	</a:t>
            </a:r>
          </a:p>
          <a:p>
            <a:pPr algn="ctr"/>
            <a:r>
              <a:rPr lang="ru-RU" dirty="0" smtClean="0"/>
              <a:t>	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3143240" y="1857364"/>
            <a:ext cx="2428892" cy="221457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 Колесный экскаватор непрерывного действия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	</a:t>
            </a:r>
          </a:p>
          <a:p>
            <a:pPr algn="ctr"/>
            <a:r>
              <a:rPr lang="ru-RU" dirty="0" smtClean="0"/>
              <a:t>	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6124"/>
            <a:ext cx="264320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214686"/>
            <a:ext cx="3500462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143248"/>
            <a:ext cx="264320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543956" cy="603887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экскаваторов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направлению движения основного рабочего органа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785786" y="1214422"/>
            <a:ext cx="135732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3786182" y="1571612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6357950" y="1142984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0" y="2357430"/>
            <a:ext cx="2071702" cy="928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Экскаватор продольного копания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2071678"/>
            <a:ext cx="2928958" cy="10001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Экскаватор поперечного копания</a:t>
            </a:r>
          </a:p>
          <a:p>
            <a:pPr algn="ctr"/>
            <a:r>
              <a:rPr lang="ru-RU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2071678"/>
            <a:ext cx="2143140" cy="135732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Экскаватор радиального копания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242889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857496"/>
            <a:ext cx="2786082" cy="373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6208" y="3143248"/>
            <a:ext cx="284015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142844" y="214290"/>
            <a:ext cx="8858312" cy="692948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Экскаваторы продольного копания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движения режущей кромки ковша совпадает с направлением движения машины.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Применяются для разработки узких траншей.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643049"/>
            <a:ext cx="7429552" cy="4768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14290"/>
            <a:ext cx="8786874" cy="65008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Экскаваторы поперечного копания</a:t>
            </a:r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движения режущей кромки ковша перпендикулярно направлению движения машины.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Применяются для разработки котлованов, копания каналов, добычи полезных ископаемых.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8286808" cy="4267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285728"/>
            <a:ext cx="8858312" cy="6286544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Экскаваторы радиального копания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Перемещение рабочих органов производится поворотной телескопической стрелой.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026" y="1857364"/>
            <a:ext cx="3802346" cy="4659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857363"/>
            <a:ext cx="4357718" cy="464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01080" cy="5967434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Виды экскаваторов непрерывного действия по способу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соединения рабочего оборудования с базовым шасси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214414" y="1214422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036215" y="1607331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429388" y="1142984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14282" y="1928802"/>
            <a:ext cx="2214578" cy="1428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экскаватор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с навесным рабочим оборудованием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2214554"/>
            <a:ext cx="2714644" cy="928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экскаватор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полуприцепным рабочим оборудованием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2143116"/>
            <a:ext cx="2286016" cy="10715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экскаватор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прицепным рабочим оборудованием</a:t>
            </a:r>
          </a:p>
          <a:p>
            <a:pPr algn="ctr"/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214686"/>
            <a:ext cx="2786082" cy="338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286124"/>
            <a:ext cx="2557465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Контрольные вопросы</a:t>
            </a:r>
          </a:p>
          <a:p>
            <a:endParaRPr lang="ru-RU" b="1" dirty="0" smtClean="0">
              <a:latin typeface="Bookman Old Style" pitchFamily="18" charset="0"/>
            </a:endParaRPr>
          </a:p>
          <a:p>
            <a:endParaRPr lang="ru-RU" b="1" dirty="0" smtClean="0">
              <a:latin typeface="Bookman Old Style" pitchFamily="18" charset="0"/>
            </a:endParaRPr>
          </a:p>
          <a:p>
            <a:r>
              <a:rPr lang="ru-RU" b="1" dirty="0" smtClean="0">
                <a:latin typeface="Bookman Old Style" pitchFamily="18" charset="0"/>
              </a:rPr>
              <a:t>1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Перечислить основное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рабочее оборудование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экскаватора непрерывного действия и его составные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 </a:t>
            </a:r>
          </a:p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2Виды экскаваторов по назначению</a:t>
            </a:r>
          </a:p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Классификация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экскаваторов по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типу рабочего оборудования</a:t>
            </a:r>
          </a:p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экскаваторов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типу ходового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устройства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экскаваторов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направлению движения основного рабочего органа</a:t>
            </a:r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Классификация экскаваторов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способу соединения рабочего оборудования с базовым шасси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9087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1628800"/>
            <a:ext cx="7854696" cy="45365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Цель урока:</a:t>
            </a:r>
            <a:r>
              <a:rPr lang="ru-RU" sz="2800" b="1" dirty="0" smtClean="0">
                <a:solidFill>
                  <a:srgbClr val="00B050"/>
                </a:solidFill>
                <a:latin typeface="Bookman Old Style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</a:rPr>
              <a:t>ознакомить студентов с </a:t>
            </a:r>
            <a:r>
              <a:rPr lang="ru-RU" sz="2800" b="1" dirty="0" smtClean="0">
                <a:latin typeface="Bookman Old Style" pitchFamily="18" charset="0"/>
              </a:rPr>
              <a:t>устройством, применением , достоинствами и недостатками экскаватора непрерывного действия. </a:t>
            </a: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</a:rPr>
              <a:t>Задачи урока:</a:t>
            </a:r>
            <a:r>
              <a:rPr lang="ru-RU" sz="2800" b="1" dirty="0" smtClean="0">
                <a:latin typeface="Bookman Old Style" pitchFamily="18" charset="0"/>
              </a:rPr>
              <a:t> изучить </a:t>
            </a:r>
            <a:r>
              <a:rPr lang="ru-RU" sz="2800" b="1" dirty="0" smtClean="0">
                <a:latin typeface="Bookman Old Style" pitchFamily="18" charset="0"/>
              </a:rPr>
              <a:t>устройство , применение  </a:t>
            </a:r>
            <a:r>
              <a:rPr lang="ru-RU" sz="2800" b="1" dirty="0" smtClean="0">
                <a:latin typeface="Bookman Old Style" pitchFamily="18" charset="0"/>
              </a:rPr>
              <a:t>, </a:t>
            </a:r>
            <a:r>
              <a:rPr lang="ru-RU" sz="2800" b="1" dirty="0" smtClean="0">
                <a:latin typeface="Bookman Old Style" pitchFamily="18" charset="0"/>
              </a:rPr>
              <a:t>достоинство </a:t>
            </a:r>
            <a:r>
              <a:rPr lang="ru-RU" sz="2800" b="1" dirty="0" smtClean="0">
                <a:latin typeface="Bookman Old Style" pitchFamily="18" charset="0"/>
              </a:rPr>
              <a:t>и </a:t>
            </a:r>
            <a:r>
              <a:rPr lang="ru-RU" sz="2800" b="1" dirty="0" smtClean="0">
                <a:latin typeface="Bookman Old Style" pitchFamily="18" charset="0"/>
              </a:rPr>
              <a:t>недостатки </a:t>
            </a:r>
            <a:r>
              <a:rPr lang="ru-RU" sz="2800" b="1" dirty="0" smtClean="0">
                <a:latin typeface="Bookman Old Style" pitchFamily="18" charset="0"/>
              </a:rPr>
              <a:t>экскаватора непрерывного действия</a:t>
            </a:r>
            <a:r>
              <a:rPr lang="ru-RU" sz="2800" b="1" dirty="0" smtClean="0">
                <a:latin typeface="Bookman Old Style" pitchFamily="18" charset="0"/>
              </a:rPr>
              <a:t>. </a:t>
            </a:r>
            <a:r>
              <a:rPr lang="ru-RU" sz="2800" b="1" dirty="0" smtClean="0">
                <a:latin typeface="Bookman Old Style" pitchFamily="18" charset="0"/>
              </a:rPr>
              <a:t>Закрепить материал с помощью контрольных вопросов.</a:t>
            </a:r>
          </a:p>
          <a:p>
            <a:pPr algn="ctr"/>
            <a:r>
              <a:rPr lang="ru-RU" sz="2800" b="1" dirty="0" smtClean="0">
                <a:latin typeface="Bookman Old Style" pitchFamily="18" charset="0"/>
              </a:rPr>
              <a:t>Привить интерес к дисциплине и специальности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928802"/>
            <a:ext cx="8572560" cy="400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8643998" cy="171451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Экскаваторы непрерывного действия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машина, непрерывно разрабатывающая грунт с одновременной погрузкой его в транспортное средство или укладкой в отвал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00174"/>
            <a:ext cx="8715436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000504"/>
            <a:ext cx="2951007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142984"/>
            <a:ext cx="2526199" cy="262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6858048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Основное рабочее оборудование</a:t>
            </a:r>
            <a:r>
              <a:rPr lang="ru-RU" sz="3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экскаватора непрерывного действия и его составные части:</a:t>
            </a:r>
          </a:p>
          <a:p>
            <a:pPr>
              <a:lnSpc>
                <a:spcPct val="110000"/>
              </a:lnSpc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рабочее оборудование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экскаватора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(составная часть экскаватора  для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разрабатывания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транспортирования грунта) </a:t>
            </a:r>
          </a:p>
          <a:p>
            <a:pPr>
              <a:lnSpc>
                <a:spcPct val="110000"/>
              </a:lnSpc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рабочий орган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(составная часть рабочего оборудования экскаватора, непосредственно разрабатывающая и транспортирующая грунт)</a:t>
            </a:r>
          </a:p>
          <a:p>
            <a:pPr>
              <a:lnSpc>
                <a:spcPct val="120000"/>
              </a:lnSpc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ротор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(рабочий орган экскаватора, представляющий собой колесо с расположенными на нем ковшами)</a:t>
            </a:r>
          </a:p>
          <a:p>
            <a:pPr>
              <a:lnSpc>
                <a:spcPct val="120000"/>
              </a:lnSpc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цепь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(рабочий орган экскаватора, представляющий собой замкнутую цепь с расположенными на ней ковшами или скребками)</a:t>
            </a:r>
          </a:p>
          <a:p>
            <a:pPr>
              <a:lnSpc>
                <a:spcPct val="120000"/>
              </a:lnSpc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шнек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(рабочий орган экскаватора непрерывного действия, режущие элементы которого расположены по спиральной линии)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357354" y="2928934"/>
            <a:ext cx="5905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572008"/>
            <a:ext cx="350043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071545"/>
            <a:ext cx="1165057" cy="3044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6929486" cy="6429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Основное рабочее оборудование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экскаватора непрерывного действия и его составные части:</a:t>
            </a: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скребок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(составная часть рабочего органа экскаватора, разрабатывающая и транспортирующая грунт, не обладающая геометрической вместимостью)</a:t>
            </a:r>
          </a:p>
          <a:p>
            <a:pPr>
              <a:buClr>
                <a:srgbClr val="FF0000"/>
              </a:buClr>
              <a:buSzPct val="10100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резец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(режущий элемент экскаватора, срезающий и разрыхляющий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грун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100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очиститель ковша (скребка)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(приспособление для принудительного удаления грунта из ковша (скребка) экскаватора)   </a:t>
            </a: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1000"/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уширитель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ковша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(приспособление, устанавливаемое на ковше экскаватора с целью увеличения ширины копания)</a:t>
            </a: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SzPct val="101000"/>
              <a:buNone/>
            </a:pPr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86544"/>
          </a:xfrm>
        </p:spPr>
        <p:txBody>
          <a:bodyPr/>
          <a:lstStyle/>
          <a:p>
            <a:pPr>
              <a:buNone/>
            </a:pP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Основное рабочее оборудование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экскаватора непрерывного действия и его составные части:</a:t>
            </a:r>
          </a:p>
          <a:p>
            <a:pPr>
              <a:buClr>
                <a:srgbClr val="FF0000"/>
              </a:buClr>
              <a:buSzPct val="101000"/>
              <a:buFont typeface="Wingdings" pitchFamily="2" charset="2"/>
              <a:buChar char="Ø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ковш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(составная часть рабочего органа экскаватора непрерывного действия, разрабатывающая грунт, обладающая геометрической вместимостью по ГОСТ 17257)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714620"/>
            <a:ext cx="7000924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0"/>
            <a:ext cx="371477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5214942" cy="61436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предназначены для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рытья продольных выемок (каналов, траншей, кюветов) прямоугольного и трапецеидального профиля;</a:t>
            </a:r>
          </a:p>
          <a:p>
            <a:pPr>
              <a:buClr>
                <a:srgbClr val="002060"/>
              </a:buClr>
              <a:buSzPct val="10000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профилирования откосов грунтовых сооружений, вскрышных работ; </a:t>
            </a:r>
          </a:p>
          <a:p>
            <a:pPr>
              <a:buClr>
                <a:srgbClr val="002060"/>
              </a:buClr>
              <a:buSzPct val="10000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SzPct val="10000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SzPct val="100000"/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добычи полезных ископаемых открытым способом.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r="25287"/>
          <a:stretch>
            <a:fillRect/>
          </a:stretch>
        </p:blipFill>
        <p:spPr bwMode="auto">
          <a:xfrm>
            <a:off x="4929190" y="4286256"/>
            <a:ext cx="4000528" cy="2571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000240"/>
            <a:ext cx="392909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704088"/>
            <a:ext cx="8715436" cy="8675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Виды экскаваторов по назначению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>
          <a:xfrm>
            <a:off x="214282" y="1285860"/>
            <a:ext cx="4281518" cy="535785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Траншейный экскаватор непрерывного действия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Экскаватор-канавокопатель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352956" cy="535785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Экскаватор-дреноукладчик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Карьерный экскаватор непрерывного действия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14554"/>
            <a:ext cx="2576518" cy="152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455921"/>
            <a:ext cx="3500462" cy="218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1278" y="1857365"/>
            <a:ext cx="3388374" cy="186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643446"/>
            <a:ext cx="350046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</TotalTime>
  <Words>564</Words>
  <Application>Microsoft Office PowerPoint</Application>
  <PresentationFormat>Экран (4:3)</PresentationFormat>
  <Paragraphs>166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Экскаваторы непрерывного действия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Виды экскаваторов по назначению </vt:lpstr>
      <vt:lpstr>По типу рабочего оборудования экскаваторы непрерывного действия разделяются на: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user</cp:lastModifiedBy>
  <cp:revision>46</cp:revision>
  <dcterms:created xsi:type="dcterms:W3CDTF">2013-09-22T15:36:45Z</dcterms:created>
  <dcterms:modified xsi:type="dcterms:W3CDTF">2013-10-05T10:52:45Z</dcterms:modified>
</cp:coreProperties>
</file>