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61" r:id="rId5"/>
    <p:sldId id="262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B91BB-9796-48C8-93B4-9005C8F3010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F12558-F0AB-4BB0-880A-90DCD1B36E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B91BB-9796-48C8-93B4-9005C8F3010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F12558-F0AB-4BB0-880A-90DCD1B36E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B91BB-9796-48C8-93B4-9005C8F3010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F12558-F0AB-4BB0-880A-90DCD1B36E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B91BB-9796-48C8-93B4-9005C8F3010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F12558-F0AB-4BB0-880A-90DCD1B36E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B91BB-9796-48C8-93B4-9005C8F3010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F12558-F0AB-4BB0-880A-90DCD1B36E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B91BB-9796-48C8-93B4-9005C8F3010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F12558-F0AB-4BB0-880A-90DCD1B36E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B91BB-9796-48C8-93B4-9005C8F3010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F12558-F0AB-4BB0-880A-90DCD1B36E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B91BB-9796-48C8-93B4-9005C8F3010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F12558-F0AB-4BB0-880A-90DCD1B36E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B91BB-9796-48C8-93B4-9005C8F3010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F12558-F0AB-4BB0-880A-90DCD1B36E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B91BB-9796-48C8-93B4-9005C8F3010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F12558-F0AB-4BB0-880A-90DCD1B36E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B91BB-9796-48C8-93B4-9005C8F3010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F12558-F0AB-4BB0-880A-90DCD1B36E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0CB91BB-9796-48C8-93B4-9005C8F3010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BF12558-F0AB-4BB0-880A-90DCD1B36E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balakhna.nn.ru/_data/objects/01041/icon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1000108"/>
            <a:ext cx="7406640" cy="1472184"/>
          </a:xfrm>
        </p:spPr>
        <p:txBody>
          <a:bodyPr>
            <a:noAutofit/>
          </a:bodyPr>
          <a:lstStyle/>
          <a:p>
            <a:r>
              <a:rPr lang="ru-RU" sz="4800" dirty="0" smtClean="0"/>
              <a:t>Омонимы.Синонимы.</a:t>
            </a:r>
            <a:br>
              <a:rPr lang="ru-RU" sz="4800" dirty="0" smtClean="0"/>
            </a:br>
            <a:r>
              <a:rPr lang="ru-RU" sz="4800" dirty="0" smtClean="0"/>
              <a:t>Антонимы.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00892" y="5786454"/>
            <a:ext cx="2000232" cy="966782"/>
          </a:xfrm>
        </p:spPr>
        <p:txBody>
          <a:bodyPr>
            <a:normAutofit/>
          </a:bodyPr>
          <a:lstStyle/>
          <a:p>
            <a:pPr algn="r"/>
            <a:endParaRPr lang="ru-RU" sz="20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0"/>
            <a:ext cx="7498080" cy="1143000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Синонимы в речи служат: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928670"/>
            <a:ext cx="7790712" cy="5786478"/>
          </a:xfrm>
        </p:spPr>
        <p:txBody>
          <a:bodyPr>
            <a:normAutofit fontScale="85000" lnSpcReduction="10000"/>
          </a:bodyPr>
          <a:lstStyle/>
          <a:p>
            <a:pPr marL="596646" indent="-514350"/>
            <a:r>
              <a:rPr lang="ru-RU" dirty="0" smtClean="0"/>
              <a:t>для более точного выражения мысли   </a:t>
            </a:r>
          </a:p>
          <a:p>
            <a:pPr marL="596646" indent="-514350">
              <a:buNone/>
            </a:pPr>
            <a:r>
              <a:rPr lang="ru-RU" dirty="0" smtClean="0"/>
              <a:t> (</a:t>
            </a:r>
            <a:r>
              <a:rPr lang="ru-RU" i="1" dirty="0" smtClean="0"/>
              <a:t>жаркий и теплый</a:t>
            </a:r>
            <a:r>
              <a:rPr lang="ru-RU" dirty="0" smtClean="0"/>
              <a:t>); </a:t>
            </a:r>
          </a:p>
          <a:p>
            <a:pPr marL="596646" indent="-514350">
              <a:buNone/>
            </a:pPr>
            <a:endParaRPr lang="ru-RU" dirty="0" smtClean="0"/>
          </a:p>
          <a:p>
            <a:pPr marL="596646" indent="-514350"/>
            <a:r>
              <a:rPr lang="ru-RU" dirty="0" smtClean="0"/>
              <a:t>для выражения эмоциональной окраски</a:t>
            </a:r>
          </a:p>
          <a:p>
            <a:pPr>
              <a:buNone/>
            </a:pPr>
            <a:r>
              <a:rPr lang="ru-RU" dirty="0" smtClean="0"/>
              <a:t>(</a:t>
            </a:r>
            <a:r>
              <a:rPr lang="ru-RU" i="1" dirty="0" smtClean="0"/>
              <a:t>упал и брякнулся</a:t>
            </a:r>
            <a:r>
              <a:rPr lang="ru-RU" dirty="0" smtClean="0"/>
              <a:t>);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    как способ связи соседних предложений в тексте и устранения неоправданных повторов одного и того же слова </a:t>
            </a:r>
          </a:p>
          <a:p>
            <a:pPr>
              <a:buNone/>
            </a:pPr>
            <a:r>
              <a:rPr lang="ru-RU" dirty="0" smtClean="0"/>
              <a:t>(</a:t>
            </a:r>
            <a:r>
              <a:rPr lang="ru-RU" i="1" dirty="0" smtClean="0"/>
              <a:t>Пушкин - солнце нашей литературы. Он</a:t>
            </a:r>
          </a:p>
          <a:p>
            <a:pPr>
              <a:buNone/>
            </a:pPr>
            <a:r>
              <a:rPr lang="ru-RU" i="1" dirty="0" smtClean="0"/>
              <a:t>является создателем русского литературного</a:t>
            </a:r>
          </a:p>
          <a:p>
            <a:pPr>
              <a:buNone/>
            </a:pPr>
            <a:r>
              <a:rPr lang="ru-RU" i="1" dirty="0" smtClean="0"/>
              <a:t>языка. Великий поэт оставил нам в наследство</a:t>
            </a:r>
          </a:p>
          <a:p>
            <a:pPr>
              <a:buNone/>
            </a:pPr>
            <a:r>
              <a:rPr lang="ru-RU" i="1" dirty="0" smtClean="0"/>
              <a:t>замечательные образцы художественной речи</a:t>
            </a:r>
            <a:r>
              <a:rPr lang="ru-RU" dirty="0" smtClean="0"/>
              <a:t>). 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0"/>
            <a:ext cx="7498080" cy="1143000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Градация.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142984"/>
            <a:ext cx="7786742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	В художественной литературе</a:t>
            </a:r>
          </a:p>
          <a:p>
            <a:pPr>
              <a:buNone/>
            </a:pPr>
            <a:r>
              <a:rPr lang="ru-RU" dirty="0" smtClean="0"/>
              <a:t>используется прием нагнетания</a:t>
            </a:r>
          </a:p>
          <a:p>
            <a:pPr>
              <a:buNone/>
            </a:pPr>
            <a:r>
              <a:rPr lang="ru-RU" dirty="0" smtClean="0"/>
              <a:t>синонимов, чтобы достичь эффекта</a:t>
            </a:r>
          </a:p>
          <a:p>
            <a:pPr>
              <a:buNone/>
            </a:pPr>
            <a:r>
              <a:rPr lang="ru-RU" dirty="0" smtClean="0"/>
              <a:t>наибольшей выразительности.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sz="2800" i="1" dirty="0" smtClean="0"/>
              <a:t>Как ему до сих пор не пришло в голову,</a:t>
            </a:r>
          </a:p>
          <a:p>
            <a:pPr>
              <a:buNone/>
            </a:pPr>
            <a:r>
              <a:rPr lang="ru-RU" sz="2800" i="1" dirty="0" smtClean="0"/>
              <a:t>что это </a:t>
            </a:r>
            <a:r>
              <a:rPr lang="ru-RU" sz="2800" i="1" dirty="0" smtClean="0">
                <a:solidFill>
                  <a:schemeClr val="accent3"/>
                </a:solidFill>
              </a:rPr>
              <a:t>обман зрения, галлюцинация, мираж</a:t>
            </a:r>
            <a:r>
              <a:rPr lang="ru-RU" sz="2800" i="1" dirty="0" smtClean="0"/>
              <a:t>?</a:t>
            </a:r>
          </a:p>
          <a:p>
            <a:pPr>
              <a:buNone/>
            </a:pPr>
            <a:endParaRPr lang="ru-RU" sz="2800" i="1" dirty="0" smtClean="0"/>
          </a:p>
          <a:p>
            <a:pPr>
              <a:buNone/>
            </a:pPr>
            <a:r>
              <a:rPr lang="ru-RU" sz="2800" i="1" dirty="0" smtClean="0"/>
              <a:t>Он</a:t>
            </a:r>
            <a:r>
              <a:rPr lang="ru-RU" sz="2800" i="1" dirty="0" smtClean="0">
                <a:solidFill>
                  <a:schemeClr val="accent3"/>
                </a:solidFill>
              </a:rPr>
              <a:t> волновался, тревожился, сходил с ума</a:t>
            </a:r>
            <a:r>
              <a:rPr lang="ru-RU" sz="2800" i="1" dirty="0" smtClean="0"/>
              <a:t>.</a:t>
            </a:r>
            <a:endParaRPr lang="ru-RU" sz="2800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0"/>
            <a:ext cx="7498080" cy="1143000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Антонимы.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214422"/>
            <a:ext cx="7498080" cy="112394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Антонимы – слова одной и той же части речи   с противоположным значением.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6" descr="Картинка 5 из 5555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2357430"/>
            <a:ext cx="3286372" cy="2175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214942" y="2357430"/>
            <a:ext cx="32861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>
                <a:solidFill>
                  <a:schemeClr val="accent3"/>
                </a:solidFill>
              </a:rPr>
              <a:t>Свежий хлеб </a:t>
            </a:r>
            <a:r>
              <a:rPr lang="ru-RU" sz="3200" i="1" dirty="0" smtClean="0"/>
              <a:t>–</a:t>
            </a:r>
            <a:r>
              <a:rPr lang="ru-RU" sz="3200" i="1" dirty="0" smtClean="0">
                <a:solidFill>
                  <a:schemeClr val="accent3"/>
                </a:solidFill>
              </a:rPr>
              <a:t> чёрствый хлеб</a:t>
            </a:r>
            <a:endParaRPr lang="ru-RU" sz="3200" i="1" dirty="0">
              <a:solidFill>
                <a:schemeClr val="accent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2976" y="4786322"/>
            <a:ext cx="7786742" cy="19389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Различают </a:t>
            </a:r>
            <a:r>
              <a:rPr lang="ru-RU" sz="2400" b="1" dirty="0" smtClean="0"/>
              <a:t>контекстуальные антонимы</a:t>
            </a:r>
            <a:r>
              <a:rPr lang="ru-RU" sz="2400" dirty="0" smtClean="0"/>
              <a:t>, т. е. слова, противопоставленные в определенном контексте:</a:t>
            </a:r>
          </a:p>
          <a:p>
            <a:endParaRPr lang="ru-RU" sz="2400" dirty="0" smtClean="0"/>
          </a:p>
          <a:p>
            <a:r>
              <a:rPr lang="ru-RU" sz="2400" i="1" dirty="0" smtClean="0"/>
              <a:t>Не считай недруга </a:t>
            </a:r>
            <a:r>
              <a:rPr lang="ru-RU" sz="2400" i="1" dirty="0" smtClean="0">
                <a:solidFill>
                  <a:schemeClr val="accent3"/>
                </a:solidFill>
              </a:rPr>
              <a:t>овцой</a:t>
            </a:r>
            <a:r>
              <a:rPr lang="ru-RU" sz="2400" i="1" dirty="0" smtClean="0"/>
              <a:t> – считай </a:t>
            </a:r>
            <a:r>
              <a:rPr lang="ru-RU" sz="2400" i="1" dirty="0" smtClean="0">
                <a:solidFill>
                  <a:schemeClr val="accent3"/>
                </a:solidFill>
              </a:rPr>
              <a:t>волком</a:t>
            </a:r>
            <a:r>
              <a:rPr lang="ru-RU" sz="2400" i="1" dirty="0" smtClean="0">
                <a:solidFill>
                  <a:schemeClr val="tx1"/>
                </a:solidFill>
              </a:rPr>
              <a:t>.</a:t>
            </a:r>
            <a:endParaRPr lang="ru-RU" sz="2400" i="1" dirty="0" smtClean="0">
              <a:solidFill>
                <a:schemeClr val="accent3"/>
              </a:solidFill>
            </a:endParaRPr>
          </a:p>
          <a:p>
            <a:r>
              <a:rPr lang="ru-RU" sz="2400" i="1" dirty="0" smtClean="0"/>
              <a:t>На Руси не все </a:t>
            </a:r>
            <a:r>
              <a:rPr lang="ru-RU" sz="2400" i="1" dirty="0" smtClean="0">
                <a:solidFill>
                  <a:schemeClr val="accent3"/>
                </a:solidFill>
              </a:rPr>
              <a:t>караси</a:t>
            </a:r>
            <a:r>
              <a:rPr lang="ru-RU" sz="2400" i="1" dirty="0" smtClean="0"/>
              <a:t> – есть и </a:t>
            </a:r>
            <a:r>
              <a:rPr lang="ru-RU" sz="2400" i="1" dirty="0" smtClean="0">
                <a:solidFill>
                  <a:schemeClr val="accent3"/>
                </a:solidFill>
              </a:rPr>
              <a:t>ерши</a:t>
            </a:r>
            <a:r>
              <a:rPr lang="ru-RU" sz="2400" i="1" dirty="0" smtClean="0"/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142852"/>
            <a:ext cx="749808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>Для чего в речи нужны антонимы?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428736"/>
            <a:ext cx="7786742" cy="1143008"/>
          </a:xfrm>
        </p:spPr>
        <p:txBody>
          <a:bodyPr/>
          <a:lstStyle/>
          <a:p>
            <a:r>
              <a:rPr lang="ru-RU" sz="3100" dirty="0" smtClean="0"/>
              <a:t>Для сопоставления и противопоставления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072066" y="1857364"/>
            <a:ext cx="378621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i="1" dirty="0" smtClean="0">
                <a:solidFill>
                  <a:schemeClr val="accent3"/>
                </a:solidFill>
              </a:rPr>
              <a:t>Чёрный</a:t>
            </a:r>
            <a:r>
              <a:rPr lang="ru-RU" sz="2600" i="1" dirty="0" smtClean="0">
                <a:solidFill>
                  <a:srgbClr val="FF0000"/>
                </a:solidFill>
              </a:rPr>
              <a:t> </a:t>
            </a:r>
            <a:r>
              <a:rPr lang="ru-RU" sz="2600" i="1" dirty="0" smtClean="0"/>
              <a:t>– </a:t>
            </a:r>
            <a:r>
              <a:rPr lang="ru-RU" sz="2600" i="1" dirty="0" smtClean="0">
                <a:solidFill>
                  <a:schemeClr val="accent3"/>
                </a:solidFill>
              </a:rPr>
              <a:t>белый</a:t>
            </a:r>
            <a:r>
              <a:rPr lang="ru-RU" sz="2600" i="1" dirty="0" smtClean="0"/>
              <a:t> </a:t>
            </a:r>
          </a:p>
          <a:p>
            <a:r>
              <a:rPr lang="ru-RU" sz="2600" i="1" dirty="0" smtClean="0">
                <a:solidFill>
                  <a:schemeClr val="accent3"/>
                </a:solidFill>
              </a:rPr>
              <a:t>Большой</a:t>
            </a:r>
            <a:r>
              <a:rPr lang="ru-RU" sz="2600" i="1" dirty="0" smtClean="0"/>
              <a:t> – </a:t>
            </a:r>
            <a:r>
              <a:rPr lang="ru-RU" sz="2600" i="1" dirty="0" smtClean="0">
                <a:solidFill>
                  <a:schemeClr val="accent3"/>
                </a:solidFill>
              </a:rPr>
              <a:t>маленький</a:t>
            </a:r>
            <a:endParaRPr lang="ru-RU" sz="2600" i="1" dirty="0">
              <a:solidFill>
                <a:srgbClr val="FF0000"/>
              </a:solidFill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928662" y="3286124"/>
            <a:ext cx="7786742" cy="114300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ru-RU" sz="3100" dirty="0" smtClean="0"/>
              <a:t>Для большей художественной выразительности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29124" y="4000504"/>
            <a:ext cx="457203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i="1" dirty="0" smtClean="0"/>
              <a:t>«Если  жизнь  тебя  обманет,</a:t>
            </a:r>
          </a:p>
          <a:p>
            <a:r>
              <a:rPr lang="ru-RU" sz="2600" i="1" dirty="0" smtClean="0"/>
              <a:t>Не  печалься, не  сердись,</a:t>
            </a:r>
          </a:p>
          <a:p>
            <a:r>
              <a:rPr lang="ru-RU" sz="2600" i="1" dirty="0" smtClean="0"/>
              <a:t>В  день  </a:t>
            </a:r>
            <a:r>
              <a:rPr lang="ru-RU" sz="2600" i="1" dirty="0" smtClean="0">
                <a:solidFill>
                  <a:schemeClr val="accent3"/>
                </a:solidFill>
              </a:rPr>
              <a:t>уныния</a:t>
            </a:r>
            <a:r>
              <a:rPr lang="ru-RU" sz="2600" i="1" dirty="0" smtClean="0"/>
              <a:t>  смирись:</a:t>
            </a:r>
          </a:p>
          <a:p>
            <a:r>
              <a:rPr lang="ru-RU" sz="2600" i="1" dirty="0" smtClean="0"/>
              <a:t>День  </a:t>
            </a:r>
            <a:r>
              <a:rPr lang="ru-RU" sz="2600" i="1" dirty="0" smtClean="0">
                <a:solidFill>
                  <a:schemeClr val="accent3"/>
                </a:solidFill>
              </a:rPr>
              <a:t>веселья</a:t>
            </a:r>
            <a:r>
              <a:rPr lang="ru-RU" sz="2600" i="1" dirty="0" smtClean="0"/>
              <a:t>, верь, настанет!»</a:t>
            </a:r>
          </a:p>
          <a:p>
            <a:r>
              <a:rPr lang="ru-RU" sz="2600" i="1" dirty="0" smtClean="0"/>
              <a:t>                            А.С.Пушкин</a:t>
            </a:r>
          </a:p>
          <a:p>
            <a:endParaRPr lang="ru-RU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143000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Антитеза.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447800"/>
            <a:ext cx="7719274" cy="48006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Антитеза - противопоставление резко</a:t>
            </a:r>
          </a:p>
          <a:p>
            <a:pPr>
              <a:buNone/>
            </a:pPr>
            <a:r>
              <a:rPr lang="ru-RU" smtClean="0"/>
              <a:t>Контрастных понятий </a:t>
            </a:r>
            <a:r>
              <a:rPr lang="ru-RU" dirty="0" smtClean="0"/>
              <a:t>для создания</a:t>
            </a:r>
          </a:p>
          <a:p>
            <a:pPr>
              <a:buNone/>
            </a:pPr>
            <a:r>
              <a:rPr lang="ru-RU" dirty="0" smtClean="0"/>
              <a:t>художественного образа.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smtClean="0"/>
              <a:t>Ты и </a:t>
            </a:r>
            <a:r>
              <a:rPr lang="ru-RU" i="1" dirty="0" smtClean="0">
                <a:solidFill>
                  <a:schemeClr val="accent3"/>
                </a:solidFill>
              </a:rPr>
              <a:t>убогая</a:t>
            </a:r>
            <a:r>
              <a:rPr lang="ru-RU" i="1" dirty="0" smtClean="0"/>
              <a:t>, ты и </a:t>
            </a:r>
            <a:r>
              <a:rPr lang="ru-RU" i="1" dirty="0" smtClean="0">
                <a:solidFill>
                  <a:schemeClr val="accent3"/>
                </a:solidFill>
              </a:rPr>
              <a:t>обильная</a:t>
            </a:r>
            <a:r>
              <a:rPr lang="ru-RU" i="1" dirty="0" smtClean="0"/>
              <a:t>, ты и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3"/>
                </a:solidFill>
              </a:rPr>
              <a:t>могучая</a:t>
            </a:r>
            <a:r>
              <a:rPr lang="ru-RU" i="1" dirty="0" smtClean="0"/>
              <a:t>, ты и </a:t>
            </a:r>
            <a:r>
              <a:rPr lang="ru-RU" i="1" dirty="0" smtClean="0">
                <a:solidFill>
                  <a:schemeClr val="accent3"/>
                </a:solidFill>
              </a:rPr>
              <a:t>бессильная</a:t>
            </a:r>
            <a:r>
              <a:rPr lang="ru-RU" i="1" dirty="0" smtClean="0"/>
              <a:t>, матушка-Русь.</a:t>
            </a:r>
          </a:p>
          <a:p>
            <a:pPr algn="r">
              <a:buNone/>
            </a:pPr>
            <a:r>
              <a:rPr lang="ru-RU" i="1" dirty="0" smtClean="0"/>
              <a:t>( Н.А.Некрасов)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Оксюморон.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Оксюморон - стилистический прием</a:t>
            </a:r>
          </a:p>
          <a:p>
            <a:pPr>
              <a:buNone/>
            </a:pPr>
            <a:r>
              <a:rPr lang="ru-RU" dirty="0" smtClean="0"/>
              <a:t>сопоставления на первый взгляд</a:t>
            </a:r>
          </a:p>
          <a:p>
            <a:pPr>
              <a:buNone/>
            </a:pPr>
            <a:r>
              <a:rPr lang="ru-RU" dirty="0" smtClean="0"/>
              <a:t>несопоставимых, взаимоисключающих</a:t>
            </a:r>
          </a:p>
          <a:p>
            <a:pPr>
              <a:buNone/>
            </a:pPr>
            <a:r>
              <a:rPr lang="ru-RU" dirty="0" smtClean="0"/>
              <a:t>понятий.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smtClean="0">
                <a:solidFill>
                  <a:schemeClr val="accent3"/>
                </a:solidFill>
              </a:rPr>
              <a:t>Пышное природы увяданье, убогая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3"/>
                </a:solidFill>
              </a:rPr>
              <a:t>роскошь наряда, горячий снег, живой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3"/>
                </a:solidFill>
              </a:rPr>
              <a:t>труп.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Омонимы.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285860"/>
            <a:ext cx="7498080" cy="15525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	Омонимы – слова одинаковые по произношению и написанию, но разные по лексическому значению.</a:t>
            </a:r>
          </a:p>
        </p:txBody>
      </p:sp>
      <p:pic>
        <p:nvPicPr>
          <p:cNvPr id="4" name="Picture 5" descr="fmge90_co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3071932"/>
            <a:ext cx="2474912" cy="364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kosa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3071810"/>
            <a:ext cx="2000264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C:\Users\Администратор\Desktop\1375335171_dungeness-spi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72198" y="3071810"/>
            <a:ext cx="2752778" cy="364333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истратор\Desktop\0_87703_c1797b8c_ori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85794"/>
            <a:ext cx="3643306" cy="607220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14744" y="0"/>
            <a:ext cx="5429256" cy="4357718"/>
          </a:xfrm>
          <a:solidFill>
            <a:schemeClr val="bg2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ru-RU" sz="2700" dirty="0" smtClean="0"/>
              <a:t>	Нес медведь, шагая </a:t>
            </a:r>
            <a:r>
              <a:rPr lang="ru-RU" sz="2700" i="1" dirty="0" smtClean="0"/>
              <a:t>к рынку</a:t>
            </a:r>
            <a:r>
              <a:rPr lang="ru-RU" sz="2700" dirty="0" smtClean="0"/>
              <a:t>, </a:t>
            </a:r>
            <a:br>
              <a:rPr lang="ru-RU" sz="2700" dirty="0" smtClean="0"/>
            </a:br>
            <a:r>
              <a:rPr lang="ru-RU" sz="2700" dirty="0" smtClean="0"/>
              <a:t>На продажу меду </a:t>
            </a:r>
            <a:r>
              <a:rPr lang="ru-RU" sz="2700" i="1" dirty="0" smtClean="0"/>
              <a:t>кринку</a:t>
            </a:r>
            <a:r>
              <a:rPr lang="ru-RU" sz="2700" dirty="0" smtClean="0"/>
              <a:t>. </a:t>
            </a:r>
            <a:br>
              <a:rPr lang="ru-RU" sz="2700" dirty="0" smtClean="0"/>
            </a:br>
            <a:r>
              <a:rPr lang="ru-RU" sz="2700" dirty="0" smtClean="0"/>
              <a:t>Вдруг на мишку – вот </a:t>
            </a:r>
            <a:r>
              <a:rPr lang="ru-RU" sz="2700" i="1" dirty="0" smtClean="0"/>
              <a:t>напасть</a:t>
            </a:r>
            <a:r>
              <a:rPr lang="ru-RU" sz="2700" dirty="0" smtClean="0"/>
              <a:t>! – </a:t>
            </a:r>
            <a:br>
              <a:rPr lang="ru-RU" sz="2700" dirty="0" smtClean="0"/>
            </a:br>
            <a:r>
              <a:rPr lang="ru-RU" sz="2700" dirty="0" smtClean="0"/>
              <a:t>Осы вздумали </a:t>
            </a:r>
            <a:r>
              <a:rPr lang="ru-RU" sz="2700" i="1" dirty="0" smtClean="0"/>
              <a:t>напасть</a:t>
            </a:r>
            <a:r>
              <a:rPr lang="ru-RU" sz="2700" dirty="0" smtClean="0"/>
              <a:t>. </a:t>
            </a:r>
            <a:br>
              <a:rPr lang="ru-RU" sz="2700" dirty="0" smtClean="0"/>
            </a:br>
            <a:r>
              <a:rPr lang="ru-RU" sz="2700" dirty="0" smtClean="0"/>
              <a:t>Мишка с армией </a:t>
            </a:r>
            <a:r>
              <a:rPr lang="ru-RU" sz="2700" i="1" dirty="0" smtClean="0"/>
              <a:t>осиной</a:t>
            </a:r>
            <a:r>
              <a:rPr lang="ru-RU" sz="2700" dirty="0" smtClean="0"/>
              <a:t> </a:t>
            </a:r>
            <a:br>
              <a:rPr lang="ru-RU" sz="2700" dirty="0" smtClean="0"/>
            </a:br>
            <a:r>
              <a:rPr lang="ru-RU" sz="2700" dirty="0" smtClean="0"/>
              <a:t>Дрался вырванной </a:t>
            </a:r>
            <a:r>
              <a:rPr lang="ru-RU" sz="2700" i="1" dirty="0" smtClean="0"/>
              <a:t>осиной</a:t>
            </a:r>
            <a:r>
              <a:rPr lang="ru-RU" sz="2700" dirty="0" smtClean="0"/>
              <a:t>. </a:t>
            </a:r>
            <a:br>
              <a:rPr lang="ru-RU" sz="2700" dirty="0" smtClean="0"/>
            </a:br>
            <a:r>
              <a:rPr lang="ru-RU" sz="2700" dirty="0" smtClean="0"/>
              <a:t>Мог ли в ярость он не </a:t>
            </a:r>
            <a:r>
              <a:rPr lang="ru-RU" sz="2700" i="1" dirty="0" smtClean="0"/>
              <a:t>впасть</a:t>
            </a:r>
            <a:r>
              <a:rPr lang="ru-RU" sz="2700" dirty="0" smtClean="0"/>
              <a:t>, </a:t>
            </a:r>
            <a:br>
              <a:rPr lang="ru-RU" sz="2700" dirty="0" smtClean="0"/>
            </a:br>
            <a:r>
              <a:rPr lang="ru-RU" sz="2700" dirty="0" smtClean="0"/>
              <a:t>Если осы лезли </a:t>
            </a:r>
            <a:r>
              <a:rPr lang="ru-RU" sz="2700" i="1" dirty="0" smtClean="0"/>
              <a:t>в пасть</a:t>
            </a:r>
            <a:r>
              <a:rPr lang="ru-RU" sz="2700" dirty="0" smtClean="0"/>
              <a:t>. </a:t>
            </a:r>
            <a:br>
              <a:rPr lang="ru-RU" sz="2700" dirty="0" smtClean="0"/>
            </a:br>
            <a:r>
              <a:rPr lang="ru-RU" sz="2700" dirty="0" smtClean="0"/>
              <a:t>Жалили куда </a:t>
            </a:r>
            <a:r>
              <a:rPr lang="ru-RU" sz="2700" i="1" dirty="0" smtClean="0"/>
              <a:t>попало</a:t>
            </a:r>
            <a:r>
              <a:rPr lang="ru-RU" sz="2700" dirty="0" smtClean="0"/>
              <a:t>, </a:t>
            </a:r>
            <a:br>
              <a:rPr lang="ru-RU" sz="2700" dirty="0" smtClean="0"/>
            </a:br>
            <a:r>
              <a:rPr lang="ru-RU" sz="2700" dirty="0" smtClean="0"/>
              <a:t>Им за это и </a:t>
            </a:r>
            <a:r>
              <a:rPr lang="ru-RU" sz="2700" i="1" dirty="0" smtClean="0"/>
              <a:t>попало</a:t>
            </a:r>
            <a:r>
              <a:rPr lang="ru-RU" sz="2700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357166"/>
            <a:ext cx="7719274" cy="5819796"/>
          </a:xfrm>
        </p:spPr>
        <p:txBody>
          <a:bodyPr/>
          <a:lstStyle/>
          <a:p>
            <a:pPr>
              <a:buNone/>
            </a:pPr>
            <a:r>
              <a:rPr lang="ru-RU" sz="3600" dirty="0" smtClean="0"/>
              <a:t>		Омонимы придают особую выразительность, остроту пословицам.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Каков ни </a:t>
            </a:r>
            <a:r>
              <a:rPr lang="ru-RU" dirty="0" smtClean="0">
                <a:solidFill>
                  <a:schemeClr val="accent3"/>
                </a:solidFill>
              </a:rPr>
              <a:t>есть</a:t>
            </a:r>
            <a:r>
              <a:rPr lang="ru-RU" dirty="0" smtClean="0"/>
              <a:t>, а хочет </a:t>
            </a:r>
            <a:r>
              <a:rPr lang="ru-RU" dirty="0" smtClean="0">
                <a:solidFill>
                  <a:schemeClr val="accent3"/>
                </a:solidFill>
              </a:rPr>
              <a:t>есть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На мирной ниве и на поле </a:t>
            </a:r>
            <a:r>
              <a:rPr lang="ru-RU" dirty="0" smtClean="0">
                <a:solidFill>
                  <a:schemeClr val="accent3"/>
                </a:solidFill>
              </a:rPr>
              <a:t>брани</a:t>
            </a:r>
            <a:r>
              <a:rPr lang="ru-RU" dirty="0" smtClean="0"/>
              <a:t> умей</a:t>
            </a:r>
          </a:p>
          <a:p>
            <a:pPr>
              <a:buNone/>
            </a:pPr>
            <a:r>
              <a:rPr lang="ru-RU" dirty="0" smtClean="0"/>
              <a:t>командовать без </a:t>
            </a:r>
            <a:r>
              <a:rPr lang="ru-RU" dirty="0" smtClean="0">
                <a:solidFill>
                  <a:schemeClr val="accent3"/>
                </a:solidFill>
              </a:rPr>
              <a:t>брани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Не </a:t>
            </a:r>
            <a:r>
              <a:rPr lang="ru-RU" dirty="0" smtClean="0">
                <a:solidFill>
                  <a:schemeClr val="accent3"/>
                </a:solidFill>
              </a:rPr>
              <a:t>под дождём </a:t>
            </a:r>
            <a:r>
              <a:rPr lang="ru-RU" dirty="0" smtClean="0"/>
              <a:t>– постоим да </a:t>
            </a:r>
            <a:r>
              <a:rPr lang="ru-RU" dirty="0" smtClean="0">
                <a:solidFill>
                  <a:schemeClr val="accent3"/>
                </a:solidFill>
              </a:rPr>
              <a:t>подождём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1214414" y="285728"/>
            <a:ext cx="7498080" cy="12858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		Омонимия лежит в основе многих загадок.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2974" y="1785926"/>
            <a:ext cx="7858181" cy="24105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i="1" dirty="0" smtClean="0"/>
              <a:t>Оружье, фрукты, камни-</a:t>
            </a:r>
          </a:p>
          <a:p>
            <a:r>
              <a:rPr lang="ru-RU" sz="3200" i="1" dirty="0" smtClean="0"/>
              <a:t>самоцветы, одно </a:t>
            </a:r>
          </a:p>
          <a:p>
            <a:r>
              <a:rPr lang="ru-RU" sz="3200" i="1" dirty="0" smtClean="0"/>
              <a:t>название – разные </a:t>
            </a:r>
          </a:p>
          <a:p>
            <a:r>
              <a:rPr lang="ru-RU" sz="3200" i="1" dirty="0" smtClean="0"/>
              <a:t>предметы.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142976" y="4429133"/>
            <a:ext cx="7858180" cy="184665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i="1" dirty="0" smtClean="0"/>
              <a:t>В какой клетке </a:t>
            </a:r>
          </a:p>
          <a:p>
            <a:r>
              <a:rPr lang="ru-RU" sz="3200" i="1" dirty="0" smtClean="0"/>
              <a:t>не держат птиц </a:t>
            </a:r>
          </a:p>
          <a:p>
            <a:r>
              <a:rPr lang="ru-RU" sz="3200" i="1" dirty="0" smtClean="0"/>
              <a:t>и зверей?</a:t>
            </a:r>
          </a:p>
          <a:p>
            <a:endParaRPr lang="ru-RU" dirty="0"/>
          </a:p>
        </p:txBody>
      </p:sp>
      <p:pic>
        <p:nvPicPr>
          <p:cNvPr id="3074" name="Picture 2" descr="C:\Users\Администратор\Desktop\rubin_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68260">
            <a:off x="5668426" y="1882220"/>
            <a:ext cx="1704986" cy="1704986"/>
          </a:xfrm>
          <a:prstGeom prst="rect">
            <a:avLst/>
          </a:prstGeom>
          <a:noFill/>
        </p:spPr>
      </p:pic>
      <p:pic>
        <p:nvPicPr>
          <p:cNvPr id="3075" name="Picture 3" descr="C:\Users\Администратор\Desktop\grana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5639" y="2214554"/>
            <a:ext cx="2985484" cy="1990738"/>
          </a:xfrm>
          <a:prstGeom prst="rect">
            <a:avLst/>
          </a:prstGeom>
          <a:noFill/>
        </p:spPr>
      </p:pic>
      <p:pic>
        <p:nvPicPr>
          <p:cNvPr id="3076" name="Picture 4" descr="C:\Users\Администратор\Desktop\377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7431190" y="2070008"/>
            <a:ext cx="1856004" cy="1287840"/>
          </a:xfrm>
          <a:prstGeom prst="rect">
            <a:avLst/>
          </a:prstGeom>
          <a:noFill/>
        </p:spPr>
      </p:pic>
      <p:pic>
        <p:nvPicPr>
          <p:cNvPr id="1026" name="Picture 2" descr="C:\Users\Администратор\Desktop\rasshirenie-grudnoy-kletki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00892" y="4500570"/>
            <a:ext cx="1819256" cy="167638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7790712" cy="857232"/>
          </a:xfrm>
        </p:spPr>
        <p:txBody>
          <a:bodyPr>
            <a:noAutofit/>
          </a:bodyPr>
          <a:lstStyle/>
          <a:p>
            <a:r>
              <a:rPr lang="ru-RU" sz="4000" dirty="0" smtClean="0"/>
              <a:t>Омографы. Омоформы. Омофоны.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928670"/>
            <a:ext cx="7498080" cy="57150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000" b="1" dirty="0" smtClean="0"/>
              <a:t>Омографы</a:t>
            </a:r>
            <a:r>
              <a:rPr lang="ru-RU" sz="3000" dirty="0" smtClean="0"/>
              <a:t> - слова, совпадающие с</a:t>
            </a:r>
          </a:p>
          <a:p>
            <a:pPr>
              <a:buNone/>
            </a:pPr>
            <a:r>
              <a:rPr lang="ru-RU" sz="3000" dirty="0" smtClean="0"/>
              <a:t>другими только по написанию.</a:t>
            </a:r>
          </a:p>
          <a:p>
            <a:pPr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accent3"/>
                </a:solidFill>
              </a:rPr>
              <a:t>например: «замок» - устройство и </a:t>
            </a:r>
          </a:p>
          <a:p>
            <a:pPr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accent3"/>
                </a:solidFill>
              </a:rPr>
              <a:t>«замок» - сооружение.</a:t>
            </a:r>
          </a:p>
          <a:p>
            <a:pPr>
              <a:buNone/>
            </a:pPr>
            <a:endParaRPr lang="ru-RU" sz="3000" b="1" dirty="0" smtClean="0"/>
          </a:p>
          <a:p>
            <a:pPr>
              <a:buNone/>
            </a:pPr>
            <a:r>
              <a:rPr lang="ru-RU" sz="3000" b="1" dirty="0" smtClean="0"/>
              <a:t>Омоформы</a:t>
            </a:r>
            <a:r>
              <a:rPr lang="ru-RU" sz="3000" dirty="0" smtClean="0"/>
              <a:t> - слова, совпадающие в своем</a:t>
            </a:r>
          </a:p>
          <a:p>
            <a:pPr>
              <a:buNone/>
            </a:pPr>
            <a:r>
              <a:rPr lang="ru-RU" sz="3000" dirty="0" smtClean="0"/>
              <a:t>звучании лишь в отдельных формах.</a:t>
            </a:r>
          </a:p>
          <a:p>
            <a:pPr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accent3"/>
                </a:solidFill>
              </a:rPr>
              <a:t>например: существительное «печь» и глагол «печь». </a:t>
            </a:r>
          </a:p>
          <a:p>
            <a:pPr>
              <a:buNone/>
            </a:pPr>
            <a:endParaRPr lang="ru-RU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3000" b="1" dirty="0" smtClean="0"/>
              <a:t>Омофоны</a:t>
            </a:r>
            <a:r>
              <a:rPr lang="ru-RU" sz="3000" dirty="0" smtClean="0"/>
              <a:t> - слова, одинаково звучащие, но</a:t>
            </a:r>
          </a:p>
          <a:p>
            <a:pPr>
              <a:buNone/>
            </a:pPr>
            <a:r>
              <a:rPr lang="ru-RU" sz="3000" dirty="0" smtClean="0"/>
              <a:t>различающиеся на письме.</a:t>
            </a:r>
            <a:endParaRPr lang="ru-RU" sz="2800" dirty="0" smtClean="0"/>
          </a:p>
          <a:p>
            <a:pPr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accent3"/>
                </a:solidFill>
              </a:rPr>
              <a:t>например: «плод» и «плот».</a:t>
            </a:r>
            <a:endParaRPr lang="ru-RU" sz="2800" i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42852"/>
            <a:ext cx="3714776" cy="314327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Омографы: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Замок – замок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Кружки- кружки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Стрелки - стрелки</a:t>
            </a:r>
          </a:p>
          <a:p>
            <a:pPr>
              <a:buNone/>
            </a:pPr>
            <a:endParaRPr lang="ru-RU" dirty="0"/>
          </a:p>
        </p:txBody>
      </p:sp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 rot="5400000">
            <a:off x="1910794" y="875232"/>
            <a:ext cx="108000" cy="7200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cxnSpLocks/>
          </p:cNvCxnSpPr>
          <p:nvPr/>
        </p:nvCxnSpPr>
        <p:spPr>
          <a:xfrm rot="5400000">
            <a:off x="3768182" y="875232"/>
            <a:ext cx="108000" cy="7200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cxnSpLocks/>
          </p:cNvCxnSpPr>
          <p:nvPr/>
        </p:nvCxnSpPr>
        <p:spPr>
          <a:xfrm rot="5400000">
            <a:off x="2125108" y="1446736"/>
            <a:ext cx="108000" cy="7200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cxnSpLocks/>
          </p:cNvCxnSpPr>
          <p:nvPr/>
        </p:nvCxnSpPr>
        <p:spPr>
          <a:xfrm rot="5400000">
            <a:off x="4268248" y="1446736"/>
            <a:ext cx="108000" cy="7200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cxnSpLocks/>
          </p:cNvCxnSpPr>
          <p:nvPr/>
        </p:nvCxnSpPr>
        <p:spPr>
          <a:xfrm rot="5400000">
            <a:off x="2267984" y="2018240"/>
            <a:ext cx="108000" cy="7200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cxnSpLocks/>
          </p:cNvCxnSpPr>
          <p:nvPr/>
        </p:nvCxnSpPr>
        <p:spPr>
          <a:xfrm rot="5400000">
            <a:off x="4554000" y="2018240"/>
            <a:ext cx="108000" cy="7200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929190" y="142853"/>
            <a:ext cx="4071966" cy="314327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Омоформы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ru-RU" sz="3200" dirty="0" smtClean="0"/>
              <a:t>Снег сказал:</a:t>
            </a:r>
          </a:p>
          <a:p>
            <a:r>
              <a:rPr lang="ru-RU" sz="3200" dirty="0" smtClean="0"/>
              <a:t>-Когда я </a:t>
            </a:r>
            <a:r>
              <a:rPr lang="ru-RU" sz="3200" dirty="0" smtClean="0">
                <a:solidFill>
                  <a:schemeClr val="accent3"/>
                </a:solidFill>
              </a:rPr>
              <a:t>стаю</a:t>
            </a:r>
            <a:r>
              <a:rPr lang="ru-RU" sz="3200" dirty="0" smtClean="0"/>
              <a:t>,</a:t>
            </a:r>
          </a:p>
          <a:p>
            <a:r>
              <a:rPr lang="ru-RU" sz="3200" dirty="0" smtClean="0"/>
              <a:t>Станет речка </a:t>
            </a:r>
            <a:r>
              <a:rPr lang="ru-RU" sz="3200" dirty="0" smtClean="0">
                <a:solidFill>
                  <a:schemeClr val="accent3"/>
                </a:solidFill>
              </a:rPr>
              <a:t>голубей</a:t>
            </a:r>
            <a:r>
              <a:rPr lang="ru-RU" sz="3200" dirty="0" smtClean="0"/>
              <a:t>,</a:t>
            </a:r>
          </a:p>
          <a:p>
            <a:r>
              <a:rPr lang="ru-RU" sz="3200" dirty="0" smtClean="0"/>
              <a:t>Потечет, качая </a:t>
            </a:r>
            <a:r>
              <a:rPr lang="ru-RU" sz="3200" dirty="0" smtClean="0">
                <a:solidFill>
                  <a:schemeClr val="accent3"/>
                </a:solidFill>
              </a:rPr>
              <a:t>стаю</a:t>
            </a:r>
          </a:p>
          <a:p>
            <a:r>
              <a:rPr lang="ru-RU" sz="3200" dirty="0" smtClean="0"/>
              <a:t>Отраженных </a:t>
            </a:r>
            <a:r>
              <a:rPr lang="ru-RU" sz="3200" dirty="0" smtClean="0">
                <a:solidFill>
                  <a:schemeClr val="accent3"/>
                </a:solidFill>
              </a:rPr>
              <a:t>голубей</a:t>
            </a:r>
            <a:r>
              <a:rPr lang="ru-RU" sz="3200" dirty="0" smtClean="0"/>
              <a:t>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42976" y="3357563"/>
            <a:ext cx="7858180" cy="317009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Омофоны:</a:t>
            </a:r>
          </a:p>
          <a:p>
            <a:r>
              <a:rPr lang="ru-RU" sz="3200" dirty="0" smtClean="0"/>
              <a:t>-Вы, щенки! За мною ступайте!</a:t>
            </a:r>
          </a:p>
          <a:p>
            <a:r>
              <a:rPr lang="ru-RU" sz="3200" dirty="0" smtClean="0"/>
              <a:t>Будет вам </a:t>
            </a:r>
            <a:r>
              <a:rPr lang="ru-RU" sz="3200" dirty="0" smtClean="0">
                <a:solidFill>
                  <a:schemeClr val="accent3"/>
                </a:solidFill>
              </a:rPr>
              <a:t>по калачу</a:t>
            </a:r>
            <a:r>
              <a:rPr lang="ru-RU" sz="3200" dirty="0" smtClean="0"/>
              <a:t>, </a:t>
            </a:r>
          </a:p>
          <a:p>
            <a:r>
              <a:rPr lang="ru-RU" sz="3200" dirty="0" smtClean="0"/>
              <a:t>Да смотрите ж, не болтайте,</a:t>
            </a:r>
          </a:p>
          <a:p>
            <a:r>
              <a:rPr lang="ru-RU" sz="3200" dirty="0" smtClean="0"/>
              <a:t>А не то </a:t>
            </a:r>
            <a:r>
              <a:rPr lang="ru-RU" sz="3200" dirty="0" smtClean="0">
                <a:solidFill>
                  <a:schemeClr val="accent3"/>
                </a:solidFill>
              </a:rPr>
              <a:t>поколочу</a:t>
            </a:r>
            <a:r>
              <a:rPr lang="ru-RU" sz="3200" dirty="0" smtClean="0"/>
              <a:t>!</a:t>
            </a:r>
          </a:p>
          <a:p>
            <a:endParaRPr lang="ru-RU" sz="3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0"/>
            <a:ext cx="7498080" cy="1143000"/>
          </a:xfrm>
        </p:spPr>
        <p:txBody>
          <a:bodyPr>
            <a:normAutofit/>
          </a:bodyPr>
          <a:lstStyle/>
          <a:p>
            <a:r>
              <a:rPr lang="ru-RU" sz="5400" dirty="0" smtClean="0"/>
              <a:t>Синонимы.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214422"/>
            <a:ext cx="7858148" cy="29289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Синонимы - слова одной и той части</a:t>
            </a:r>
          </a:p>
          <a:p>
            <a:pPr>
              <a:buNone/>
            </a:pPr>
            <a:r>
              <a:rPr lang="ru-RU" dirty="0" smtClean="0"/>
              <a:t>речи, обозначающие одно и то же, но</a:t>
            </a:r>
          </a:p>
          <a:p>
            <a:pPr>
              <a:buNone/>
            </a:pPr>
            <a:r>
              <a:rPr lang="ru-RU" dirty="0" smtClean="0"/>
              <a:t>различающиеся друг от друга оттенками</a:t>
            </a:r>
          </a:p>
          <a:p>
            <a:pPr>
              <a:buNone/>
            </a:pPr>
            <a:r>
              <a:rPr lang="ru-RU" dirty="0" smtClean="0"/>
              <a:t>лексического значения и </a:t>
            </a:r>
          </a:p>
          <a:p>
            <a:pPr>
              <a:buNone/>
            </a:pPr>
            <a:r>
              <a:rPr lang="ru-RU" dirty="0" smtClean="0"/>
              <a:t>употреблением в речи.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4414" y="4357694"/>
            <a:ext cx="7715304" cy="219136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2200" dirty="0" smtClean="0"/>
              <a:t> </a:t>
            </a:r>
            <a:r>
              <a:rPr lang="ru-RU" sz="2200" u="sng" dirty="0" smtClean="0"/>
              <a:t>Синонимический ряд</a:t>
            </a:r>
            <a:r>
              <a:rPr lang="ru-RU" sz="2200" dirty="0" smtClean="0"/>
              <a:t> - группа синонимов, состоящая из двух и более слов, например: </a:t>
            </a:r>
            <a:r>
              <a:rPr lang="ru-RU" sz="2200" i="1" dirty="0" smtClean="0">
                <a:solidFill>
                  <a:schemeClr val="accent3"/>
                </a:solidFill>
              </a:rPr>
              <a:t>красный, алый, бордовый, багряный, кровавый.</a:t>
            </a:r>
          </a:p>
          <a:p>
            <a:pPr marL="342900" indent="-342900">
              <a:spcBef>
                <a:spcPct val="20000"/>
              </a:spcBef>
            </a:pPr>
            <a:r>
              <a:rPr lang="ru-RU" sz="2200" dirty="0" smtClean="0"/>
              <a:t>В синонимическом ряду один из синонимов является главным. В приведенном примере основным является слово </a:t>
            </a:r>
            <a:r>
              <a:rPr lang="ru-RU" sz="2200" u="sng" dirty="0" smtClean="0"/>
              <a:t>красный</a:t>
            </a:r>
            <a:r>
              <a:rPr lang="ru-RU" sz="2200" dirty="0" smtClean="0"/>
              <a:t>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7498080" cy="1143000"/>
          </a:xfrm>
        </p:spPr>
        <p:txBody>
          <a:bodyPr>
            <a:normAutofit/>
          </a:bodyPr>
          <a:lstStyle/>
          <a:p>
            <a:r>
              <a:rPr lang="ru-RU" sz="5400" dirty="0" smtClean="0"/>
              <a:t>Типы синонимов: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500174"/>
            <a:ext cx="7500990" cy="4800600"/>
          </a:xfrm>
        </p:spPr>
        <p:txBody>
          <a:bodyPr>
            <a:normAutofit/>
          </a:bodyPr>
          <a:lstStyle/>
          <a:p>
            <a:r>
              <a:rPr lang="ru-RU" b="1" dirty="0" smtClean="0"/>
              <a:t>Лексические</a:t>
            </a:r>
            <a:r>
              <a:rPr lang="ru-RU" dirty="0" smtClean="0"/>
              <a:t>  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3"/>
                </a:solidFill>
              </a:rPr>
              <a:t>Буря, ураган, шторм</a:t>
            </a:r>
          </a:p>
          <a:p>
            <a:pPr>
              <a:buNone/>
            </a:pPr>
            <a:endParaRPr lang="ru-RU" i="1" dirty="0" smtClean="0">
              <a:solidFill>
                <a:schemeClr val="accent3"/>
              </a:solidFill>
            </a:endParaRPr>
          </a:p>
          <a:p>
            <a:r>
              <a:rPr lang="ru-RU" b="1" dirty="0" smtClean="0"/>
              <a:t>Стилистические 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3"/>
                </a:solidFill>
              </a:rPr>
              <a:t>Тройка – трояк; спать, дрыхнуть.</a:t>
            </a:r>
          </a:p>
          <a:p>
            <a:pPr>
              <a:buNone/>
            </a:pPr>
            <a:endParaRPr lang="ru-RU" i="1" dirty="0" smtClean="0">
              <a:solidFill>
                <a:schemeClr val="accent3"/>
              </a:solidFill>
            </a:endParaRPr>
          </a:p>
          <a:p>
            <a:r>
              <a:rPr lang="ru-RU" sz="3600" b="1" dirty="0" smtClean="0"/>
              <a:t>Синтаксические</a:t>
            </a:r>
            <a:r>
              <a:rPr lang="ru-RU" sz="3600" dirty="0" smtClean="0"/>
              <a:t>  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3"/>
                </a:solidFill>
              </a:rPr>
              <a:t>Начать работу – приступить к работе.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155</TotalTime>
  <Words>465</Words>
  <Application>Microsoft Office PowerPoint</Application>
  <PresentationFormat>Экран (4:3)</PresentationFormat>
  <Paragraphs>121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Омонимы.Синонимы. Антонимы.</vt:lpstr>
      <vt:lpstr>Омонимы.</vt:lpstr>
      <vt:lpstr>Слайд 3</vt:lpstr>
      <vt:lpstr>Слайд 4</vt:lpstr>
      <vt:lpstr>Слайд 5</vt:lpstr>
      <vt:lpstr>Омографы. Омоформы. Омофоны.</vt:lpstr>
      <vt:lpstr>Слайд 7</vt:lpstr>
      <vt:lpstr>Синонимы.</vt:lpstr>
      <vt:lpstr>Типы синонимов:</vt:lpstr>
      <vt:lpstr>Синонимы в речи служат:</vt:lpstr>
      <vt:lpstr>Градация.</vt:lpstr>
      <vt:lpstr>Антонимы.</vt:lpstr>
      <vt:lpstr>Для чего в речи нужны антонимы?</vt:lpstr>
      <vt:lpstr>Антитеза.</vt:lpstr>
      <vt:lpstr>Оксюморон.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Омонимы.Синонимы. Антонимы.Паронимы.</dc:title>
  <dc:creator>Admin</dc:creator>
  <cp:lastModifiedBy>nefiodova</cp:lastModifiedBy>
  <cp:revision>21</cp:revision>
  <dcterms:created xsi:type="dcterms:W3CDTF">2015-03-02T13:53:59Z</dcterms:created>
  <dcterms:modified xsi:type="dcterms:W3CDTF">2015-03-13T08:19:12Z</dcterms:modified>
</cp:coreProperties>
</file>