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99CCFF"/>
    <a:srgbClr val="FF0066"/>
    <a:srgbClr val="0000FF"/>
    <a:srgbClr val="FF66FF"/>
    <a:srgbClr val="990099"/>
    <a:srgbClr val="FFCCFF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840"/>
        <p:guide pos="37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8C3FC4E-704B-4D97-9DB1-267A724693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8E1E09-B6AA-4545-84C2-B2433D719F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21C75-FD1F-4069-922E-A92BA1A332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1BD15-9047-4A32-84FE-5F5964BF5E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9197B-147F-4A5B-AA12-1976192C43B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1B90-629D-47E0-8EAC-E69493EAA3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67DB1-A74F-4251-91BE-0F7C603041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B3E79-7C4E-42CE-911A-699DDC33A9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044F4-E2F6-4808-9211-B1207CEE10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F25AF-AAB9-4348-98B4-06BC29BD0F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2B06E-F119-439A-A031-6DC9E33A31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E9778F12-2067-47AA-A6FB-0073A8415FED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WordArt 5"/>
          <p:cNvSpPr>
            <a:spLocks noChangeArrowheads="1" noChangeShapeType="1" noTextEdit="1"/>
          </p:cNvSpPr>
          <p:nvPr/>
        </p:nvSpPr>
        <p:spPr bwMode="auto">
          <a:xfrm>
            <a:off x="971550" y="765175"/>
            <a:ext cx="7488238" cy="29305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Алфавитный подход</a:t>
            </a:r>
          </a:p>
        </p:txBody>
      </p:sp>
      <p:sp>
        <p:nvSpPr>
          <p:cNvPr id="43014" name="WordArt 6" descr="Белый мрамор"/>
          <p:cNvSpPr>
            <a:spLocks noChangeArrowheads="1" noChangeShapeType="1" noTextEdit="1"/>
          </p:cNvSpPr>
          <p:nvPr/>
        </p:nvSpPr>
        <p:spPr bwMode="auto">
          <a:xfrm>
            <a:off x="1042988" y="4241800"/>
            <a:ext cx="7561262" cy="1203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к измерению информации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animBg="1"/>
      <p:bldP spid="430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WordArt 4"/>
          <p:cNvSpPr>
            <a:spLocks noChangeArrowheads="1" noChangeShapeType="1" noTextEdit="1"/>
          </p:cNvSpPr>
          <p:nvPr/>
        </p:nvSpPr>
        <p:spPr bwMode="auto">
          <a:xfrm>
            <a:off x="971550" y="260350"/>
            <a:ext cx="69246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Скорость передачи информации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468313" y="1773238"/>
            <a:ext cx="3455987" cy="79216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5435600" y="1773238"/>
            <a:ext cx="3457575" cy="79216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99CCFF"/>
              </a:solidFill>
            </a:endParaRP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755650" y="2060575"/>
            <a:ext cx="3095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66FF"/>
                </a:solidFill>
              </a:rPr>
              <a:t>Источник информации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5651500" y="1989138"/>
            <a:ext cx="3240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66FF"/>
                </a:solidFill>
              </a:rPr>
              <a:t>Приемник информации</a:t>
            </a:r>
          </a:p>
        </p:txBody>
      </p:sp>
      <p:sp>
        <p:nvSpPr>
          <p:cNvPr id="53257" name="AutoShape 9"/>
          <p:cNvSpPr>
            <a:spLocks noChangeArrowheads="1"/>
          </p:cNvSpPr>
          <p:nvPr/>
        </p:nvSpPr>
        <p:spPr bwMode="auto">
          <a:xfrm>
            <a:off x="3995738" y="2133600"/>
            <a:ext cx="1368425" cy="71438"/>
          </a:xfrm>
          <a:prstGeom prst="rightArrow">
            <a:avLst>
              <a:gd name="adj1" fmla="val 50000"/>
              <a:gd name="adj2" fmla="val 4788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4067175" y="1700213"/>
            <a:ext cx="1081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Канал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4067175" y="2349500"/>
            <a:ext cx="1511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связи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684213" y="3213100"/>
            <a:ext cx="7343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99FFCC"/>
                </a:solidFill>
              </a:rPr>
              <a:t>Прием – передача</a:t>
            </a:r>
            <a:r>
              <a:rPr lang="ru-RU" sz="2400" b="1">
                <a:solidFill>
                  <a:srgbClr val="FFCCFF"/>
                </a:solidFill>
              </a:rPr>
              <a:t> информации происходит с разной скоростью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250825" y="4076700"/>
            <a:ext cx="88931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Количество информации, передаваемое за единицу времени, называется скоростью передачи информации или скоростью информационного потока</a:t>
            </a: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468313" y="5876925"/>
            <a:ext cx="8351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hlink"/>
                </a:solidFill>
              </a:rPr>
              <a:t>Единицы:</a:t>
            </a:r>
            <a:r>
              <a:rPr lang="ru-RU" sz="2400" b="1"/>
              <a:t> </a:t>
            </a:r>
            <a:r>
              <a:rPr lang="ru-RU" sz="2400" b="1">
                <a:solidFill>
                  <a:srgbClr val="FF0066"/>
                </a:solidFill>
              </a:rPr>
              <a:t>бит</a:t>
            </a:r>
            <a:r>
              <a:rPr lang="en-US" sz="2400" b="1">
                <a:solidFill>
                  <a:srgbClr val="FF0066"/>
                </a:solidFill>
              </a:rPr>
              <a:t>/c</a:t>
            </a:r>
            <a:r>
              <a:rPr lang="ru-RU" sz="2400" b="1">
                <a:solidFill>
                  <a:srgbClr val="FF0066"/>
                </a:solidFill>
              </a:rPr>
              <a:t>, байт</a:t>
            </a:r>
            <a:r>
              <a:rPr lang="en-US" sz="2400" b="1">
                <a:solidFill>
                  <a:srgbClr val="FF0066"/>
                </a:solidFill>
              </a:rPr>
              <a:t>/</a:t>
            </a:r>
            <a:r>
              <a:rPr lang="ru-RU" sz="2400" b="1">
                <a:solidFill>
                  <a:srgbClr val="FF0066"/>
                </a:solidFill>
              </a:rPr>
              <a:t>с, Кбайт</a:t>
            </a:r>
            <a:r>
              <a:rPr lang="en-US" sz="2400" b="1">
                <a:solidFill>
                  <a:srgbClr val="FF0066"/>
                </a:solidFill>
              </a:rPr>
              <a:t>/</a:t>
            </a:r>
            <a:r>
              <a:rPr lang="ru-RU" sz="2400" b="1">
                <a:solidFill>
                  <a:srgbClr val="FF0066"/>
                </a:solidFill>
              </a:rPr>
              <a:t>с</a:t>
            </a:r>
            <a:r>
              <a:rPr lang="ru-RU" sz="2400" b="1"/>
              <a:t> </a:t>
            </a:r>
            <a:r>
              <a:rPr lang="ru-RU" sz="2400" b="1">
                <a:solidFill>
                  <a:schemeClr val="hlink"/>
                </a:solidFill>
              </a:rPr>
              <a:t>и т. 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1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1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1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1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20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10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animBg="1"/>
      <p:bldP spid="53253" grpId="0" animBg="1"/>
      <p:bldP spid="53254" grpId="0" animBg="1"/>
      <p:bldP spid="53255" grpId="0"/>
      <p:bldP spid="53256" grpId="0"/>
      <p:bldP spid="53257" grpId="0" animBg="1"/>
      <p:bldP spid="53258" grpId="0"/>
      <p:bldP spid="53259" grpId="0"/>
      <p:bldP spid="53260" grpId="0"/>
      <p:bldP spid="53261" grpId="0"/>
      <p:bldP spid="532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50825" y="333375"/>
            <a:ext cx="856932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Мы научились определять количество информации, которое содержится в сообщениях, уменьшающих неопределенность наших знаний.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377825" y="3573463"/>
            <a:ext cx="838835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99FFCC"/>
                </a:solidFill>
              </a:rPr>
              <a:t>Такой подход рассматривает информацию с точки зрения содержания, ее понятности и новизны для человека</a:t>
            </a:r>
            <a:r>
              <a:rPr lang="ru-RU" sz="2800" b="1">
                <a:solidFill>
                  <a:srgbClr val="99FFCC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440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0" y="2924175"/>
            <a:ext cx="6300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		</a:t>
            </a:r>
          </a:p>
        </p:txBody>
      </p:sp>
      <p:sp>
        <p:nvSpPr>
          <p:cNvPr id="46085" name="WordArt 5"/>
          <p:cNvSpPr>
            <a:spLocks noChangeArrowheads="1" noChangeShapeType="1" noTextEdit="1"/>
          </p:cNvSpPr>
          <p:nvPr/>
        </p:nvSpPr>
        <p:spPr bwMode="auto">
          <a:xfrm>
            <a:off x="468313" y="620713"/>
            <a:ext cx="43719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FFCC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Алфавитный подход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4967288" y="549275"/>
            <a:ext cx="4176712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не связывает количество информации с содержанием сообщения</a:t>
            </a:r>
          </a:p>
        </p:txBody>
      </p:sp>
      <p:sp>
        <p:nvSpPr>
          <p:cNvPr id="46088" name="WordArt 8"/>
          <p:cNvSpPr>
            <a:spLocks noChangeArrowheads="1" noChangeShapeType="1" noTextEdit="1"/>
          </p:cNvSpPr>
          <p:nvPr/>
        </p:nvSpPr>
        <p:spPr bwMode="auto">
          <a:xfrm>
            <a:off x="250825" y="3167063"/>
            <a:ext cx="8893175" cy="766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E6DCAC"/>
                    </a:gs>
                    <a:gs pos="12000">
                      <a:srgbClr val="E6D78A"/>
                    </a:gs>
                    <a:gs pos="30000">
                      <a:srgbClr val="C7AC4C"/>
                    </a:gs>
                    <a:gs pos="45000">
                      <a:srgbClr val="E6D78A"/>
                    </a:gs>
                    <a:gs pos="77000">
                      <a:srgbClr val="C7AC4C"/>
                    </a:gs>
                    <a:gs pos="100000">
                      <a:srgbClr val="E6DCAC"/>
                    </a:gs>
                  </a:gsLst>
                  <a:lin ang="2700000" scaled="1"/>
                </a:gradFill>
                <a:latin typeface="Times New Roman"/>
                <a:cs typeface="Times New Roman"/>
              </a:rPr>
              <a:t>Например, дан текст на русском языке.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684213" y="4221163"/>
            <a:ext cx="7920037" cy="2346325"/>
          </a:xfrm>
          <a:prstGeom prst="rect">
            <a:avLst/>
          </a:prstGeom>
          <a:noFill/>
          <a:ln w="57150">
            <a:solidFill>
              <a:srgbClr val="99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>
                <a:solidFill>
                  <a:schemeClr val="folHlink"/>
                </a:solidFill>
              </a:rPr>
              <a:t>Алфавит – конечное множество символов, используемых для представления информации.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20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animBg="1"/>
      <p:bldP spid="46086" grpId="0"/>
      <p:bldP spid="46088" grpId="0" animBg="1"/>
      <p:bldP spid="460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23" name="Rectangle 19"/>
          <p:cNvSpPr>
            <a:spLocks noChangeArrowheads="1"/>
          </p:cNvSpPr>
          <p:nvPr/>
        </p:nvSpPr>
        <p:spPr bwMode="auto">
          <a:xfrm>
            <a:off x="5148263" y="4157663"/>
            <a:ext cx="2879725" cy="863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611188" y="4086225"/>
            <a:ext cx="2519362" cy="863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11188" y="260350"/>
            <a:ext cx="7920037" cy="1430338"/>
          </a:xfrm>
          <a:prstGeom prst="rect">
            <a:avLst/>
          </a:prstGeom>
          <a:noFill/>
          <a:ln w="57150">
            <a:solidFill>
              <a:srgbClr val="99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folHlink"/>
                </a:solidFill>
              </a:rPr>
              <a:t>Алфавит – конечное множество символов, используемых для представления информации</a:t>
            </a:r>
            <a:r>
              <a:rPr lang="ru-RU" sz="2400">
                <a:solidFill>
                  <a:schemeClr val="folHlink"/>
                </a:solidFill>
              </a:rPr>
              <a:t>.</a:t>
            </a:r>
            <a:endParaRPr lang="ru-RU" sz="2400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125413" y="1773238"/>
            <a:ext cx="8893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Этот текст содержит 81 символ, включая пробелы и знаки препинания.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58775" y="2276475"/>
            <a:ext cx="8424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CCFF"/>
                </a:solidFill>
              </a:rPr>
              <a:t>Мощность алфавита из русских букв и дополнительных символов равна 54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468313" y="2781300"/>
            <a:ext cx="8675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Допустим, что появление любого </a:t>
            </a:r>
            <a:r>
              <a:rPr lang="ru-RU" b="1">
                <a:solidFill>
                  <a:schemeClr val="tx2"/>
                </a:solidFill>
              </a:rPr>
              <a:t>символа</a:t>
            </a:r>
            <a:r>
              <a:rPr lang="ru-RU" b="1"/>
              <a:t> в тексте равновероятно.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682625" y="3213100"/>
            <a:ext cx="7777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66FF"/>
                </a:solidFill>
              </a:rPr>
              <a:t>Каждый символ несет</a:t>
            </a:r>
            <a:r>
              <a:rPr lang="ru-RU" b="1">
                <a:solidFill>
                  <a:srgbClr val="99FFCC"/>
                </a:solidFill>
              </a:rPr>
              <a:t> </a:t>
            </a:r>
            <a:r>
              <a:rPr lang="en-US" b="1">
                <a:solidFill>
                  <a:srgbClr val="99FFCC"/>
                </a:solidFill>
              </a:rPr>
              <a:t>i</a:t>
            </a:r>
            <a:r>
              <a:rPr lang="ru-RU" b="1">
                <a:solidFill>
                  <a:srgbClr val="FF66FF"/>
                </a:solidFill>
              </a:rPr>
              <a:t> бит информации. Число </a:t>
            </a:r>
            <a:r>
              <a:rPr lang="en-US" b="1">
                <a:solidFill>
                  <a:srgbClr val="99FFCC"/>
                </a:solidFill>
              </a:rPr>
              <a:t>i</a:t>
            </a:r>
            <a:r>
              <a:rPr lang="en-US" b="1">
                <a:solidFill>
                  <a:srgbClr val="FF66FF"/>
                </a:solidFill>
              </a:rPr>
              <a:t> </a:t>
            </a:r>
            <a:r>
              <a:rPr lang="ru-RU" b="1">
                <a:solidFill>
                  <a:srgbClr val="FF66FF"/>
                </a:solidFill>
              </a:rPr>
              <a:t>можно определить из уравнения  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827088" y="4157663"/>
            <a:ext cx="9350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1258888" y="4157663"/>
            <a:ext cx="215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i</a:t>
            </a:r>
            <a:endParaRPr lang="ru-RU" sz="2000" b="1">
              <a:solidFill>
                <a:srgbClr val="0000FF"/>
              </a:solidFill>
            </a:endParaRP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1474788" y="4086225"/>
            <a:ext cx="1439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 = N</a:t>
            </a:r>
            <a:endParaRPr lang="ru-RU" sz="4000" b="1">
              <a:solidFill>
                <a:srgbClr val="0000FF"/>
              </a:solidFill>
            </a:endParaRPr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5364163" y="4157663"/>
            <a:ext cx="9350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5795963" y="4157663"/>
            <a:ext cx="215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i</a:t>
            </a:r>
            <a:endParaRPr lang="ru-RU" sz="2000" b="1">
              <a:solidFill>
                <a:srgbClr val="FF0066"/>
              </a:solidFill>
            </a:endParaRP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6011863" y="4157663"/>
            <a:ext cx="2016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66"/>
                </a:solidFill>
              </a:rPr>
              <a:t> = 54</a:t>
            </a:r>
            <a:endParaRPr lang="ru-RU" sz="4000" b="1">
              <a:solidFill>
                <a:srgbClr val="FF0066"/>
              </a:solidFill>
            </a:endParaRP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323850" y="5157788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hlink"/>
                </a:solidFill>
              </a:rPr>
              <a:t>Где </a:t>
            </a:r>
            <a:r>
              <a:rPr lang="en-US" sz="2400" b="1">
                <a:solidFill>
                  <a:schemeClr val="hlink"/>
                </a:solidFill>
              </a:rPr>
              <a:t>N – </a:t>
            </a:r>
            <a:r>
              <a:rPr lang="ru-RU" sz="2400" b="1">
                <a:solidFill>
                  <a:schemeClr val="hlink"/>
                </a:solidFill>
              </a:rPr>
              <a:t>мощность алфавита</a:t>
            </a:r>
          </a:p>
        </p:txBody>
      </p:sp>
      <p:sp>
        <p:nvSpPr>
          <p:cNvPr id="47121" name="WordArt 17"/>
          <p:cNvSpPr>
            <a:spLocks noChangeArrowheads="1" noChangeShapeType="1" noTextEdit="1"/>
          </p:cNvSpPr>
          <p:nvPr/>
        </p:nvSpPr>
        <p:spPr bwMode="auto">
          <a:xfrm>
            <a:off x="5219700" y="5300663"/>
            <a:ext cx="27051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i = 5,755 </a:t>
            </a:r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бит</a:t>
            </a:r>
          </a:p>
        </p:txBody>
      </p:sp>
      <p:sp>
        <p:nvSpPr>
          <p:cNvPr id="47124" name="Text Box 20"/>
          <p:cNvSpPr txBox="1">
            <a:spLocks noChangeArrowheads="1"/>
          </p:cNvSpPr>
          <p:nvPr/>
        </p:nvSpPr>
        <p:spPr bwMode="auto">
          <a:xfrm>
            <a:off x="250825" y="5805488"/>
            <a:ext cx="576103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00FF"/>
                </a:solidFill>
              </a:rPr>
              <a:t>Объем информации в тексте равен: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 </a:t>
            </a:r>
            <a:r>
              <a:rPr lang="ru-RU" sz="2000" b="1">
                <a:solidFill>
                  <a:srgbClr val="FF0066"/>
                </a:solidFill>
              </a:rPr>
              <a:t>5, 755 х 81 = 486,155 бит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3" grpId="0" animBg="1"/>
      <p:bldP spid="47122" grpId="0" animBg="1"/>
      <p:bldP spid="47109" grpId="0" animBg="1"/>
      <p:bldP spid="47110" grpId="0"/>
      <p:bldP spid="47111" grpId="0"/>
      <p:bldP spid="47112" grpId="0"/>
      <p:bldP spid="47113" grpId="0"/>
      <p:bldP spid="47114" grpId="0"/>
      <p:bldP spid="47115" grpId="0"/>
      <p:bldP spid="47116" grpId="0"/>
      <p:bldP spid="47117" grpId="0"/>
      <p:bldP spid="47118" grpId="0"/>
      <p:bldP spid="47119" grpId="0"/>
      <p:bldP spid="47120" grpId="0"/>
      <p:bldP spid="47120" grpId="1"/>
      <p:bldP spid="47121" grpId="0" animBg="1"/>
      <p:bldP spid="471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4" name="Rectangle 16"/>
          <p:cNvSpPr>
            <a:spLocks noChangeArrowheads="1"/>
          </p:cNvSpPr>
          <p:nvPr/>
        </p:nvSpPr>
        <p:spPr bwMode="auto">
          <a:xfrm>
            <a:off x="250825" y="5445125"/>
            <a:ext cx="2160588" cy="9366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468313" y="333375"/>
            <a:ext cx="8280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FFCCFF"/>
                </a:solidFill>
              </a:rPr>
              <a:t>Таким образом, при алфавитном подходе к измерению информации количество информации от содержания не зависит. Количество информации зависит от объема текста и от мощности алфавита</a:t>
            </a:r>
          </a:p>
        </p:txBody>
      </p:sp>
      <p:sp>
        <p:nvSpPr>
          <p:cNvPr id="48133" name="WordArt 5"/>
          <p:cNvSpPr>
            <a:spLocks noChangeArrowheads="1" noChangeShapeType="1" noTextEdit="1"/>
          </p:cNvSpPr>
          <p:nvPr/>
        </p:nvSpPr>
        <p:spPr bwMode="auto">
          <a:xfrm>
            <a:off x="1692275" y="2133600"/>
            <a:ext cx="5400675" cy="10048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Правило: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468313" y="3187700"/>
            <a:ext cx="78501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Количество информации</a:t>
            </a:r>
            <a:r>
              <a:rPr lang="en-US" sz="2000" b="1"/>
              <a:t> </a:t>
            </a:r>
            <a:r>
              <a:rPr lang="en-US" sz="2000" b="1">
                <a:solidFill>
                  <a:srgbClr val="0000FF"/>
                </a:solidFill>
              </a:rPr>
              <a:t>C</a:t>
            </a:r>
            <a:r>
              <a:rPr lang="ru-RU" sz="2000" b="1"/>
              <a:t>, содержащееся в символьном сообщении, равно </a:t>
            </a:r>
            <a:r>
              <a:rPr lang="en-US" sz="2000" b="1">
                <a:solidFill>
                  <a:srgbClr val="0000FF"/>
                </a:solidFill>
              </a:rPr>
              <a:t>K x i</a:t>
            </a:r>
            <a:r>
              <a:rPr lang="ru-RU" sz="2000" b="1"/>
              <a:t>, где</a:t>
            </a:r>
            <a:r>
              <a:rPr lang="ru-RU" sz="2000" b="1">
                <a:solidFill>
                  <a:srgbClr val="990099"/>
                </a:solidFill>
              </a:rPr>
              <a:t> К</a:t>
            </a:r>
            <a:r>
              <a:rPr lang="ru-RU" sz="2000" b="1"/>
              <a:t> – число символов в тексте сообщения, а </a:t>
            </a:r>
            <a:r>
              <a:rPr lang="en-US" sz="2000" b="1">
                <a:solidFill>
                  <a:srgbClr val="990099"/>
                </a:solidFill>
              </a:rPr>
              <a:t>i</a:t>
            </a:r>
            <a:r>
              <a:rPr lang="en-US" sz="2000" b="1"/>
              <a:t> – </a:t>
            </a:r>
            <a:r>
              <a:rPr lang="ru-RU" sz="2000" b="1"/>
              <a:t>информационный вес символа, который находится из уравнения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539750" y="486886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900113" y="47974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</a:rPr>
              <a:t>i</a:t>
            </a:r>
            <a:endParaRPr lang="ru-RU">
              <a:solidFill>
                <a:srgbClr val="FF0066"/>
              </a:solidFill>
            </a:endParaRP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1116013" y="4868863"/>
            <a:ext cx="1081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= N</a:t>
            </a:r>
            <a:r>
              <a:rPr lang="ru-RU" sz="2800" b="1">
                <a:solidFill>
                  <a:srgbClr val="FF0066"/>
                </a:solidFill>
              </a:rPr>
              <a:t>,</a:t>
            </a: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2411413" y="4868863"/>
            <a:ext cx="6048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где</a:t>
            </a:r>
            <a:r>
              <a:rPr lang="ru-RU" sz="2000" b="1">
                <a:solidFill>
                  <a:srgbClr val="990099"/>
                </a:solidFill>
              </a:rPr>
              <a:t> </a:t>
            </a:r>
            <a:r>
              <a:rPr lang="en-US" sz="2000" b="1">
                <a:solidFill>
                  <a:srgbClr val="990099"/>
                </a:solidFill>
              </a:rPr>
              <a:t>N</a:t>
            </a:r>
            <a:r>
              <a:rPr lang="en-US" sz="2000" b="1"/>
              <a:t> </a:t>
            </a:r>
            <a:r>
              <a:rPr lang="ru-RU" sz="2000" b="1"/>
              <a:t>мощность используемого алфавита.</a:t>
            </a:r>
          </a:p>
        </p:txBody>
      </p:sp>
      <p:sp>
        <p:nvSpPr>
          <p:cNvPr id="48143" name="WordArt 15"/>
          <p:cNvSpPr>
            <a:spLocks noChangeArrowheads="1" noChangeShapeType="1" noTextEdit="1"/>
          </p:cNvSpPr>
          <p:nvPr/>
        </p:nvSpPr>
        <p:spPr bwMode="auto">
          <a:xfrm>
            <a:off x="323850" y="5589588"/>
            <a:ext cx="18097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C = K x i</a:t>
            </a:r>
            <a:endParaRPr lang="ru-RU" sz="3600" b="1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pic>
        <p:nvPicPr>
          <p:cNvPr id="48145" name="Picture 17" descr="AMIDE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5445125"/>
            <a:ext cx="744537" cy="1412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1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30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4" grpId="0" animBg="1"/>
      <p:bldP spid="48132" grpId="0"/>
      <p:bldP spid="48133" grpId="0" animBg="1"/>
      <p:bldP spid="48134" grpId="0"/>
      <p:bldP spid="48139" grpId="0"/>
      <p:bldP spid="48140" grpId="0"/>
      <p:bldP spid="48141" grpId="0"/>
      <p:bldP spid="48142" grpId="0"/>
      <p:bldP spid="481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801052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Применение алфавитного подхода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23850" y="1484313"/>
            <a:ext cx="8820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chemeClr val="hlink"/>
                </a:solidFill>
              </a:rPr>
              <a:t>удобно при использовании  технических средств для работы с информацией.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684213" y="2636838"/>
            <a:ext cx="79200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FF66FF"/>
                </a:solidFill>
              </a:rPr>
              <a:t>Алфавитный подход является объективным способом измерения информации  в отличие от субъективного, содержательного подхода.</a:t>
            </a:r>
          </a:p>
        </p:txBody>
      </p:sp>
      <p:pic>
        <p:nvPicPr>
          <p:cNvPr id="49159" name="Picture 7" descr="AMCONF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213" y="4005263"/>
            <a:ext cx="1092200" cy="2349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4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7" grpId="0"/>
      <p:bldP spid="491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684213" y="620713"/>
            <a:ext cx="7991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Минимальная мощность алфавита, пригодного для передачи информации равна</a:t>
            </a:r>
            <a:r>
              <a:rPr lang="ru-RU" sz="2400" b="1">
                <a:solidFill>
                  <a:srgbClr val="FF0066"/>
                </a:solidFill>
              </a:rPr>
              <a:t> 2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1547813" y="1916113"/>
            <a:ext cx="59039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827088" y="1844675"/>
            <a:ext cx="7777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hlink"/>
                </a:solidFill>
              </a:rPr>
              <a:t>Такой алфавит называют </a:t>
            </a:r>
            <a:r>
              <a:rPr lang="ru-RU" sz="2400" b="1" i="1">
                <a:solidFill>
                  <a:srgbClr val="FF66FF"/>
                </a:solidFill>
              </a:rPr>
              <a:t>двоичным алфавитом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539750" y="2565400"/>
            <a:ext cx="8604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Информационный вес символа двоичного алфавита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39750" y="3429000"/>
            <a:ext cx="2087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CCFF"/>
                </a:solidFill>
              </a:rPr>
              <a:t>i = 1 </a:t>
            </a:r>
            <a:r>
              <a:rPr lang="ru-RU" sz="2800" b="1">
                <a:solidFill>
                  <a:srgbClr val="FFCCFF"/>
                </a:solidFill>
              </a:rPr>
              <a:t>бит </a:t>
            </a:r>
          </a:p>
        </p:txBody>
      </p:sp>
      <p:sp>
        <p:nvSpPr>
          <p:cNvPr id="50185" name="AutoShape 9"/>
          <p:cNvSpPr>
            <a:spLocks noChangeArrowheads="1"/>
          </p:cNvSpPr>
          <p:nvPr/>
        </p:nvSpPr>
        <p:spPr bwMode="auto">
          <a:xfrm>
            <a:off x="2627313" y="3573463"/>
            <a:ext cx="1873250" cy="360362"/>
          </a:xfrm>
          <a:prstGeom prst="rightArrow">
            <a:avLst>
              <a:gd name="adj1" fmla="val 50000"/>
              <a:gd name="adj2" fmla="val 129956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219700" y="3429000"/>
            <a:ext cx="503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580063" y="314166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i</a:t>
            </a:r>
            <a:endParaRPr lang="ru-RU" sz="2800" b="1">
              <a:solidFill>
                <a:srgbClr val="FF0066"/>
              </a:solidFill>
            </a:endParaRP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5724525" y="3429000"/>
            <a:ext cx="1439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= 2</a:t>
            </a:r>
            <a:endParaRPr lang="ru-RU" sz="3200" b="1">
              <a:solidFill>
                <a:srgbClr val="FF0066"/>
              </a:solidFill>
            </a:endParaRP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611188" y="4508500"/>
            <a:ext cx="7848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990099"/>
                </a:solidFill>
              </a:rPr>
              <a:t>Итак, один символ двоичного алфавита несет </a:t>
            </a:r>
            <a:r>
              <a:rPr lang="ru-RU" sz="2800" b="1">
                <a:solidFill>
                  <a:srgbClr val="FF66FF"/>
                </a:solidFill>
              </a:rPr>
              <a:t>1 бит</a:t>
            </a:r>
            <a:r>
              <a:rPr lang="ru-RU" sz="2800" b="1">
                <a:solidFill>
                  <a:srgbClr val="990099"/>
                </a:solidFill>
              </a:rPr>
              <a:t> информации.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20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2" grpId="0"/>
      <p:bldP spid="50183" grpId="0"/>
      <p:bldP spid="50184" grpId="0"/>
      <p:bldP spid="50185" grpId="0" animBg="1"/>
      <p:bldP spid="50186" grpId="0"/>
      <p:bldP spid="50187" grpId="0"/>
      <p:bldP spid="50188" grpId="0"/>
      <p:bldP spid="501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5651500" y="5229225"/>
            <a:ext cx="3024188" cy="9366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250825" y="765175"/>
            <a:ext cx="8532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Ограничения на максимальную мощность алфавита не существует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323850" y="1844675"/>
            <a:ext cx="8280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chemeClr val="hlink"/>
                </a:solidFill>
              </a:rPr>
              <a:t>Достаточный алфавит мощностью </a:t>
            </a:r>
            <a:r>
              <a:rPr lang="ru-RU" sz="2800" b="1">
                <a:solidFill>
                  <a:srgbClr val="FF0066"/>
                </a:solidFill>
              </a:rPr>
              <a:t>256 </a:t>
            </a:r>
            <a:r>
              <a:rPr lang="ru-RU" sz="2800" b="1">
                <a:solidFill>
                  <a:schemeClr val="hlink"/>
                </a:solidFill>
              </a:rPr>
              <a:t>символов использует компьютер для внешнего представления текста и другой символьной информации.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252413" y="3860800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99CCFF"/>
                </a:solidFill>
              </a:rPr>
              <a:t>Один символ этого алфавита «весит» </a:t>
            </a:r>
            <a:r>
              <a:rPr lang="ru-RU" sz="2400" b="1">
                <a:solidFill>
                  <a:srgbClr val="FF66FF"/>
                </a:solidFill>
              </a:rPr>
              <a:t>8 бит</a:t>
            </a:r>
          </a:p>
        </p:txBody>
      </p:sp>
      <p:sp>
        <p:nvSpPr>
          <p:cNvPr id="51207" name="AutoShape 7"/>
          <p:cNvSpPr>
            <a:spLocks noChangeArrowheads="1"/>
          </p:cNvSpPr>
          <p:nvPr/>
        </p:nvSpPr>
        <p:spPr bwMode="auto">
          <a:xfrm>
            <a:off x="7019925" y="4508500"/>
            <a:ext cx="360363" cy="576263"/>
          </a:xfrm>
          <a:prstGeom prst="downArrow">
            <a:avLst>
              <a:gd name="adj1" fmla="val 50000"/>
              <a:gd name="adj2" fmla="val 39978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6011863" y="544512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6443663" y="5157788"/>
            <a:ext cx="360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i</a:t>
            </a:r>
            <a:endParaRPr lang="ru-RU" sz="2800" b="1">
              <a:solidFill>
                <a:srgbClr val="FF0066"/>
              </a:solidFill>
            </a:endParaRP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6804025" y="5445125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= 256</a:t>
            </a:r>
            <a:endParaRPr lang="ru-RU" sz="3200" b="1">
              <a:solidFill>
                <a:srgbClr val="FF0066"/>
              </a:solidFill>
            </a:endParaRPr>
          </a:p>
        </p:txBody>
      </p:sp>
      <p:sp>
        <p:nvSpPr>
          <p:cNvPr id="51213" name="WordArt 13"/>
          <p:cNvSpPr>
            <a:spLocks noChangeArrowheads="1" noChangeShapeType="1" noTextEdit="1"/>
          </p:cNvSpPr>
          <p:nvPr/>
        </p:nvSpPr>
        <p:spPr bwMode="auto">
          <a:xfrm>
            <a:off x="323850" y="5013325"/>
            <a:ext cx="4032250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1 байт = 8 бит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2" grpId="0" animBg="1"/>
      <p:bldP spid="51204" grpId="0"/>
      <p:bldP spid="51205" grpId="0"/>
      <p:bldP spid="51206" grpId="0"/>
      <p:bldP spid="51207" grpId="0" animBg="1"/>
      <p:bldP spid="51208" grpId="0"/>
      <p:bldP spid="51210" grpId="0"/>
      <p:bldP spid="51211" grpId="0"/>
      <p:bldP spid="512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827088" y="549275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/>
              <a:t>Для измерения больших объемов информации используются производные от байта единицы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95288" y="1557338"/>
            <a:ext cx="381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66FF"/>
                </a:solidFill>
              </a:rPr>
              <a:t>1 килобайт = 1 Кб = 2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995738" y="1412875"/>
            <a:ext cx="576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66FF"/>
                </a:solidFill>
              </a:rPr>
              <a:t>10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4427538" y="1557338"/>
            <a:ext cx="331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66FF"/>
                </a:solidFill>
              </a:rPr>
              <a:t>байт = 1024 байта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468313" y="2708275"/>
            <a:ext cx="381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66FF"/>
                </a:solidFill>
              </a:rPr>
              <a:t>1 мегабайт = 1 Мб = 2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4716463" y="2708275"/>
            <a:ext cx="331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66FF"/>
                </a:solidFill>
              </a:rPr>
              <a:t>Кб = 1024 Кб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4140200" y="2492375"/>
            <a:ext cx="576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66FF"/>
                </a:solidFill>
              </a:rPr>
              <a:t>10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395288" y="4051300"/>
            <a:ext cx="381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66FF"/>
                </a:solidFill>
              </a:rPr>
              <a:t>1 гигабайт = 1Гб = 2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4356100" y="4051300"/>
            <a:ext cx="331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66FF"/>
                </a:solidFill>
              </a:rPr>
              <a:t>Мб = 1024 Мб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3708400" y="3789363"/>
            <a:ext cx="576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66FF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  <p:bldP spid="52229" grpId="0"/>
      <p:bldP spid="52230" grpId="0"/>
      <p:bldP spid="52231" grpId="0"/>
      <p:bldP spid="52232" grpId="0"/>
      <p:bldP spid="52233" grpId="0"/>
      <p:bldP spid="52234" grpId="0"/>
      <p:bldP spid="52235" grpId="0"/>
      <p:bldP spid="52236" grpId="0"/>
      <p:bldP spid="52237" grpId="0"/>
    </p:bld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300</TotalTime>
  <Words>436</Words>
  <Application>Microsoft Office PowerPoint</Application>
  <PresentationFormat>Экран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Текстура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семья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ilijova</cp:lastModifiedBy>
  <cp:revision>19</cp:revision>
  <dcterms:created xsi:type="dcterms:W3CDTF">2002-10-06T06:05:53Z</dcterms:created>
  <dcterms:modified xsi:type="dcterms:W3CDTF">2015-10-12T05:34:29Z</dcterms:modified>
</cp:coreProperties>
</file>