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25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28E7D-8739-4D9C-804B-EC24E3A53ED2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6FDEB-88EE-45E6-9EDE-D3965D8B9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628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26FDEB-88EE-45E6-9EDE-D3965D8B90E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553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81821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808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2237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031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0965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4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803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875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4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07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2726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A85566-A557-47CA-BA40-8E6F6BBEF4D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10E39D-868E-4336-9222-AF51FC197A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288447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09160"/>
            <a:ext cx="7772400" cy="171401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6000" b="1" dirty="0" smtClean="0"/>
              <a:t>Пластичные </a:t>
            </a:r>
            <a:r>
              <a:rPr lang="ru-RU" sz="6000" b="1" dirty="0"/>
              <a:t>смазки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g.dooyoo.de/DE_DE/100/Fahrzeuge/autopflege/aral-sns-a-sae-75w-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455" y="457200"/>
            <a:ext cx="3390900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743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0"/>
            <a:ext cx="11353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обозначении еще указывают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Т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ип загустителя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(обозначают первыми двумя буквами входящего в; состав мыла металла: Ка – кальциевое. На – натриевое. Ли – литиевое, Ли-Ка – смешанное);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Р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екомендуемый температурный диапазон 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применения (указывают дробью – в числителе уменьшенная в 10 раз без знака минус минимальная температура, в знаменателе - уменьшенная в 10 раз максимальная температура применения);</a:t>
            </a:r>
          </a:p>
          <a:p>
            <a:pPr algn="just"/>
            <a:endParaRPr lang="ru-R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97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6680" y="0"/>
            <a:ext cx="1187196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дисперсионную среду </a:t>
            </a: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(обозначают строчными буквами: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– синтетические углеводороды,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 – кремнийорганические жидкости,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г – добавка графита,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 – добавка дисульфида молибдена.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консистенцию </a:t>
            </a: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(густоту), которую обозначают условным числом от 0 до 7.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8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19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3360" y="0"/>
            <a:ext cx="117500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Классификация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смазок по </a:t>
            </a:r>
            <a:r>
              <a:rPr lang="ru-RU" sz="24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консистенции (густоте)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разработана Национальным институтом смазочных материалов США (NLGI).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Согласно этой классификации смазки делятся на классы в зависимости от уровня 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пенетрации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чем выше численное значение 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пенетрации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тем мягче смазка.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Класс 000, 00 – очень мягкая, аналогична очень вязкому маслу;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класс 0, 1 – мягкая;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класс 2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вазелинообразная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класс 3 – почти твердая;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класс 4,5 – твердая;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класс 6 – очень твердая, мылообразная.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744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69039"/>
            <a:ext cx="1135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В качестве примера можно привести классификационное обозначение по ГОСТ 23858-79 товарной литиевой смазки литол-24: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МЛи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4/13-3 – смазка многоцелевая антифрикционная, работоспособна в условиях повышенной влажности (М), 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загущена литиевым маслом (Ли).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Рабочий диапазон температур составляет –40...+130°С (4/13).       Отсутствие индекса дисперсионной среды означает, что смазка приготовлена на нефтяном масле. Цифра 3 характеризует консистенцию смазки.</a:t>
            </a:r>
            <a:endParaRPr lang="ru-RU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217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5280" y="0"/>
            <a:ext cx="11231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 основным характеристикам пластичных смазок относят: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предел прочности,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вязкость,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коллоидную стабильность,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температуру каплепадения,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механическую стабильность,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6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водостойкость и др.</a:t>
            </a:r>
            <a:endParaRPr lang="ru-RU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5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-137160"/>
            <a:ext cx="1135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Пределом прочности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смазки называют то минимальное удельное напряжение, при котором происходит разрушение каркаса смазки в результате сдвига одного её слоя относительно другого.</a:t>
            </a:r>
          </a:p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Этот показатель характеризует способность смазок удерживаться в узлах трения, противостоять сбросу с движущихся деталей под влиянием инерционных сил и удерживаться на наклонных и вертикальных поверхностях, не стекая и не сползая.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Когда напряжение сдвига превышает предел прочности, смазки начинают течь.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729900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0520" y="124659"/>
            <a:ext cx="11612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Вязкость</a:t>
            </a:r>
            <a:endParaRPr lang="ru-RU" sz="32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Вязкость пластичных смазок принципиально отличается от понятия вязкости жидкостей. Пластичные смазки обладают структурной вязкостью, которая имеет совершенно иную природу. Особенностью структурной вязкости является ее зависимость не только от температуры, но и от градиента скорости сдвига отдельных слоев или частичек относительно друг друга. Причем, чем больше эта скорость, тем меньше вязкость смазки.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941063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24840" y="275719"/>
            <a:ext cx="111861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Теплостойкость</a:t>
            </a:r>
          </a:p>
          <a:p>
            <a:pPr algn="just"/>
            <a:r>
              <a:rPr lang="ru-RU" sz="32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Установлено, что пластичные смазочные материалы с повышением температуры постепенно размягчаются и теряют свои упругие свойства, но происходит этот процесс постепенно. Поэтому они не имеют определенной температуры плавления.</a:t>
            </a:r>
          </a:p>
          <a:p>
            <a:pPr algn="just"/>
            <a:r>
              <a:rPr lang="ru-RU" sz="32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Теплостойкость их определяют по температуре каплепадения.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00931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5280" y="120640"/>
            <a:ext cx="114757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Температура каплепадения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это такая температура, при которой падает первая капля смазки, помещенной в капсюле специального прибора, нагреваемого в стандартных условиях. 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Температура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каплепадения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зависит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от вида загустителя и в меньшей степени от его концентрации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Смазки подразделяются на низкоплавкие (Н), среднеплавкие (С) и тугоплавкие (Т). 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 избежание вытекания смазки из узла трения температура каплепадения должна превышать температуру трущихся деталей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 15-20 °С.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Температура в узлах трения не должна превышать 110-120 °С.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253742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4421370"/>
              </p:ext>
            </p:extLst>
          </p:nvPr>
        </p:nvGraphicFramePr>
        <p:xfrm>
          <a:off x="1261586" y="121920"/>
          <a:ext cx="8095774" cy="4130040"/>
        </p:xfrm>
        <a:graphic>
          <a:graphicData uri="http://schemas.openxmlformats.org/drawingml/2006/table">
            <a:tbl>
              <a:tblPr/>
              <a:tblGrid>
                <a:gridCol w="2866969"/>
                <a:gridCol w="5228805"/>
              </a:tblGrid>
              <a:tr h="4130040">
                <a:tc>
                  <a:txBody>
                    <a:bodyPr/>
                    <a:lstStyle/>
                    <a:p>
                      <a:pPr algn="ctr"/>
                      <a:endParaRPr lang="ru-RU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Рис. 1. Прибор для определения температуры каплепадения:</a:t>
                      </a:r>
                    </a:p>
                    <a:p>
                      <a:pPr algn="ctr"/>
                      <a: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водяная баня; 2 - специальный термометр с капсулой;3 - стеклянная пробирка (воздушная баня); 4 -</a:t>
                      </a:r>
                      <a:r>
                        <a:rPr lang="ru-RU" b="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мешалка; 5 - капсула с исследуемым материалом; 6 - </a:t>
                      </a:r>
                      <a:r>
                        <a:rPr lang="ru-RU" b="0" i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электроподогрев</a:t>
                      </a:r>
                      <a: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; 7 - штатив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7" name="Picture 1" descr="http://www.studfiles.ru/html/2706/278/html_N2Q0M0YnYU.wlkD/htmlconvd-lAtzaF_html_5b19e28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793" y="71079"/>
            <a:ext cx="2471054" cy="47608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0832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0560" y="1163658"/>
            <a:ext cx="11201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0" i="0" dirty="0" smtClean="0"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4800" dirty="0" smtClean="0">
                <a:latin typeface="Arial" panose="020B0604020202020204" pitchFamily="34" charset="0"/>
              </a:rPr>
              <a:t>ПЛАН УРОКА:</a:t>
            </a:r>
            <a:endParaRPr lang="ru-RU" sz="4800" dirty="0">
              <a:latin typeface="Arial" panose="020B0604020202020204" pitchFamily="34" charset="0"/>
            </a:endParaRPr>
          </a:p>
          <a:p>
            <a:pPr algn="just"/>
            <a:r>
              <a:rPr lang="ru-RU" sz="4800" b="0" i="0" dirty="0" smtClean="0">
                <a:effectLst/>
                <a:latin typeface="Arial" panose="020B0604020202020204" pitchFamily="34" charset="0"/>
              </a:rPr>
              <a:t>1. Классификация и обозначение пластичных смазок</a:t>
            </a:r>
          </a:p>
          <a:p>
            <a:r>
              <a:rPr lang="ru-RU" sz="4800" dirty="0">
                <a:latin typeface="Arial" panose="020B0604020202020204" pitchFamily="34" charset="0"/>
              </a:rPr>
              <a:t>2</a:t>
            </a:r>
            <a:r>
              <a:rPr lang="ru-RU" sz="4800" b="0" i="0" dirty="0" smtClean="0">
                <a:effectLst/>
                <a:latin typeface="Arial" panose="020B0604020202020204" pitchFamily="34" charset="0"/>
              </a:rPr>
              <a:t>. Свойства смазок и методы их оценки</a:t>
            </a:r>
          </a:p>
          <a:p>
            <a:r>
              <a:rPr lang="ru-RU" sz="4800" dirty="0">
                <a:latin typeface="Arial" panose="020B0604020202020204" pitchFamily="34" charset="0"/>
              </a:rPr>
              <a:t>3</a:t>
            </a:r>
            <a:r>
              <a:rPr lang="ru-RU" sz="4800" b="0" i="0" dirty="0" smtClean="0">
                <a:effectLst/>
                <a:latin typeface="Arial" panose="020B0604020202020204" pitchFamily="34" charset="0"/>
              </a:rPr>
              <a:t>. Ассортимент смазок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.</a:t>
            </a:r>
            <a:endParaRPr lang="ru-RU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10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32025" y="10183012"/>
            <a:ext cx="3200400" cy="14630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290959"/>
            <a:ext cx="11353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Механическая стабильность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важный эксплуатационный показатель, характеризующий способность смазок: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противостоять разрушению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Смазки с плохой механической стабильностью быстро разрушаются, разжижаются и вытекают из узлов трения. Однако механически нестабильные смазки можно применять в герметизированных узлах трения. Для определения механической стабильности смазок применяют прибор –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тиксометр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на нем измеряют предел прочности до и после разрушения смазки.</a:t>
            </a:r>
            <a:endParaRPr lang="ru-RU" sz="2800" dirty="0"/>
          </a:p>
        </p:txBody>
      </p:sp>
      <p:pic>
        <p:nvPicPr>
          <p:cNvPr id="5122" name="Picture 2" descr="http://www.millab.ru/files/upload/6003302/_________________________-1__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714750"/>
            <a:ext cx="5715000" cy="3143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FFC000"/>
                </a:solidFill>
              </a:rPr>
              <a:t>ПЛАСТИЧНЫЕ СМАЗКИ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2927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48182" y="10530907"/>
            <a:ext cx="3534459" cy="14243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-15240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Водостойкость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смазки определяют как совокупность свойств: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 смываться с водой или не сильно изменять свои свойства при попадании на неё влаги. Наилучшей водостойкостью обладают смазки с углеводородным загустителем.</a:t>
            </a:r>
          </a:p>
          <a:p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Удовлетворительная водостойкость кальциевых смазок. Смазки на натриевых и калиевых мылах хорошо растворимы в воде.</a:t>
            </a:r>
          </a:p>
          <a:p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Растворимость смазок определяют только качественно по изменению внешнего вида (полный или частичный распад) комка смазки в холодной (24 ч при 20 °С) и кипящей (1 ч) воде. Если температура плавления смазки ниже 100 °С испытание в кипящей воде неприемлемо.</a:t>
            </a:r>
            <a:endParaRPr lang="ru-RU" sz="2800" dirty="0"/>
          </a:p>
        </p:txBody>
      </p:sp>
      <p:pic>
        <p:nvPicPr>
          <p:cNvPr id="6146" name="Picture 2" descr="http://northsea.com.ua/images/uploads_from_admin/dynamic_chapters/preview/36_0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359" y="4098482"/>
            <a:ext cx="3582413" cy="26322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54169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71718"/>
            <a:ext cx="67087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Химическая </a:t>
            </a:r>
            <a:r>
              <a:rPr lang="ru-RU" sz="24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стабильность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противокоррозионные свойства – это стойкость смазки против окисления кислородом воздуха.</a:t>
            </a:r>
          </a:p>
          <a:p>
            <a:pPr algn="ctr"/>
            <a:r>
              <a:rPr lang="ru-RU" sz="2400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Пенетрация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(проникновение) – 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характеризует консистенцию (густоту) смазки по глубине погружения в неё конуса стандартных размеров и массы.</a:t>
            </a:r>
          </a:p>
          <a:p>
            <a:pPr algn="ctr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Пенетрация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измеряется при различных температурах и численно равна количеству миллиметров погружения конуса, умноженному на 10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7170" name="Picture 2" descr="http://www.chimsnab.com.ua/image.php?bg=y&amp;w=200&amp;h=150&amp;img=img/444/penetrometr_dlya_neftebitumov_pn-1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60" y="100398"/>
            <a:ext cx="4704843" cy="44106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61290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577245"/>
            <a:ext cx="1193292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Консервационные (защитные)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свойства определяют способность смазки предохранять металлические поверхности от коррозионного воздействия внешней среды. В качестве консервационных непригодны водорастворимые смазки. Смазки предотвращают коррозию металлов в условиях 100 %-ой относительной влажности в слоях толщиной порядка сотых долей миллиметра.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148856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2879" y="290780"/>
            <a:ext cx="73990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Коллоидная стабильность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Под коллоидной стабильностью пластичных смазок понимают свойство не выделять жидкое масло (основы) в течение длительного времени.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современных пластичных смазок коллоидная стабильность стала важнейшим показателем их качества, поскольку все больше появляется узлов и механизмов, в которые закладывается смазка в процессе сборки узлов на весь срок их эксплуатации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8" name="Picture 2" descr="http://files.ub.ua/goods/goods-photos/12/195170_13461784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765" y="502920"/>
            <a:ext cx="4286249" cy="381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11276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52460"/>
            <a:ext cx="112166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Химическая стабильность.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 химической стабильностью понимают способность отдельных компонентов и смазки в целом 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сопротивляться окислительным процессам.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Химическая стабильность пластичных смазок, так же как и жидких, зависит от окислительных процессов, но в данном случае ее закономерности носят более сложный характер.</a:t>
            </a:r>
          </a:p>
          <a:p>
            <a:pPr algn="just"/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Химическая стабильность связана не только с химической стабильностью базового масла (хотя это очень важно), но и с химической стабильностью загустителя и его взаимодействием с базовым маслом.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677982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0720" y="1109395"/>
            <a:ext cx="87020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Ассортимент смазок</a:t>
            </a:r>
            <a:endParaRPr lang="ru-RU" sz="8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3142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560" y="134541"/>
            <a:ext cx="11277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Пластичные смазки </a:t>
            </a:r>
            <a:r>
              <a:rPr lang="ru-RU" sz="3200" b="1" i="0" dirty="0" smtClean="0">
                <a:effectLst/>
                <a:latin typeface="Arial" panose="020B0604020202020204" pitchFamily="34" charset="0"/>
              </a:rPr>
              <a:t>по назначению 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подразделяют на четыре группы:</a:t>
            </a:r>
          </a:p>
          <a:p>
            <a:pPr algn="just"/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- антифрикционные 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(индексы С, О, М, Ж, Н, И, Х, П, Т, У, Б)</a:t>
            </a:r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sz="3200" b="0" i="0" dirty="0" smtClean="0"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- консервационные 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(З)</a:t>
            </a:r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sz="3200" b="0" i="0" dirty="0" smtClean="0"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- уплотнительные 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(А, Р, В);</a:t>
            </a:r>
          </a:p>
          <a:p>
            <a:pPr algn="just"/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- канатные 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(К)</a:t>
            </a:r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3200" b="0" i="0" dirty="0" smtClean="0"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В зависимости от </a:t>
            </a:r>
            <a:r>
              <a:rPr lang="ru-RU" sz="3200" b="1" i="0" dirty="0" smtClean="0">
                <a:effectLst/>
                <a:latin typeface="Arial" panose="020B0604020202020204" pitchFamily="34" charset="0"/>
              </a:rPr>
              <a:t>сферы применения</a:t>
            </a:r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различают смазки: общего назначения, </a:t>
            </a:r>
          </a:p>
          <a:p>
            <a:pPr algn="just"/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многоцелевые и специализированные, </a:t>
            </a:r>
          </a:p>
          <a:p>
            <a:pPr algn="just"/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lang="ru-RU" sz="3200" b="1" i="0" dirty="0" smtClean="0">
                <a:effectLst/>
                <a:latin typeface="Arial" panose="020B0604020202020204" pitchFamily="34" charset="0"/>
              </a:rPr>
              <a:t>работоспособности в различных климатических условиях </a:t>
            </a:r>
            <a:r>
              <a:rPr lang="ru-RU" sz="32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–</a:t>
            </a:r>
            <a:r>
              <a:rPr lang="ru-RU" sz="32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морозоустойчивые, термостойкие и для умеренной климатической зоны</a:t>
            </a:r>
            <a:endParaRPr lang="ru-RU" sz="3200" b="0" i="0" dirty="0"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2354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040" y="0"/>
            <a:ext cx="1138428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2800" b="1" i="0" dirty="0" smtClean="0">
                <a:effectLst/>
                <a:latin typeface="Arial" panose="020B0604020202020204" pitchFamily="34" charset="0"/>
              </a:rPr>
              <a:t>морозостойкие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работоспособны при температурах ниже –40</a:t>
            </a:r>
            <a:r>
              <a:rPr lang="ru-RU" sz="2800" b="0" i="0" baseline="3000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С, обычно до –50…-70</a:t>
            </a:r>
            <a:r>
              <a:rPr lang="ru-RU" sz="2800" b="0" i="0" baseline="3000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С (ЦИАТИМ-221);</a:t>
            </a:r>
          </a:p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2800" b="1" i="0" dirty="0" smtClean="0">
                <a:effectLst/>
                <a:latin typeface="Arial" panose="020B0604020202020204" pitchFamily="34" charset="0"/>
              </a:rPr>
              <a:t>противозадирные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; </a:t>
            </a:r>
          </a:p>
          <a:p>
            <a:pPr algn="just"/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для узлов трения с особо высокими и ударными нагрузками; подшипники качения в буксах железнодорожных вагонов, индустриальное и металлургическое оборудование (ЛС-1П, индустриальная ИП-1-Л, Униол-1, Фиол-2М);</a:t>
            </a:r>
          </a:p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2800" b="1" i="0" dirty="0" smtClean="0">
                <a:effectLst/>
                <a:latin typeface="Arial" panose="020B0604020202020204" pitchFamily="34" charset="0"/>
              </a:rPr>
              <a:t>химически и радиационно-стойкие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химическая промышленность и ракетостроение (СК-2-06, ЦИАТИМ-205, ВНИИ НП-273, ВНИИ НП-275);</a:t>
            </a:r>
          </a:p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2800" b="1" i="0" dirty="0" smtClean="0">
                <a:effectLst/>
                <a:latin typeface="Arial" panose="020B0604020202020204" pitchFamily="34" charset="0"/>
              </a:rPr>
              <a:t>приборные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 скоростные подшипники, </a:t>
            </a:r>
            <a:r>
              <a:rPr lang="ru-RU" sz="2800" b="0" i="0" dirty="0" err="1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микроподшипники</a:t>
            </a:r>
            <a:r>
              <a:rPr lang="ru-RU" sz="28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 электрических пишущих машинок, аэрокосмические приборы, медицинское оборудование, оптические приборы, гироскопы, контакты переключателей;</a:t>
            </a:r>
          </a:p>
          <a:p>
            <a:pPr algn="just"/>
            <a:r>
              <a:rPr lang="ru-RU" sz="28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2800" b="1" i="0" dirty="0" smtClean="0">
                <a:effectLst/>
                <a:latin typeface="Arial" panose="020B0604020202020204" pitchFamily="34" charset="0"/>
              </a:rPr>
              <a:t>индустриальные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; для металлургической, текстильной, бумажной, пищевой промышленности (</a:t>
            </a:r>
            <a:r>
              <a:rPr lang="ru-RU" sz="2800" b="0" i="0" dirty="0" err="1" smtClean="0">
                <a:effectLst/>
                <a:latin typeface="Arial" panose="020B0604020202020204" pitchFamily="34" charset="0"/>
              </a:rPr>
              <a:t>Аэрол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, Индустриальная ИП-1-Л, ИП-1-З, ЛС-1П);</a:t>
            </a:r>
            <a:endParaRPr lang="ru-RU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142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48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ru-RU" sz="2000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авиационные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шарнирно-болтовые соединения стоек шасси самолетов, подшипники системы управления, </a:t>
            </a:r>
            <a:r>
              <a:rPr lang="ru-RU" sz="4000" b="0" i="0" dirty="0" err="1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аэрофотоаппаратура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, редукторы привода механизма управления крыла (ВНИИ НП-254, ВНИИ НП-261);</a:t>
            </a:r>
          </a:p>
          <a:p>
            <a:pPr algn="just"/>
            <a:r>
              <a:rPr lang="ru-RU" sz="40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железнодорожные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буксы подвижного состава, подшипники тяговых двигателей (ЖТКЗ-65, ЖРО, ЛЗ-ЦНИИ);</a:t>
            </a:r>
          </a:p>
          <a:p>
            <a:pPr algn="just"/>
            <a:r>
              <a:rPr lang="ru-RU" sz="40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брикетные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плотной консистенции в виде брусков для смазки открытых шеек валов (ЖД);</a:t>
            </a:r>
          </a:p>
        </p:txBody>
      </p:sp>
    </p:spTree>
    <p:extLst>
      <p:ext uri="{BB962C8B-B14F-4D97-AF65-F5344CB8AC3E}">
        <p14:creationId xmlns="" xmlns:p14="http://schemas.microsoft.com/office/powerpoint/2010/main" val="34469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Пластичные смазки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357277"/>
            <a:ext cx="1135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Пластичной смазкой </a:t>
            </a:r>
            <a:r>
              <a:rPr lang="ru-RU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называют систему, которая при малых нагрузках проявляет свойства твердого тела; при некоторой критической нагрузке смазка начинает пластично деформироваться (течь подобно жидкости) и после снятия нагрузки вновь приобретать свойства твердого тела.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31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00318"/>
            <a:ext cx="11384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0" dirty="0" smtClean="0">
                <a:effectLst/>
                <a:latin typeface="Arial" panose="020B0604020202020204" pitchFamily="34" charset="0"/>
              </a:rPr>
              <a:t> - 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полужидкие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применяются в системах смазки механизмов (например, мощных редукторов) полиграфического, текстильного, пищевого, деревообрабатывающего и иного оборудования (ЦИАТИМ-208, </a:t>
            </a:r>
            <a:r>
              <a:rPr lang="ru-RU" sz="4000" b="0" i="0" dirty="0" err="1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Шахтол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, Трансол-200А);</a:t>
            </a:r>
          </a:p>
          <a:p>
            <a:pPr algn="just"/>
            <a:r>
              <a:rPr lang="ru-RU" sz="40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для открытых зубчатых передач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канатные, цепные передачи, направляющие, движители шагающих экскаваторов (ОЗП-1);</a:t>
            </a:r>
          </a:p>
        </p:txBody>
      </p:sp>
    </p:spTree>
    <p:extLst>
      <p:ext uri="{BB962C8B-B14F-4D97-AF65-F5344CB8AC3E}">
        <p14:creationId xmlns="" xmlns:p14="http://schemas.microsoft.com/office/powerpoint/2010/main" val="7044011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280" y="263158"/>
            <a:ext cx="11612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0" i="0" dirty="0" smtClean="0">
                <a:effectLst/>
                <a:latin typeface="Arial" panose="020B0604020202020204" pitchFamily="34" charset="0"/>
              </a:rPr>
              <a:t>-- 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арматурные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герметизация сальниковых уплотнений насосов, кранов, вентилей, дозаторов, смазка резьбы шпинделей этих механизмов (работоспособны до 200-250</a:t>
            </a:r>
            <a:r>
              <a:rPr lang="ru-RU" sz="4000" b="0" i="0" baseline="3000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С);</a:t>
            </a:r>
          </a:p>
          <a:p>
            <a:pPr algn="just"/>
            <a:r>
              <a:rPr lang="ru-RU" sz="4000" b="0" i="0" dirty="0" smtClean="0">
                <a:effectLst/>
                <a:latin typeface="Arial" panose="020B0604020202020204" pitchFamily="34" charset="0"/>
              </a:rPr>
              <a:t>- </a:t>
            </a:r>
            <a:r>
              <a:rPr lang="ru-RU" sz="4000" b="1" i="0" dirty="0" smtClean="0">
                <a:effectLst/>
                <a:latin typeface="Arial" panose="020B0604020202020204" pitchFamily="34" charset="0"/>
              </a:rPr>
              <a:t>резьбовые</a:t>
            </a:r>
            <a:r>
              <a:rPr lang="ru-RU" sz="4000" b="0" i="0" dirty="0" smtClean="0">
                <a:effectLst/>
                <a:latin typeface="Arial" panose="020B0604020202020204" pitchFamily="34" charset="0"/>
              </a:rPr>
              <a:t>; 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в </a:t>
            </a:r>
            <a:r>
              <a:rPr lang="ru-RU" sz="4000" b="0" i="0" dirty="0" err="1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резьбах</a:t>
            </a:r>
            <a:r>
              <a:rPr lang="ru-RU" sz="4000" b="0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 бурового инструмента, для облегчения демонтажа резьбовых пар ракетных, авиационных двигателей, паровых турбин (ВНИИ НП-300, Р-2, Р-113, ВНИИ НП-232).</a:t>
            </a:r>
            <a:endParaRPr lang="ru-RU" sz="4000" b="0" i="0" dirty="0"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461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768" y="3023616"/>
            <a:ext cx="9720072" cy="1499616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СПАСИБО ЗА ВНИМАНИЕ !!!!!</a:t>
            </a:r>
            <a:endParaRPr lang="ru-RU" sz="8000" dirty="0"/>
          </a:p>
        </p:txBody>
      </p:sp>
    </p:spTree>
    <p:extLst>
      <p:ext uri="{BB962C8B-B14F-4D97-AF65-F5344CB8AC3E}">
        <p14:creationId xmlns="" xmlns:p14="http://schemas.microsoft.com/office/powerpoint/2010/main" val="175219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Пластичные смазки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4320" y="343376"/>
            <a:ext cx="117652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Смазки по своему составу является сложными веществами. В простейшем случае они состоят из двух компонентов – </a:t>
            </a:r>
            <a:r>
              <a:rPr lang="ru-RU" sz="4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масляной основы </a:t>
            </a:r>
            <a:r>
              <a:rPr lang="ru-RU" sz="4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(дисперсионная среда) и </a:t>
            </a:r>
            <a:r>
              <a:rPr lang="ru-RU" sz="4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твердого загустителя </a:t>
            </a:r>
            <a:r>
              <a:rPr lang="ru-RU" sz="4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(дисперсная фаза).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1523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52460"/>
            <a:ext cx="117500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0" i="0" dirty="0" smtClean="0">
                <a:effectLst/>
                <a:latin typeface="Arial" panose="020B0604020202020204" pitchFamily="34" charset="0"/>
              </a:rPr>
              <a:t>В качестве </a:t>
            </a:r>
            <a:r>
              <a:rPr lang="ru-RU" sz="36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масляной основы </a:t>
            </a:r>
            <a:r>
              <a:rPr lang="ru-RU" sz="3600" b="0" i="0" dirty="0" smtClean="0">
                <a:effectLst/>
                <a:latin typeface="Arial" panose="020B0604020202020204" pitchFamily="34" charset="0"/>
              </a:rPr>
              <a:t>смазок используют различные масла нефтяного и синтетического происхождения.</a:t>
            </a:r>
          </a:p>
          <a:p>
            <a:pPr algn="just"/>
            <a:r>
              <a:rPr lang="ru-RU" sz="3600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sz="3600" b="1" i="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</a:rPr>
              <a:t>Загустителями</a:t>
            </a:r>
            <a:r>
              <a:rPr lang="ru-RU" sz="3600" b="0" i="0" dirty="0" smtClean="0">
                <a:effectLst/>
                <a:latin typeface="Arial" panose="020B0604020202020204" pitchFamily="34" charset="0"/>
              </a:rPr>
              <a:t>, образующими твердые частицы дисперсной фазы, могут быть вещества органического и неорганического происхождения (мыла жирных кислот, парафин, силикагель, бетонит, сажа, органические пигменты и т.п.).</a:t>
            </a:r>
          </a:p>
          <a:p>
            <a:pPr algn="just"/>
            <a:r>
              <a:rPr lang="ru-RU" sz="3600" b="0" i="0" dirty="0" smtClean="0">
                <a:effectLst/>
                <a:latin typeface="Arial" panose="020B0604020202020204" pitchFamily="34" charset="0"/>
              </a:rPr>
              <a:t> Размеры частиц дисперсной фазы очень малы – 0,1-10 мкм. Наиболее характерная форма частиц загустителя – мелкие шарики, ленты, пластинки, иголки, сростки кристаллов и др.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2251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Пластичные смазки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34541"/>
            <a:ext cx="111861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Углеводородные смазки </a:t>
            </a:r>
            <a:r>
              <a:rPr lang="ru-RU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получают сплавлением нефтяных масел с твердыми углеводородами – парафином, церезином. Эти смазки занимают исключительное место среди консервационных (защитных) смазок благодаря их невысокой температуре плавления и обратимости структуры. Они абсолютно нерастворимы в воде и не проводят через себя водяные пары. Их можно наносить на металлические детали и поверхности, окуная в расплавленную смазку при 60-120 °С, распыливанием, при помощи кисти и т.д. Тонкий слой смазки (около 0,5 мм) надежно защищает поверхность от проникновения воды и пара.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cdn.topwar.ru/uploads/images/2014/476/sthe7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599" y="4141622"/>
            <a:ext cx="2281555" cy="22815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761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17320" y="853440"/>
            <a:ext cx="8930640" cy="1493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В соответствии с классификацией (ГОСТ 23258-78) смазки разделены на четыре группы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7640" y="3627120"/>
            <a:ext cx="2849880" cy="277368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ru-RU" sz="36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антифрикционные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91840" y="3627120"/>
            <a:ext cx="2651760" cy="2788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0" dirty="0" err="1" smtClean="0">
                <a:effectLst/>
                <a:latin typeface="Arial" panose="020B0604020202020204" pitchFamily="34" charset="0"/>
              </a:rPr>
              <a:t>Консерва</a:t>
            </a:r>
            <a:endParaRPr lang="ru-RU" sz="3200" b="1" i="0" dirty="0" smtClean="0">
              <a:effectLst/>
              <a:latin typeface="Arial" panose="020B0604020202020204" pitchFamily="34" charset="0"/>
            </a:endParaRPr>
          </a:p>
          <a:p>
            <a:pPr algn="ctr"/>
            <a:r>
              <a:rPr lang="ru-RU" sz="3200" b="1" i="0" dirty="0" err="1" smtClean="0">
                <a:effectLst/>
                <a:latin typeface="Arial" panose="020B0604020202020204" pitchFamily="34" charset="0"/>
              </a:rPr>
              <a:t>ционные</a:t>
            </a:r>
            <a:endParaRPr lang="ru-RU" sz="3200" b="1" i="0" dirty="0" smtClean="0">
              <a:effectLst/>
              <a:latin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00800" y="3642360"/>
            <a:ext cx="2636520" cy="28803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Уплотни</a:t>
            </a:r>
          </a:p>
          <a:p>
            <a:pPr algn="ctr"/>
            <a:r>
              <a:rPr lang="ru-RU" sz="32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тельные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494520" y="3627120"/>
            <a:ext cx="2529840" cy="278892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канатные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7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9120" y="158823"/>
            <a:ext cx="108661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Антифрикционные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смазки делятся на подгруппы, обозначаемые индексами: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 – общего назначения для обычной температуры (до 70 °С); О – для повышенной температуры (до 110 °С);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 – многоцелевые, работоспособны от -30 до +130 °С в условиях повышенной влажности;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 – термостойкие (150 °С и выше);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 – морозостойкие (ниже –40 °С);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 – противозадирные и противоизносные;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 – приборные; 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 –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приработочные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(содержат дисульфид молибдена); Х – химически стойкие.</a:t>
            </a:r>
          </a:p>
        </p:txBody>
      </p:sp>
    </p:spTree>
    <p:extLst>
      <p:ext uri="{BB962C8B-B14F-4D97-AF65-F5344CB8AC3E}">
        <p14:creationId xmlns="" xmlns:p14="http://schemas.microsoft.com/office/powerpoint/2010/main" val="16332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ПЛАСТИЧНЫЕ СМАЗКИ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040" y="266343"/>
            <a:ext cx="1167384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Консервационные 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(защитные) смазки, предназначенные для предотвращения коррозии металлических поверхностей при хранении и эксплуатации механизмов, обозначаются индексом 3.</a:t>
            </a:r>
          </a:p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Канатные 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индексом К.</a:t>
            </a:r>
          </a:p>
          <a:p>
            <a:pPr algn="just"/>
            <a:r>
              <a:rPr lang="ru-RU" sz="28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Уплотнительные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смазки делятся на три группы: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арматурные – А,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резьбовые – Р,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вакуумные </a:t>
            </a:r>
            <a:r>
              <a:rPr lang="ru-RU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В.</a:t>
            </a:r>
            <a:endParaRPr lang="ru-RU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26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201</TotalTime>
  <Words>1222</Words>
  <Application>Microsoft Office PowerPoint</Application>
  <PresentationFormat>Произвольный</PresentationFormat>
  <Paragraphs>134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Интеграл</vt:lpstr>
      <vt:lpstr>  Пластичные смазки  </vt:lpstr>
      <vt:lpstr>Слайд 2</vt:lpstr>
      <vt:lpstr>Пластичные смазки </vt:lpstr>
      <vt:lpstr>Пластичные смазки </vt:lpstr>
      <vt:lpstr>Слайд 5</vt:lpstr>
      <vt:lpstr>Пластичные смазки </vt:lpstr>
      <vt:lpstr>Слайд 7</vt:lpstr>
      <vt:lpstr>ПЛАСТИЧНЫЕ СМАЗКИ</vt:lpstr>
      <vt:lpstr>ПЛАСТИЧНЫЕ СМАЗКИ</vt:lpstr>
      <vt:lpstr>ПЛАСТИЧНЫЕ СМАЗКИ</vt:lpstr>
      <vt:lpstr>ПЛАСТИЧНЫЕ СМАЗКИ</vt:lpstr>
      <vt:lpstr>ПЛАСТИЧНЫЕ СМАЗКИ</vt:lpstr>
      <vt:lpstr>ПЛАСТИЧНЫЕ СМАЗКИ</vt:lpstr>
      <vt:lpstr>Слайд 14</vt:lpstr>
      <vt:lpstr>ПЛАСТИЧНЫЕ СМАЗКИ</vt:lpstr>
      <vt:lpstr>ПЛАСТИЧНЫЕ СМАЗКИ</vt:lpstr>
      <vt:lpstr>Слайд 17</vt:lpstr>
      <vt:lpstr>ПЛАСТИЧНЫЕ СМАЗКИ</vt:lpstr>
      <vt:lpstr>ПЛАСТИЧНЫЕ СМАЗКИ</vt:lpstr>
      <vt:lpstr>ПЛАСТИЧНЫЕ СМАЗКИ</vt:lpstr>
      <vt:lpstr>ПЛАСТИЧНЫЕ СМАЗКИ</vt:lpstr>
      <vt:lpstr>ПЛАСТИЧНЫЕ СМАЗКИ</vt:lpstr>
      <vt:lpstr>ПЛАСТИЧНЫЕ СМАЗКИ</vt:lpstr>
      <vt:lpstr>ПЛАСТИЧНЫЕ СМАЗКИ</vt:lpstr>
      <vt:lpstr>ПЛАСТИЧНЫЕ СМАЗКИ</vt:lpstr>
      <vt:lpstr>Слайд 26</vt:lpstr>
      <vt:lpstr>Слайд 27</vt:lpstr>
      <vt:lpstr>Слайд 28</vt:lpstr>
      <vt:lpstr>Слайд 29</vt:lpstr>
      <vt:lpstr>Слайд 30</vt:lpstr>
      <vt:lpstr>Слайд 31</vt:lpstr>
      <vt:lpstr>СПАСИБО ЗА ВНИМАНИЕ !!!!!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Пластичные смазки</dc:title>
  <dc:creator>User</dc:creator>
  <cp:lastModifiedBy>user</cp:lastModifiedBy>
  <cp:revision>40</cp:revision>
  <dcterms:created xsi:type="dcterms:W3CDTF">2015-10-23T06:31:18Z</dcterms:created>
  <dcterms:modified xsi:type="dcterms:W3CDTF">2015-11-12T07:07:35Z</dcterms:modified>
</cp:coreProperties>
</file>