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0C0D-ED73-43BC-94A8-A6207B76411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2D28-8D35-43E9-9ED1-D9A28D3F9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0C0D-ED73-43BC-94A8-A6207B76411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2D28-8D35-43E9-9ED1-D9A28D3F9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0C0D-ED73-43BC-94A8-A6207B76411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2D28-8D35-43E9-9ED1-D9A28D3F995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0C0D-ED73-43BC-94A8-A6207B76411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2D28-8D35-43E9-9ED1-D9A28D3F99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0C0D-ED73-43BC-94A8-A6207B76411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2D28-8D35-43E9-9ED1-D9A28D3F9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0C0D-ED73-43BC-94A8-A6207B76411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2D28-8D35-43E9-9ED1-D9A28D3F99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0C0D-ED73-43BC-94A8-A6207B76411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2D28-8D35-43E9-9ED1-D9A28D3F9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0C0D-ED73-43BC-94A8-A6207B76411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2D28-8D35-43E9-9ED1-D9A28D3F9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0C0D-ED73-43BC-94A8-A6207B76411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2D28-8D35-43E9-9ED1-D9A28D3F9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0C0D-ED73-43BC-94A8-A6207B76411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2D28-8D35-43E9-9ED1-D9A28D3F99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0C0D-ED73-43BC-94A8-A6207B76411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2D28-8D35-43E9-9ED1-D9A28D3F99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B690C0D-ED73-43BC-94A8-A6207B76411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5AD2D28-8D35-43E9-9ED1-D9A28D3F99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png"/><Relationship Id="rId4" Type="http://schemas.openxmlformats.org/officeDocument/2006/relationships/image" Target="../media/image4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1664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gidravl.narod.ru/7a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94" y="2708920"/>
            <a:ext cx="2990218" cy="363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987824" y="1052736"/>
            <a:ext cx="583264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/>
              <a:t>Насос двойного действия</a:t>
            </a:r>
            <a:r>
              <a:rPr lang="ru-RU" sz="2800" dirty="0"/>
              <a:t>. Более равномерная и увеличенная подача жидкости, по сравнению с насосом простого действия, может быть достигнута насосом двойного действия </a:t>
            </a:r>
            <a:r>
              <a:rPr lang="ru-RU" sz="2800" dirty="0" smtClean="0"/>
              <a:t>в </a:t>
            </a:r>
            <a:r>
              <a:rPr lang="ru-RU" sz="2800" dirty="0"/>
              <a:t>котором каждому ходу поршня соответствуют одновременно процессы всасывания и нагнетания. Эти насосы выполняются горизонтальными и вертикальными, причем последние наиболее компактны</a:t>
            </a:r>
          </a:p>
        </p:txBody>
      </p:sp>
      <p:pic>
        <p:nvPicPr>
          <p:cNvPr id="4" name="Рисунок 3" descr="http://gidravl.narod.ru/7a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08920"/>
            <a:ext cx="2990218" cy="363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gidravl.narod.ru/7a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861320"/>
            <a:ext cx="2990218" cy="363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4339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gidravl.narod.ru/7a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052736"/>
            <a:ext cx="2736304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491880" y="1818492"/>
            <a:ext cx="5256584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96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396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Теоретическая производительность насоса двойного действия будет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96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" name="Рисунок 429" descr="http://gidravl.narod.ru/7a7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7463" y="4077073"/>
            <a:ext cx="6392596" cy="119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 rot="10800000" flipV="1">
            <a:off x="316509" y="5780644"/>
            <a:ext cx="90014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96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396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где </a:t>
            </a:r>
            <a:r>
              <a:rPr kumimoji="0" lang="ru-RU" alt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площадь штока, м</a:t>
            </a:r>
            <a:r>
              <a:rPr kumimoji="0" lang="ru-RU" altLang="ru-RU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34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gidravl.narod.ru/7a8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062" y="916010"/>
            <a:ext cx="4288790" cy="2318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36062" y="3284984"/>
            <a:ext cx="880043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Дифференциальный насос</a:t>
            </a:r>
            <a:r>
              <a:rPr lang="ru-RU" sz="2800" dirty="0" smtClean="0"/>
              <a:t>. В дифференциальном насосе поршень </a:t>
            </a:r>
            <a:r>
              <a:rPr lang="ru-RU" sz="2800" i="1" dirty="0" smtClean="0"/>
              <a:t>4</a:t>
            </a:r>
            <a:r>
              <a:rPr lang="ru-RU" sz="2800" dirty="0" smtClean="0"/>
              <a:t> перемещается в гладко обработанном цилиндре </a:t>
            </a:r>
            <a:r>
              <a:rPr lang="ru-RU" sz="2800" i="1" dirty="0" smtClean="0"/>
              <a:t>5</a:t>
            </a:r>
            <a:r>
              <a:rPr lang="ru-RU" sz="2800" dirty="0" smtClean="0"/>
              <a:t>. Уплотнением поршня служит сальник </a:t>
            </a:r>
            <a:r>
              <a:rPr lang="ru-RU" sz="2800" i="1" dirty="0" smtClean="0"/>
              <a:t>3</a:t>
            </a:r>
            <a:r>
              <a:rPr lang="ru-RU" sz="2800" dirty="0" smtClean="0"/>
              <a:t> (вариант </a:t>
            </a:r>
            <a:r>
              <a:rPr lang="ru-RU" sz="2800" i="1" dirty="0" smtClean="0"/>
              <a:t>I</a:t>
            </a:r>
            <a:r>
              <a:rPr lang="ru-RU" sz="2800" dirty="0" smtClean="0"/>
              <a:t> ) или малый зазор (вариант </a:t>
            </a:r>
            <a:r>
              <a:rPr lang="ru-RU" sz="2800" i="1" dirty="0" smtClean="0"/>
              <a:t>II</a:t>
            </a:r>
            <a:r>
              <a:rPr lang="ru-RU" sz="2800" dirty="0" smtClean="0"/>
              <a:t> ) со стенкой цилиндра. Насос имеет два клапана: всасывающий </a:t>
            </a:r>
            <a:r>
              <a:rPr lang="ru-RU" sz="2800" i="1" dirty="0" smtClean="0"/>
              <a:t>7</a:t>
            </a:r>
            <a:r>
              <a:rPr lang="ru-RU" sz="2800" dirty="0" smtClean="0"/>
              <a:t> и нагнетательный </a:t>
            </a:r>
            <a:r>
              <a:rPr lang="ru-RU" sz="2800" i="1" dirty="0" smtClean="0"/>
              <a:t>6</a:t>
            </a:r>
            <a:r>
              <a:rPr lang="ru-RU" sz="2800" dirty="0" smtClean="0"/>
              <a:t>, а также вспомогательную камеру </a:t>
            </a:r>
            <a:r>
              <a:rPr lang="ru-RU" sz="2800" i="1" dirty="0" smtClean="0"/>
              <a:t>1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48803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052736"/>
            <a:ext cx="90364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Всасывание </a:t>
            </a:r>
            <a:r>
              <a:rPr lang="ru-RU" sz="2800" dirty="0"/>
              <a:t>происходит за один ход поршня, а нагнетание за оба хода. Так, при ходе поршня влево из вспомогательной камеры в нагнетательный трубопровод </a:t>
            </a:r>
            <a:r>
              <a:rPr lang="ru-RU" sz="2800" i="1" dirty="0"/>
              <a:t>2</a:t>
            </a:r>
            <a:r>
              <a:rPr lang="ru-RU" sz="2800" dirty="0"/>
              <a:t> вытесняется объем жидкости, равный </a:t>
            </a:r>
            <a:r>
              <a:rPr lang="ru-RU" sz="2800" i="1" dirty="0"/>
              <a:t>(F - f )l</a:t>
            </a:r>
            <a:r>
              <a:rPr lang="ru-RU" sz="2800" dirty="0"/>
              <a:t>; при ходе поршня вправо из основной камеры вытесняется объем жидкости, равный </a:t>
            </a:r>
            <a:r>
              <a:rPr lang="ru-RU" sz="2800" i="1" dirty="0" err="1"/>
              <a:t>f</a:t>
            </a:r>
            <a:r>
              <a:rPr lang="ru-RU" sz="2800" i="1" baseline="-25000" dirty="0" err="1"/>
              <a:t>l</a:t>
            </a:r>
            <a:r>
              <a:rPr lang="ru-RU" sz="2800" dirty="0"/>
              <a:t>. Таким образом, за оба хода поршня в нагнетательный трубопровод будет подан объем жидкости, равный </a:t>
            </a:r>
          </a:p>
          <a:p>
            <a:r>
              <a:rPr lang="ru-RU" sz="2800" i="1" dirty="0"/>
              <a:t>(F - f)l + </a:t>
            </a:r>
            <a:r>
              <a:rPr lang="ru-RU" sz="2800" i="1" dirty="0" err="1"/>
              <a:t>fl</a:t>
            </a:r>
            <a:r>
              <a:rPr lang="ru-RU" sz="2800" i="1" dirty="0"/>
              <a:t> = </a:t>
            </a:r>
            <a:r>
              <a:rPr lang="ru-RU" sz="2800" i="1" dirty="0" err="1"/>
              <a:t>Fl</a:t>
            </a:r>
            <a:endParaRPr lang="ru-RU" sz="2800" dirty="0"/>
          </a:p>
          <a:p>
            <a:r>
              <a:rPr lang="ru-RU" sz="2800" dirty="0"/>
              <a:t>т.е. столько же, сколько подается насосом простого действия. Разница лишь в том, что это количество жидкости подается за оба хода поршня, следовательно, и подача происходит более равномерно. </a:t>
            </a:r>
          </a:p>
        </p:txBody>
      </p:sp>
    </p:spTree>
    <p:extLst>
      <p:ext uri="{BB962C8B-B14F-4D97-AF65-F5344CB8AC3E}">
        <p14:creationId xmlns:p14="http://schemas.microsoft.com/office/powerpoint/2010/main" xmlns="" val="373525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73836"/>
            <a:ext cx="8665994" cy="5351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2248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5"/>
            <a:ext cx="3096344" cy="29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4437112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Центробежный насос может работать только в том случае</a:t>
            </a:r>
            <a:r>
              <a:rPr lang="ru-RU" sz="2800" dirty="0" smtClean="0"/>
              <a:t>, когда </a:t>
            </a:r>
            <a:r>
              <a:rPr lang="ru-RU" sz="2800" dirty="0"/>
              <a:t>его внутренняя </a:t>
            </a:r>
            <a:r>
              <a:rPr lang="ru-RU" sz="2800"/>
              <a:t>полость </a:t>
            </a:r>
            <a:r>
              <a:rPr lang="ru-RU" sz="2800" smtClean="0"/>
              <a:t>наполнена </a:t>
            </a:r>
            <a:r>
              <a:rPr lang="ru-RU" sz="2800" dirty="0"/>
              <a:t>перекачиваемой </a:t>
            </a:r>
            <a:r>
              <a:rPr lang="ru-RU" sz="2800" dirty="0" smtClean="0"/>
              <a:t>жидкостью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84098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878337"/>
            <a:ext cx="2304256" cy="2176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3054579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    Принцип </a:t>
            </a:r>
            <a:r>
              <a:rPr lang="ru-RU" sz="2400" dirty="0"/>
              <a:t>действия центробежного насоса заключается в </a:t>
            </a:r>
            <a:r>
              <a:rPr lang="ru-RU" sz="2400" dirty="0" smtClean="0"/>
              <a:t>следующем.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При вращении рабочего колеса жидкость, </a:t>
            </a:r>
            <a:r>
              <a:rPr lang="ru-RU" sz="2400" dirty="0" smtClean="0"/>
              <a:t>находящаяся </a:t>
            </a:r>
            <a:r>
              <a:rPr lang="ru-RU" sz="2400" dirty="0"/>
              <a:t>между лопатками, благодаря </a:t>
            </a:r>
            <a:r>
              <a:rPr lang="ru-RU" sz="2400" dirty="0" smtClean="0"/>
              <a:t>развиваемой </a:t>
            </a:r>
            <a:r>
              <a:rPr lang="ru-RU" sz="2400" dirty="0"/>
              <a:t>центробежной силе </a:t>
            </a:r>
            <a:r>
              <a:rPr lang="ru-RU" sz="2400" dirty="0" smtClean="0"/>
              <a:t>выбрасывается </a:t>
            </a:r>
            <a:r>
              <a:rPr lang="ru-RU" sz="2400" dirty="0"/>
              <a:t>через спиральную камеру в напорный </a:t>
            </a:r>
            <a:r>
              <a:rPr lang="ru-RU" sz="2400" dirty="0" smtClean="0"/>
              <a:t>трубопровод</a:t>
            </a:r>
            <a:r>
              <a:rPr lang="ru-RU" sz="2400" dirty="0"/>
              <a:t>. </a:t>
            </a:r>
            <a:r>
              <a:rPr lang="ru-RU" sz="2400" dirty="0" smtClean="0"/>
              <a:t>      Уходящая </a:t>
            </a:r>
            <a:r>
              <a:rPr lang="ru-RU" sz="2400" dirty="0"/>
              <a:t>жидкость освобождает занимаемое ею </a:t>
            </a:r>
            <a:r>
              <a:rPr lang="ru-RU" sz="2400" dirty="0" smtClean="0"/>
              <a:t>пространство </a:t>
            </a:r>
            <a:r>
              <a:rPr lang="ru-RU" sz="2400" dirty="0"/>
              <a:t>в каналах на внутренней окружности рабочего </a:t>
            </a:r>
            <a:r>
              <a:rPr lang="ru-RU" sz="2400" dirty="0" smtClean="0"/>
              <a:t>колеса</a:t>
            </a:r>
            <a:r>
              <a:rPr lang="ru-RU" sz="2400" dirty="0"/>
              <a:t>, поэтому у входа в рабочее колесо образуется вакуум, а на </a:t>
            </a:r>
            <a:r>
              <a:rPr lang="ru-RU" sz="2400" dirty="0" smtClean="0"/>
              <a:t>периферии </a:t>
            </a:r>
            <a:r>
              <a:rPr lang="ru-RU" sz="2400" dirty="0"/>
              <a:t>— избыточное давление. </a:t>
            </a:r>
          </a:p>
        </p:txBody>
      </p:sp>
    </p:spTree>
    <p:extLst>
      <p:ext uri="{BB962C8B-B14F-4D97-AF65-F5344CB8AC3E}">
        <p14:creationId xmlns:p14="http://schemas.microsoft.com/office/powerpoint/2010/main" xmlns="" val="358531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Параметры характеризующие работу центробежного насоса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23316"/>
            <a:ext cx="4968552" cy="4123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4874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6"/>
            <a:ext cx="6890921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01147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400" y="1779145"/>
            <a:ext cx="8700200" cy="4458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31640" y="836712"/>
            <a:ext cx="23042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/>
              <a:t>Напор</a:t>
            </a:r>
          </a:p>
        </p:txBody>
      </p:sp>
    </p:spTree>
    <p:extLst>
      <p:ext uri="{BB962C8B-B14F-4D97-AF65-F5344CB8AC3E}">
        <p14:creationId xmlns:p14="http://schemas.microsoft.com/office/powerpoint/2010/main" xmlns="" val="1320152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908720"/>
            <a:ext cx="3312672" cy="244827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08104" y="2593139"/>
            <a:ext cx="3169920" cy="27432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3964739"/>
            <a:ext cx="1905000" cy="24765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63213" y="6071907"/>
            <a:ext cx="21387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плунжерные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04248" y="5335191"/>
            <a:ext cx="17427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роторные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34025" y="3358816"/>
            <a:ext cx="2313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шестеренные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843063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4028538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65104"/>
            <a:ext cx="771739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99848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04216"/>
            <a:ext cx="8500305" cy="538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845177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268760"/>
            <a:ext cx="66688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Геометрическая высота всасывания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731" y="2852936"/>
            <a:ext cx="4028538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478484"/>
            <a:ext cx="5328592" cy="181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56014" y="4725144"/>
            <a:ext cx="4852486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306057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340768"/>
            <a:ext cx="26003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/>
              <a:t>Мощность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48654"/>
            <a:ext cx="8881340" cy="1164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742004"/>
            <a:ext cx="4256949" cy="9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7649" y="4797152"/>
            <a:ext cx="87532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839269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3680" y="1700808"/>
            <a:ext cx="8324784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39344"/>
            <a:ext cx="5184925" cy="1189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10891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8280920" cy="1198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3297238"/>
            <a:ext cx="6740045" cy="936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33512"/>
            <a:ext cx="8856984" cy="236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721579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9" y="1876980"/>
            <a:ext cx="8568952" cy="1768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293096"/>
            <a:ext cx="4377178" cy="1165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580" y="5589240"/>
            <a:ext cx="7807238" cy="634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665962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484784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Коэффициент полезного действия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452" y="2314018"/>
            <a:ext cx="8513065" cy="183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369952"/>
            <a:ext cx="3888432" cy="696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5085184"/>
            <a:ext cx="7205318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14918"/>
            <a:ext cx="7979406" cy="322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863252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412776"/>
            <a:ext cx="72106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Коэффициент полезного действия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3384" y="2456379"/>
            <a:ext cx="79910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Объемный КПД насоса определяется по формуле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06763"/>
            <a:ext cx="4034805" cy="966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0673" y="4272840"/>
            <a:ext cx="8705823" cy="884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0673" y="5589240"/>
            <a:ext cx="8601538" cy="72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252125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412776"/>
            <a:ext cx="64267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Коэффициент полезного действия</a:t>
            </a:r>
            <a:endParaRPr lang="ru-RU" sz="3200" b="1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73190"/>
            <a:ext cx="8496944" cy="1931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1910" y="3921505"/>
            <a:ext cx="5338377" cy="752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776" y="4869160"/>
            <a:ext cx="846769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9408" y="5949280"/>
            <a:ext cx="7594432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0670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985086"/>
            <a:ext cx="4536504" cy="56207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860032" y="3573016"/>
            <a:ext cx="4104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насосы поршневые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24474512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340768"/>
            <a:ext cx="72106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Коэффициент полезного действия</a:t>
            </a:r>
            <a:endParaRPr lang="ru-RU" sz="3600" b="1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32856"/>
            <a:ext cx="8364179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555531"/>
            <a:ext cx="3869026" cy="1117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5" y="4830561"/>
            <a:ext cx="8508195" cy="1046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316106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382891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9" y="2439509"/>
            <a:ext cx="8563622" cy="3365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820060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35292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216" y="2636912"/>
            <a:ext cx="8304247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6034" y="3573016"/>
            <a:ext cx="8134636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448872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8656404" cy="2214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22562"/>
            <a:ext cx="8698884" cy="3946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31109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0" y="1556792"/>
            <a:ext cx="4392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/>
              <a:t>Поршневые насосы</a:t>
            </a:r>
            <a:r>
              <a:rPr lang="ru-RU" sz="3200" b="1" dirty="0"/>
              <a:t> </a:t>
            </a:r>
            <a:r>
              <a:rPr lang="ru-RU" sz="3200" dirty="0"/>
              <a:t>относятся к числу объемных насосов, в которых перемещение жидкости осуществляется путем ее вытеснения из неподвижных рабочих камер вытеснителями.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124744"/>
            <a:ext cx="4249431" cy="526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0175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124744"/>
            <a:ext cx="4249431" cy="526501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356935" y="1412776"/>
            <a:ext cx="467956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FF0000"/>
                </a:solidFill>
              </a:rPr>
              <a:t>Рабочей камерой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объемного насоса называют ограниченное пространство, попеременно сообщающееся со входом и выходом </a:t>
            </a:r>
            <a:r>
              <a:rPr lang="ru-RU" sz="2800" dirty="0" smtClean="0"/>
              <a:t>насоса</a:t>
            </a:r>
          </a:p>
          <a:p>
            <a:r>
              <a:rPr lang="ru-RU" sz="2800" b="1" i="1" dirty="0" smtClean="0">
                <a:solidFill>
                  <a:srgbClr val="FF0000"/>
                </a:solidFill>
              </a:rPr>
              <a:t>Вытеснителем</a:t>
            </a:r>
            <a:r>
              <a:rPr lang="ru-RU" sz="2800" dirty="0" smtClean="0"/>
              <a:t> </a:t>
            </a:r>
            <a:r>
              <a:rPr lang="ru-RU" sz="2800" dirty="0"/>
              <a:t>называется рабочий орган насоса, который совершает вытеснение жидкости из рабочих камер (плунжер, поршень, диафрагма).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519776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44966"/>
            <a:ext cx="85689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Классифицируются поршневые насосы по следующим показателям:</a:t>
            </a:r>
            <a:br>
              <a:rPr lang="ru-RU" sz="2800" b="1" dirty="0"/>
            </a:br>
            <a:r>
              <a:rPr lang="ru-RU" sz="2800" b="1" dirty="0"/>
              <a:t>1) по типу вытеснителей: плунжерные, поршневые и диафрагменные;</a:t>
            </a:r>
            <a:br>
              <a:rPr lang="ru-RU" sz="2800" b="1" dirty="0"/>
            </a:br>
            <a:r>
              <a:rPr lang="ru-RU" sz="2800" b="1" dirty="0"/>
              <a:t>2) по характеру движения ведущего звена: возвратно-поступательное движение ведущего звена; вращательное движение ведущего звена (кривошипные и кулачковые насосы);</a:t>
            </a:r>
            <a:br>
              <a:rPr lang="ru-RU" sz="2800" b="1" dirty="0"/>
            </a:br>
            <a:r>
              <a:rPr lang="ru-RU" sz="2800" b="1" dirty="0"/>
              <a:t>3) по числу циклов нагнетания и всасывания за один двойной ход: одностороннего действия; двухстороннего действия.</a:t>
            </a:r>
            <a:br>
              <a:rPr lang="ru-RU" sz="2800" b="1" dirty="0"/>
            </a:br>
            <a:r>
              <a:rPr lang="ru-RU" sz="2800" b="1" dirty="0"/>
              <a:t>4) по количеству поршней: </a:t>
            </a:r>
            <a:r>
              <a:rPr lang="ru-RU" sz="2800" b="1" dirty="0" err="1"/>
              <a:t>однопоршневые</a:t>
            </a:r>
            <a:r>
              <a:rPr lang="ru-RU" sz="2800" b="1" dirty="0"/>
              <a:t>; </a:t>
            </a:r>
            <a:r>
              <a:rPr lang="ru-RU" sz="2800" b="1" dirty="0" err="1"/>
              <a:t>двухпоршневые</a:t>
            </a:r>
            <a:r>
              <a:rPr lang="ru-RU" sz="2800" b="1" dirty="0"/>
              <a:t>; многопоршневые</a:t>
            </a:r>
          </a:p>
        </p:txBody>
      </p:sp>
    </p:spTree>
    <p:extLst>
      <p:ext uri="{BB962C8B-B14F-4D97-AF65-F5344CB8AC3E}">
        <p14:creationId xmlns:p14="http://schemas.microsoft.com/office/powerpoint/2010/main" xmlns="" val="246509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gidravl.narod.ru/7a3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633" y="-11076"/>
            <a:ext cx="3193256" cy="2936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79512" y="2507997"/>
            <a:ext cx="865917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Поршень </a:t>
            </a:r>
            <a:r>
              <a:rPr lang="ru-RU" sz="2400" i="1" dirty="0"/>
              <a:t>2</a:t>
            </a:r>
            <a:r>
              <a:rPr lang="ru-RU" sz="2400" dirty="0"/>
              <a:t> связан с кривошипно-шатунным механизмом через шток </a:t>
            </a:r>
            <a:r>
              <a:rPr lang="ru-RU" sz="2400" i="1" dirty="0"/>
              <a:t>3</a:t>
            </a:r>
            <a:r>
              <a:rPr lang="ru-RU" sz="2400" dirty="0"/>
              <a:t>, в результате чего он совершает возвратно-поступательное движение в цилиндре </a:t>
            </a:r>
            <a:r>
              <a:rPr lang="ru-RU" sz="2400" i="1" dirty="0"/>
              <a:t>1</a:t>
            </a:r>
            <a:r>
              <a:rPr lang="ru-RU" sz="2400" dirty="0"/>
              <a:t>. Поршень при ходе вправо создает разрежение в рабочей камере, вследствие чего всасывающий клапан </a:t>
            </a:r>
            <a:r>
              <a:rPr lang="ru-RU" sz="2400" i="1" dirty="0"/>
              <a:t>6</a:t>
            </a:r>
            <a:r>
              <a:rPr lang="ru-RU" sz="2400" dirty="0"/>
              <a:t> поднимается и жидкость из расходного резервуара </a:t>
            </a:r>
            <a:r>
              <a:rPr lang="ru-RU" sz="2400" i="1" dirty="0"/>
              <a:t>4</a:t>
            </a:r>
            <a:r>
              <a:rPr lang="ru-RU" sz="2400" dirty="0"/>
              <a:t> по всасывающему трубопроводу </a:t>
            </a:r>
            <a:r>
              <a:rPr lang="ru-RU" sz="2400" i="1" dirty="0"/>
              <a:t>5</a:t>
            </a:r>
            <a:r>
              <a:rPr lang="ru-RU" sz="2400" dirty="0"/>
              <a:t> поступает в рабочую камеру </a:t>
            </a:r>
            <a:r>
              <a:rPr lang="ru-RU" sz="2400" i="1" dirty="0"/>
              <a:t>7</a:t>
            </a:r>
            <a:r>
              <a:rPr lang="ru-RU" sz="2400" dirty="0"/>
              <a:t>. При обратном ходе поршня (влево) всасывающий клапан закрывается, а нагнетательный клапан </a:t>
            </a:r>
            <a:r>
              <a:rPr lang="ru-RU" sz="2400" i="1" dirty="0"/>
              <a:t>8</a:t>
            </a:r>
            <a:r>
              <a:rPr lang="ru-RU" sz="2400" dirty="0"/>
              <a:t> открывается, и жидкость нагнетается в напорный трубопровод </a:t>
            </a:r>
            <a:r>
              <a:rPr lang="ru-RU" sz="2400" i="1" dirty="0"/>
              <a:t>9</a:t>
            </a:r>
            <a:r>
              <a:rPr lang="ru-RU" sz="2400" dirty="0"/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52889" y="1628799"/>
            <a:ext cx="54857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/>
              <a:t>Насос простого действия</a:t>
            </a:r>
            <a:endParaRPr lang="ru-RU" sz="3600" dirty="0"/>
          </a:p>
        </p:txBody>
      </p:sp>
      <p:pic>
        <p:nvPicPr>
          <p:cNvPr id="5" name="Рисунок 4" descr="http://gidravl.narod.ru/7a3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3193256" cy="2936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gidravl.narod.ru/7a3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93256" cy="2936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1221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gidravl.narod.ru/7a3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045210"/>
            <a:ext cx="3312368" cy="3215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138977" y="1268760"/>
            <a:ext cx="4753503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96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396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 как каждому обороту двигателя соответствует два хода поршня, из которых лишь один соответствует нагнетанию, то теоретическая производительность в одну секунду будет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96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Рисунок 426" descr="http://gidravl.narod.ru/7a4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1024" y="4260508"/>
            <a:ext cx="3557953" cy="96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 rot="10800000" flipV="1">
            <a:off x="148530" y="5228463"/>
            <a:ext cx="874395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96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396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где </a:t>
            </a:r>
            <a:r>
              <a:rPr kumimoji="0" lang="ru-RU" alt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площадь поршня, м²;</a:t>
            </a:r>
            <a:b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r>
              <a:rPr kumimoji="0" lang="ru-RU" alt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ход поршня, м;</a:t>
            </a:r>
            <a:b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kumimoji="0" lang="ru-RU" alt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число оборотов двигателя, об/мин.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265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51270" y="1416421"/>
            <a:ext cx="5113217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96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396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Действительная производительность насоса </a:t>
            </a:r>
            <a:r>
              <a:rPr kumimoji="0" lang="ru-RU" alt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меньше теоретической, так как возникают утечки, обусловленные несвоевременным закрытием клапанов,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неплотностями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клапанах и уплотнениях поршня и штока, а также неполнотой заполнения рабочей камеры.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96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Отношение действительной подачи </a:t>
            </a:r>
            <a:r>
              <a:rPr kumimoji="0" lang="ru-RU" alt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 теоретической </a:t>
            </a:r>
            <a:r>
              <a:rPr kumimoji="0" lang="ru-RU" alt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</a:t>
            </a:r>
            <a:r>
              <a:rPr kumimoji="0" lang="ru-RU" altLang="ru-RU" sz="2400" b="0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называется объемным КПД поршневого насоса: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96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Рисунок 427" descr="http://gidravl.narod.ru/7a5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448" y="4581128"/>
            <a:ext cx="2155171" cy="1504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80975" y="885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://gidravl.narod.ru/7a3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634" y="1045210"/>
            <a:ext cx="3329286" cy="3391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3861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248</TotalTime>
  <Words>557</Words>
  <Application>Microsoft Office PowerPoint</Application>
  <PresentationFormat>Экран (4:3)</PresentationFormat>
  <Paragraphs>34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Волна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Параметры характеризующие работу центробежного насоса 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26</cp:revision>
  <dcterms:created xsi:type="dcterms:W3CDTF">2015-03-24T17:41:42Z</dcterms:created>
  <dcterms:modified xsi:type="dcterms:W3CDTF">2015-03-31T08:07:47Z</dcterms:modified>
</cp:coreProperties>
</file>