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4" r:id="rId3"/>
    <p:sldId id="272" r:id="rId4"/>
    <p:sldId id="270" r:id="rId5"/>
    <p:sldId id="271" r:id="rId6"/>
    <p:sldId id="259" r:id="rId7"/>
    <p:sldId id="260" r:id="rId8"/>
    <p:sldId id="261" r:id="rId9"/>
    <p:sldId id="262" r:id="rId10"/>
    <p:sldId id="263" r:id="rId11"/>
    <p:sldId id="264" r:id="rId12"/>
    <p:sldId id="265" r:id="rId13"/>
    <p:sldId id="266" r:id="rId14"/>
    <p:sldId id="267" r:id="rId15"/>
    <p:sldId id="268" r:id="rId16"/>
    <p:sldId id="273" r:id="rId17"/>
    <p:sldId id="269" r:id="rId18"/>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21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7EAF463A-BC7C-46EE-9F1E-7F377CCA4891}" type="datetimeFigureOut">
              <a:rPr lang="en-US" smtClean="0"/>
              <a:pPr/>
              <a:t>11/12/2013</a:t>
            </a:fld>
            <a:endParaRPr lang="en-US"/>
          </a:p>
        </p:txBody>
      </p:sp>
      <p:sp>
        <p:nvSpPr>
          <p:cNvPr id="17" name="Нижний колонтитул 16"/>
          <p:cNvSpPr>
            <a:spLocks noGrp="1"/>
          </p:cNvSpPr>
          <p:nvPr>
            <p:ph type="ftr" sz="quarter" idx="11"/>
          </p:nvPr>
        </p:nvSpPr>
        <p:spPr/>
        <p:txBody>
          <a:bodyPr/>
          <a:lstStyle/>
          <a:p>
            <a:endParaRPr lang="en-US"/>
          </a:p>
        </p:txBody>
      </p:sp>
      <p:sp>
        <p:nvSpPr>
          <p:cNvPr id="29" name="Номер слайда 28"/>
          <p:cNvSpPr>
            <a:spLocks noGrp="1"/>
          </p:cNvSpPr>
          <p:nvPr>
            <p:ph type="sldNum" sz="quarter" idx="12"/>
          </p:nvPr>
        </p:nvSpPr>
        <p:spPr/>
        <p:txBody>
          <a:bodyPr/>
          <a:lstStyle/>
          <a:p>
            <a:fld id="{A483448D-3A78-4528-A469-B745A65DA480}" type="slidenum">
              <a:rPr lang="en-US" smtClean="0"/>
              <a:pPr/>
              <a:t>‹#›</a:t>
            </a:fld>
            <a:endParaRPr lang="en-US"/>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11/12/2013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11/12/2013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11/12/2013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7EAF463A-BC7C-46EE-9F1E-7F377CCA4891}" type="datetimeFigureOut">
              <a:rPr lang="en-US" smtClean="0"/>
              <a:pPr/>
              <a:t>11/12/2013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a:xfrm>
            <a:off x="7924800" y="6416675"/>
            <a:ext cx="762000" cy="365125"/>
          </a:xfrm>
        </p:spPr>
        <p:txBody>
          <a:bodyPr/>
          <a:lstStyle/>
          <a:p>
            <a:fld id="{A483448D-3A78-4528-A469-B745A65DA4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11/12/2013</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7EAF463A-BC7C-46EE-9F1E-7F377CCA4891}" type="datetimeFigureOut">
              <a:rPr lang="en-US" smtClean="0"/>
              <a:pPr/>
              <a:t>11/12/2013</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7EAF463A-BC7C-46EE-9F1E-7F377CCA4891}" type="datetimeFigureOut">
              <a:rPr lang="en-US" smtClean="0"/>
              <a:pPr/>
              <a:t>11/12/2013</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AF463A-BC7C-46EE-9F1E-7F377CCA4891}" type="datetimeFigureOut">
              <a:rPr lang="en-US" smtClean="0"/>
              <a:pPr/>
              <a:t>11/12/2013</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11/12/2013</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7EAF463A-BC7C-46EE-9F1E-7F377CCA4891}" type="datetimeFigureOut">
              <a:rPr lang="en-US" smtClean="0"/>
              <a:pPr/>
              <a:t>11/12/2013</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EAF463A-BC7C-46EE-9F1E-7F377CCA4891}" type="datetimeFigureOut">
              <a:rPr lang="en-US" smtClean="0"/>
              <a:pPr/>
              <a:t>11/12/2013</a:t>
            </a:fld>
            <a:endParaRPr lang="en-US"/>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483448D-3A78-4528-A469-B745A65DA48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настя\Рабочий стол\Адекватные фотографии\plan.jpg"/>
          <p:cNvPicPr>
            <a:picLocks noChangeAspect="1" noChangeArrowheads="1"/>
          </p:cNvPicPr>
          <p:nvPr/>
        </p:nvPicPr>
        <p:blipFill>
          <a:blip r:embed="rId2" cstate="print"/>
          <a:srcRect/>
          <a:stretch>
            <a:fillRect/>
          </a:stretch>
        </p:blipFill>
        <p:spPr bwMode="auto">
          <a:xfrm>
            <a:off x="0" y="0"/>
            <a:ext cx="9144000" cy="6858000"/>
          </a:xfrm>
          <a:prstGeom prst="rect">
            <a:avLst/>
          </a:prstGeom>
          <a:solidFill>
            <a:srgbClr val="FFFFFF">
              <a:shade val="85000"/>
            </a:srgbClr>
          </a:solidFill>
          <a:ln w="190500" cap="sq">
            <a:solidFill>
              <a:schemeClr val="tx1">
                <a:lumMod val="75000"/>
                <a:lumOff val="25000"/>
              </a:schemeClr>
            </a:solidFill>
            <a:miter lim="800000"/>
          </a:ln>
          <a:effectLst>
            <a:outerShdw blurRad="76200" dir="13500000" sy="23000" kx="1200000" algn="br" rotWithShape="0">
              <a:prstClr val="black">
                <a:alpha val="20000"/>
              </a:prst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5" name="TextBox 4"/>
          <p:cNvSpPr txBox="1"/>
          <p:nvPr/>
        </p:nvSpPr>
        <p:spPr>
          <a:xfrm>
            <a:off x="1752600" y="990600"/>
            <a:ext cx="5791200" cy="3046988"/>
          </a:xfrm>
          <a:prstGeom prst="rect">
            <a:avLst/>
          </a:prstGeom>
          <a:noFill/>
        </p:spPr>
        <p:txBody>
          <a:bodyPr wrap="square" rtlCol="0">
            <a:spAutoFit/>
          </a:bodyPr>
          <a:lstStyle/>
          <a:p>
            <a:pPr algn="ctr"/>
            <a:r>
              <a:rPr lang="ru-RU" sz="4800" b="1" dirty="0" smtClean="0">
                <a:ln w="10541" cmpd="sng">
                  <a:solidFill>
                    <a:schemeClr val="accent1">
                      <a:shade val="88000"/>
                      <a:satMod val="110000"/>
                    </a:schemeClr>
                  </a:solidFill>
                  <a:prstDash val="solid"/>
                </a:ln>
                <a:solidFill>
                  <a:schemeClr val="bg1"/>
                </a:solidFill>
                <a:effectLst>
                  <a:glow rad="63500">
                    <a:schemeClr val="accent6">
                      <a:satMod val="175000"/>
                      <a:alpha val="40000"/>
                    </a:schemeClr>
                  </a:glow>
                  <a:outerShdw blurRad="50800" dist="38100" dir="2700000" algn="tl" rotWithShape="0">
                    <a:prstClr val="black">
                      <a:alpha val="40000"/>
                    </a:prstClr>
                  </a:outerShdw>
                </a:effectLst>
                <a:latin typeface="Century Schoolbook" pitchFamily="18" charset="0"/>
              </a:rPr>
              <a:t>Работы по реконструкции зданиях и сооружениях</a:t>
            </a:r>
            <a:r>
              <a:rPr lang="ru-RU" sz="4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63500">
                    <a:schemeClr val="accent6">
                      <a:satMod val="175000"/>
                      <a:alpha val="40000"/>
                    </a:schemeClr>
                  </a:glow>
                  <a:outerShdw blurRad="50800" dist="38100" dir="2700000" algn="tl" rotWithShape="0">
                    <a:prstClr val="black">
                      <a:alpha val="40000"/>
                    </a:prstClr>
                  </a:outerShdw>
                </a:effectLst>
                <a:latin typeface="Century Schoolbook" pitchFamily="18" charset="0"/>
              </a:rPr>
              <a:t>.</a:t>
            </a:r>
            <a:endParaRPr lang="ru-RU" sz="4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63500">
                  <a:schemeClr val="accent6">
                    <a:satMod val="175000"/>
                    <a:alpha val="40000"/>
                  </a:schemeClr>
                </a:glow>
                <a:outerShdw blurRad="50800" dist="38100" dir="2700000" algn="tl" rotWithShape="0">
                  <a:prstClr val="black">
                    <a:alpha val="40000"/>
                  </a:prstClr>
                </a:outerShdw>
              </a:effectLst>
              <a:latin typeface="Century Schoolbook" pitchFamily="18" charset="0"/>
            </a:endParaRPr>
          </a:p>
        </p:txBody>
      </p:sp>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Effect transition="in" filter="fade">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228600" y="2667000"/>
            <a:ext cx="86868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glow rad="139700">
                    <a:schemeClr val="accent4">
                      <a:satMod val="175000"/>
                      <a:alpha val="40000"/>
                    </a:schemeClr>
                  </a:glow>
                </a:effectLst>
                <a:latin typeface="Century Schoolbook" pitchFamily="18" charset="0"/>
                <a:ea typeface="Times New Roman" pitchFamily="18" charset="0"/>
              </a:rPr>
              <a:t>Снос или реконструкция?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2800" b="0" i="0" u="none" strike="noStrike" cap="none" normalizeH="0" baseline="0" dirty="0" smtClean="0">
              <a:ln>
                <a:noFill/>
              </a:ln>
              <a:solidFill>
                <a:schemeClr val="tx1"/>
              </a:solidFill>
              <a:effectLst>
                <a:glow rad="139700">
                  <a:schemeClr val="accent4">
                    <a:satMod val="175000"/>
                    <a:alpha val="40000"/>
                  </a:schemeClr>
                </a:glow>
              </a:effectLst>
              <a:latin typeface="Century Schoolbook"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glow rad="139700">
                    <a:schemeClr val="accent4">
                      <a:satMod val="175000"/>
                      <a:alpha val="40000"/>
                    </a:schemeClr>
                  </a:glow>
                </a:effectLst>
                <a:latin typeface="Century Schoolbook" pitchFamily="18" charset="0"/>
                <a:ea typeface="Times New Roman" pitchFamily="18" charset="0"/>
              </a:rPr>
              <a:t>Этот вопрос со всей своей остротой встает перед теми, кто приобретает участок земли, на котором уже имеются какие-либо строения. Причем, совершенно неважно, что это за земля — территория завода с огромными цехами или клочок земли в пригороде с полуразвалившейся сараюшкой.</a:t>
            </a:r>
            <a:r>
              <a:rPr kumimoji="0" lang="ru-RU" sz="2800" b="0" i="0" u="none" strike="noStrike" cap="none" normalizeH="0" baseline="0" dirty="0" smtClean="0">
                <a:ln>
                  <a:noFill/>
                </a:ln>
                <a:solidFill>
                  <a:schemeClr val="tx1"/>
                </a:solidFill>
                <a:effectLst>
                  <a:glow rad="139700">
                    <a:schemeClr val="accent4">
                      <a:satMod val="175000"/>
                      <a:alpha val="40000"/>
                    </a:schemeClr>
                  </a:glow>
                </a:effectLst>
                <a:latin typeface="Century Schoolbook" pitchFamily="18" charset="0"/>
              </a:rPr>
              <a:t> </a:t>
            </a:r>
          </a:p>
        </p:txBody>
      </p:sp>
      <p:pic>
        <p:nvPicPr>
          <p:cNvPr id="12290" name="Picture 2" descr="C:\Documents and Settings\настя\Рабочий стол\Адекватные фотографии\snos_rekonstrukciya_1.jpg"/>
          <p:cNvPicPr>
            <a:picLocks noChangeAspect="1" noChangeArrowheads="1"/>
          </p:cNvPicPr>
          <p:nvPr/>
        </p:nvPicPr>
        <p:blipFill>
          <a:blip r:embed="rId2" cstate="print"/>
          <a:srcRect/>
          <a:stretch>
            <a:fillRect/>
          </a:stretch>
        </p:blipFill>
        <p:spPr bwMode="auto">
          <a:xfrm>
            <a:off x="457200" y="152400"/>
            <a:ext cx="3733800" cy="2543175"/>
          </a:xfrm>
          <a:prstGeom prst="rect">
            <a:avLst/>
          </a:prstGeom>
          <a:noFill/>
          <a:effectLst>
            <a:glow rad="139700">
              <a:schemeClr val="accent4">
                <a:satMod val="175000"/>
                <a:alpha val="40000"/>
              </a:schemeClr>
            </a:glow>
          </a:effectLst>
        </p:spPr>
      </p:pic>
      <p:pic>
        <p:nvPicPr>
          <p:cNvPr id="12291" name="Picture 3" descr="C:\Documents and Settings\настя\Рабочий стол\Адекватные фотографии\pb1-13.jpg"/>
          <p:cNvPicPr>
            <a:picLocks noChangeAspect="1" noChangeArrowheads="1"/>
          </p:cNvPicPr>
          <p:nvPr/>
        </p:nvPicPr>
        <p:blipFill>
          <a:blip r:embed="rId3" cstate="print"/>
          <a:srcRect/>
          <a:stretch>
            <a:fillRect/>
          </a:stretch>
        </p:blipFill>
        <p:spPr bwMode="auto">
          <a:xfrm>
            <a:off x="4953000" y="152400"/>
            <a:ext cx="3733800" cy="2514600"/>
          </a:xfrm>
          <a:prstGeom prst="rect">
            <a:avLst/>
          </a:prstGeom>
          <a:noFill/>
          <a:effectLst>
            <a:glow rad="139700">
              <a:schemeClr val="accent4">
                <a:satMod val="175000"/>
                <a:alpha val="40000"/>
              </a:schemeClr>
            </a:glow>
          </a:effectLst>
        </p:spPr>
      </p:pic>
    </p:spTree>
  </p:cSld>
  <p:clrMapOvr>
    <a:masterClrMapping/>
  </p:clrMapOvr>
  <p:transition spd="med">
    <p:circl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5" name="Picture 1" descr="C:\Documents and Settings\настя\Рабочий стол\Адекватные фотографии\snos_rekonstrukciya.jpg"/>
          <p:cNvPicPr>
            <a:picLocks noChangeAspect="1" noChangeArrowheads="1"/>
          </p:cNvPicPr>
          <p:nvPr/>
        </p:nvPicPr>
        <p:blipFill>
          <a:blip r:embed="rId2" cstate="print"/>
          <a:srcRect/>
          <a:stretch>
            <a:fillRect/>
          </a:stretch>
        </p:blipFill>
        <p:spPr bwMode="auto">
          <a:xfrm>
            <a:off x="0" y="1"/>
            <a:ext cx="9144000" cy="6858000"/>
          </a:xfrm>
          <a:prstGeom prst="rect">
            <a:avLst/>
          </a:prstGeom>
          <a:noFill/>
        </p:spPr>
      </p:pic>
      <p:sp>
        <p:nvSpPr>
          <p:cNvPr id="11266" name="Rectangle 2"/>
          <p:cNvSpPr>
            <a:spLocks noChangeArrowheads="1"/>
          </p:cNvSpPr>
          <p:nvPr/>
        </p:nvSpPr>
        <p:spPr bwMode="auto">
          <a:xfrm>
            <a:off x="1752600" y="533400"/>
            <a:ext cx="5105400" cy="6001643"/>
          </a:xfrm>
          <a:prstGeom prst="rect">
            <a:avLst/>
          </a:prstGeom>
          <a:gradFill>
            <a:gsLst>
              <a:gs pos="0">
                <a:srgbClr val="5E9EFF">
                  <a:alpha val="0"/>
                </a:srgbClr>
              </a:gs>
              <a:gs pos="39999">
                <a:srgbClr val="85C2FF"/>
              </a:gs>
              <a:gs pos="70000">
                <a:srgbClr val="C4D6EB"/>
              </a:gs>
              <a:gs pos="100000">
                <a:srgbClr val="FFEBFA">
                  <a:alpha val="0"/>
                </a:srgbClr>
              </a:gs>
            </a:gsLst>
            <a:path path="rect">
              <a:fillToRect l="50000" t="50000" r="50000" b="50000"/>
            </a:path>
          </a:gra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glow rad="228600">
                    <a:schemeClr val="accent4">
                      <a:satMod val="175000"/>
                      <a:alpha val="40000"/>
                    </a:schemeClr>
                  </a:glow>
                  <a:outerShdw blurRad="50800" dist="38100" dir="5400000" algn="t" rotWithShape="0">
                    <a:prstClr val="black">
                      <a:alpha val="40000"/>
                    </a:prstClr>
                  </a:outerShdw>
                </a:effectLst>
                <a:latin typeface="Century Schoolbook" pitchFamily="18" charset="0"/>
                <a:ea typeface="Times New Roman" pitchFamily="18" charset="0"/>
              </a:rPr>
              <a:t>Современные строительные конструкции чаще всего используются для возведения зданий повсеместно. Но только бережно сохраненный кусочек старинного сруба, законсервированный фрагмент кирпичной или каменной кладки или даже бетонная стеновая панель, которые устояли под напором стихий в течение нескольких десятилетий или даже веков, становятся оригинальным акцентом, поставленным на внешнем облике здания.</a:t>
            </a:r>
            <a:endParaRPr kumimoji="0" lang="ru-RU" sz="2400" b="0" i="0" u="none" strike="noStrike" cap="none" normalizeH="0" baseline="0" dirty="0" smtClean="0">
              <a:ln>
                <a:noFill/>
              </a:ln>
              <a:solidFill>
                <a:schemeClr val="tx1"/>
              </a:solidFill>
              <a:effectLst>
                <a:glow rad="228600">
                  <a:schemeClr val="accent4">
                    <a:satMod val="175000"/>
                    <a:alpha val="40000"/>
                  </a:schemeClr>
                </a:glow>
                <a:outerShdw blurRad="50800" dist="38100" dir="5400000" algn="t" rotWithShape="0">
                  <a:prstClr val="black">
                    <a:alpha val="40000"/>
                  </a:prstClr>
                </a:outerShdw>
              </a:effectLst>
              <a:latin typeface="Century Schoolbook" pitchFamily="18" charset="0"/>
            </a:endParaRPr>
          </a:p>
        </p:txBody>
      </p:sp>
    </p:spTree>
  </p:cSld>
  <p:clrMapOvr>
    <a:masterClrMapping/>
  </p:clrMapOvr>
  <p:transition spd="med">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381000" y="228600"/>
            <a:ext cx="83058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glow rad="139700">
                    <a:schemeClr val="accent4">
                      <a:satMod val="175000"/>
                      <a:alpha val="40000"/>
                    </a:schemeClr>
                  </a:glow>
                </a:effectLst>
                <a:latin typeface="Century Schoolbook" pitchFamily="18" charset="0"/>
                <a:ea typeface="Times New Roman" pitchFamily="18" charset="0"/>
              </a:rPr>
              <a:t>Капитальный ремонт зданий и помещений, ремонт офисов и квартир – это самая распространенная задача, с которой сталкиваются сегодня строительные компании. А с другой стороны – это самая распространенная необходимость, с которой сталкивается большинство людей. </a:t>
            </a:r>
            <a:endParaRPr kumimoji="0" lang="ru-RU" sz="2000" b="0" i="0" u="none" strike="noStrike" cap="none" normalizeH="0" baseline="0" dirty="0" smtClean="0">
              <a:ln>
                <a:noFill/>
              </a:ln>
              <a:solidFill>
                <a:schemeClr val="tx1"/>
              </a:solidFill>
              <a:effectLst>
                <a:glow rad="139700">
                  <a:schemeClr val="accent4">
                    <a:satMod val="175000"/>
                    <a:alpha val="40000"/>
                  </a:schemeClr>
                </a:glow>
              </a:effectLst>
              <a:latin typeface="Century Schoolbook" pitchFamily="18" charset="0"/>
            </a:endParaRPr>
          </a:p>
        </p:txBody>
      </p:sp>
      <p:pic>
        <p:nvPicPr>
          <p:cNvPr id="10242" name="Picture 2" descr="C:\Documents and Settings\настя\Рабочий стол\Адекватные фотографии\rolex4.jpg"/>
          <p:cNvPicPr>
            <a:picLocks noChangeAspect="1" noChangeArrowheads="1"/>
          </p:cNvPicPr>
          <p:nvPr/>
        </p:nvPicPr>
        <p:blipFill>
          <a:blip r:embed="rId2" cstate="print"/>
          <a:srcRect/>
          <a:stretch>
            <a:fillRect/>
          </a:stretch>
        </p:blipFill>
        <p:spPr bwMode="auto">
          <a:xfrm>
            <a:off x="685800" y="2209800"/>
            <a:ext cx="7772400" cy="4343400"/>
          </a:xfrm>
          <a:prstGeom prst="rect">
            <a:avLst/>
          </a:prstGeom>
          <a:noFill/>
        </p:spPr>
      </p:pic>
    </p:spTree>
  </p:cSld>
  <p:clrMapOvr>
    <a:masterClrMapping/>
  </p:clrMapOvr>
  <p:transition spd="med">
    <p:spli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7" name="Picture 1" descr="D:\Моё!!!\Музыка. Клипы\Приколы так ска3ать\Картинки\Красноармейский\33.jpg"/>
          <p:cNvPicPr>
            <a:picLocks noChangeAspect="1" noChangeArrowheads="1"/>
          </p:cNvPicPr>
          <p:nvPr/>
        </p:nvPicPr>
        <p:blipFill>
          <a:blip r:embed="rId2" cstate="print"/>
          <a:srcRect/>
          <a:stretch>
            <a:fillRect/>
          </a:stretch>
        </p:blipFill>
        <p:spPr bwMode="auto">
          <a:xfrm>
            <a:off x="0" y="0"/>
            <a:ext cx="9229975" cy="6858000"/>
          </a:xfrm>
          <a:prstGeom prst="rect">
            <a:avLst/>
          </a:prstGeom>
          <a:noFill/>
        </p:spPr>
      </p:pic>
      <p:sp>
        <p:nvSpPr>
          <p:cNvPr id="5" name="Прямоугольник 4"/>
          <p:cNvSpPr/>
          <p:nvPr/>
        </p:nvSpPr>
        <p:spPr>
          <a:xfrm>
            <a:off x="304800" y="152400"/>
            <a:ext cx="8686800" cy="3108543"/>
          </a:xfrm>
          <a:prstGeom prst="rect">
            <a:avLst/>
          </a:prstGeom>
          <a:gradFill>
            <a:gsLst>
              <a:gs pos="0">
                <a:srgbClr val="5E9EFF">
                  <a:alpha val="0"/>
                </a:srgbClr>
              </a:gs>
              <a:gs pos="39999">
                <a:srgbClr val="85C2FF"/>
              </a:gs>
              <a:gs pos="70000">
                <a:srgbClr val="C4D6EB"/>
              </a:gs>
              <a:gs pos="100000">
                <a:srgbClr val="FFEBFA">
                  <a:alpha val="0"/>
                </a:srgbClr>
              </a:gs>
            </a:gsLst>
            <a:path path="rect">
              <a:fillToRect l="50000" t="50000" r="50000" b="50000"/>
            </a:path>
          </a:gradFill>
        </p:spPr>
        <p:txBody>
          <a:bodyPr wrap="square">
            <a:spAutoFit/>
          </a:bodyPr>
          <a:lstStyle/>
          <a:p>
            <a:pPr algn="ctr"/>
            <a:r>
              <a:rPr lang="ru-RU" sz="2800" dirty="0" smtClean="0">
                <a:effectLst>
                  <a:glow rad="228600">
                    <a:schemeClr val="accent4">
                      <a:satMod val="175000"/>
                      <a:alpha val="40000"/>
                    </a:schemeClr>
                  </a:glow>
                </a:effectLst>
                <a:latin typeface="Century Schoolbook" pitchFamily="18" charset="0"/>
              </a:rPr>
              <a:t>Для снижения динамического воздействия на несущие конструкции мостов внедряется бесстыковой путь. Компенсировать перемещения пути в результате колебаний температуры воздуха и временной нагрузки со стороны подвижных концов пролетных строений призваны уравнительные стыки. </a:t>
            </a:r>
            <a:endParaRPr lang="ru-RU" sz="2800" dirty="0">
              <a:effectLst>
                <a:glow rad="228600">
                  <a:schemeClr val="accent4">
                    <a:satMod val="175000"/>
                    <a:alpha val="40000"/>
                  </a:schemeClr>
                </a:glow>
              </a:effectLst>
              <a:latin typeface="Century Schoolbook" pitchFamily="18" charset="0"/>
            </a:endParaRPr>
          </a:p>
        </p:txBody>
      </p:sp>
    </p:spTree>
  </p:cSld>
  <p:clrMapOvr>
    <a:masterClrMapping/>
  </p:clrMapOvr>
  <p:transition spd="med">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1" descr="D:\Моё!!!\Музыка. Клипы\Приколы так ска3ать\Картинки\Красноармейский\9р.jpg"/>
          <p:cNvPicPr>
            <a:picLocks noChangeAspect="1" noChangeArrowheads="1"/>
          </p:cNvPicPr>
          <p:nvPr/>
        </p:nvPicPr>
        <p:blipFill>
          <a:blip r:embed="rId2" cstate="print"/>
          <a:srcRect/>
          <a:stretch>
            <a:fillRect/>
          </a:stretch>
        </p:blipFill>
        <p:spPr bwMode="auto">
          <a:xfrm>
            <a:off x="0" y="1"/>
            <a:ext cx="9161584" cy="6858000"/>
          </a:xfrm>
          <a:prstGeom prst="rect">
            <a:avLst/>
          </a:prstGeom>
          <a:noFill/>
        </p:spPr>
      </p:pic>
      <p:sp>
        <p:nvSpPr>
          <p:cNvPr id="8194" name="Rectangle 2"/>
          <p:cNvSpPr>
            <a:spLocks noChangeArrowheads="1"/>
          </p:cNvSpPr>
          <p:nvPr/>
        </p:nvSpPr>
        <p:spPr bwMode="auto">
          <a:xfrm>
            <a:off x="381000" y="228600"/>
            <a:ext cx="51816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ru-RU" sz="3200" b="0" i="0" u="none" strike="noStrike" cap="none" normalizeH="0" baseline="0" dirty="0" smtClean="0">
                <a:ln>
                  <a:noFill/>
                </a:ln>
                <a:solidFill>
                  <a:schemeClr val="tx1"/>
                </a:solidFill>
                <a:effectLst>
                  <a:glow rad="228600">
                    <a:schemeClr val="accent4">
                      <a:satMod val="175000"/>
                      <a:alpha val="40000"/>
                    </a:schemeClr>
                  </a:glow>
                </a:effectLst>
                <a:latin typeface="Century Schoolbook" pitchFamily="18" charset="0"/>
                <a:ea typeface="Times New Roman" pitchFamily="18" charset="0"/>
              </a:rPr>
              <a:t>Конструкции из композитных материалов</a:t>
            </a:r>
            <a:endParaRPr kumimoji="0" lang="ru-RU" sz="3200" b="0" i="0" u="none" strike="noStrike" cap="none" normalizeH="0" baseline="0" dirty="0" smtClean="0">
              <a:ln>
                <a:noFill/>
              </a:ln>
              <a:solidFill>
                <a:schemeClr val="tx1"/>
              </a:solidFill>
              <a:effectLst>
                <a:glow rad="228600">
                  <a:schemeClr val="accent4">
                    <a:satMod val="175000"/>
                    <a:alpha val="40000"/>
                  </a:schemeClr>
                </a:glow>
              </a:effectLst>
              <a:latin typeface="Century Schoolbook"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3200" b="0" i="0" u="none" strike="noStrike" cap="none" normalizeH="0" baseline="0" dirty="0" smtClean="0">
                <a:ln>
                  <a:noFill/>
                </a:ln>
                <a:solidFill>
                  <a:schemeClr val="tx1"/>
                </a:solidFill>
                <a:effectLst>
                  <a:glow rad="228600">
                    <a:schemeClr val="accent4">
                      <a:satMod val="175000"/>
                      <a:alpha val="40000"/>
                    </a:schemeClr>
                  </a:glow>
                </a:effectLst>
                <a:latin typeface="Century Schoolbook" pitchFamily="18" charset="0"/>
                <a:ea typeface="Times New Roman" pitchFamily="18" charset="0"/>
              </a:rPr>
              <a:t>Они стали применяться для пешеходных мостов. Такие пролетные строения устойчивы к воздействию агрессивных сред, обладают меньшей массой, чем железобетонные или металлические.</a:t>
            </a:r>
            <a:r>
              <a:rPr kumimoji="0" lang="ru-RU" sz="3200" b="0" i="0" u="none" strike="noStrike" cap="none" normalizeH="0" baseline="0" dirty="0" smtClean="0">
                <a:ln>
                  <a:noFill/>
                </a:ln>
                <a:solidFill>
                  <a:schemeClr val="tx1"/>
                </a:solidFill>
                <a:effectLst>
                  <a:glow rad="228600">
                    <a:schemeClr val="accent4">
                      <a:satMod val="175000"/>
                      <a:alpha val="40000"/>
                    </a:schemeClr>
                  </a:glow>
                </a:effectLst>
                <a:latin typeface="Century Schoolbook" pitchFamily="18" charset="0"/>
              </a:rPr>
              <a:t> </a:t>
            </a:r>
          </a:p>
        </p:txBody>
      </p:sp>
    </p:spTree>
  </p:cSld>
  <p:clrMapOvr>
    <a:masterClrMapping/>
  </p:clrMapOvr>
  <p:transition spd="med">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D:\Моё!!!\Музыка. Клипы\Приколы так ска3ать\Картинки\Красноармейский\12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ransition spd="med">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1000" y="457200"/>
            <a:ext cx="8610600" cy="6063198"/>
          </a:xfrm>
          <a:prstGeom prst="rect">
            <a:avLst/>
          </a:prstGeom>
        </p:spPr>
        <p:txBody>
          <a:bodyPr wrap="square">
            <a:spAutoFit/>
          </a:bodyPr>
          <a:lstStyle/>
          <a:p>
            <a:endParaRPr lang="ru-RU" dirty="0" smtClean="0">
              <a:effectLst>
                <a:glow rad="139700">
                  <a:schemeClr val="accent4">
                    <a:satMod val="175000"/>
                    <a:alpha val="40000"/>
                  </a:schemeClr>
                </a:glow>
              </a:effectLst>
            </a:endParaRPr>
          </a:p>
          <a:p>
            <a:r>
              <a:rPr lang="ru-RU" sz="3200" dirty="0" smtClean="0">
                <a:effectLst>
                  <a:glow rad="139700">
                    <a:schemeClr val="accent4">
                      <a:satMod val="175000"/>
                      <a:alpha val="40000"/>
                    </a:schemeClr>
                  </a:glow>
                </a:effectLst>
              </a:rPr>
              <a:t>Контрольные вопросы</a:t>
            </a:r>
          </a:p>
          <a:p>
            <a:endParaRPr lang="ru-RU" sz="3200" dirty="0" smtClean="0">
              <a:effectLst>
                <a:glow rad="139700">
                  <a:schemeClr val="accent4">
                    <a:satMod val="175000"/>
                    <a:alpha val="40000"/>
                  </a:schemeClr>
                </a:glow>
              </a:effectLst>
            </a:endParaRPr>
          </a:p>
          <a:p>
            <a:r>
              <a:rPr lang="ru-RU" sz="3200" dirty="0" smtClean="0">
                <a:effectLst>
                  <a:glow rad="139700">
                    <a:schemeClr val="accent4">
                      <a:satMod val="175000"/>
                      <a:alpha val="40000"/>
                    </a:schemeClr>
                  </a:glow>
                </a:effectLst>
              </a:rPr>
              <a:t>1 Цели исследования инженерных коммуникаций, зданий и сооружений</a:t>
            </a:r>
          </a:p>
          <a:p>
            <a:r>
              <a:rPr lang="ru-RU" sz="3200" dirty="0" smtClean="0">
                <a:effectLst>
                  <a:glow rad="139700">
                    <a:schemeClr val="accent4">
                      <a:satMod val="175000"/>
                      <a:alpha val="40000"/>
                    </a:schemeClr>
                  </a:glow>
                </a:effectLst>
              </a:rPr>
              <a:t>2 Задачи исследования инженерных коммуникаций, зданий и сооружений</a:t>
            </a:r>
          </a:p>
          <a:p>
            <a:r>
              <a:rPr lang="ru-RU" sz="3200" dirty="0" smtClean="0">
                <a:effectLst>
                  <a:glow rad="101600">
                    <a:schemeClr val="accent4">
                      <a:satMod val="175000"/>
                      <a:alpha val="40000"/>
                    </a:schemeClr>
                  </a:glow>
                </a:effectLst>
              </a:rPr>
              <a:t>3Реконструкция инженерных сетей</a:t>
            </a:r>
          </a:p>
          <a:p>
            <a:r>
              <a:rPr lang="ru-RU" sz="3200" dirty="0" smtClean="0">
                <a:effectLst>
                  <a:glow rad="101600">
                    <a:schemeClr val="accent4">
                      <a:satMod val="175000"/>
                      <a:alpha val="40000"/>
                    </a:schemeClr>
                  </a:glow>
                </a:effectLst>
              </a:rPr>
              <a:t>4. Реконструкция промышленных зданий</a:t>
            </a:r>
          </a:p>
          <a:p>
            <a:r>
              <a:rPr lang="ru-RU" sz="3200" dirty="0" smtClean="0">
                <a:effectLst>
                  <a:glow rad="101600">
                    <a:schemeClr val="accent4">
                      <a:satMod val="175000"/>
                      <a:alpha val="40000"/>
                    </a:schemeClr>
                  </a:glow>
                </a:effectLst>
              </a:rPr>
              <a:t>5 Реконструкция и капитальный ремонт зданий</a:t>
            </a:r>
          </a:p>
          <a:p>
            <a:r>
              <a:rPr lang="ru-RU" sz="3200" dirty="0" smtClean="0">
                <a:effectLst>
                  <a:glow rad="101600">
                    <a:schemeClr val="accent4">
                      <a:satMod val="175000"/>
                      <a:alpha val="40000"/>
                    </a:schemeClr>
                  </a:glow>
                </a:effectLst>
              </a:rPr>
              <a:t>6. Реконструкция и капитальный ремонт  сооружений</a:t>
            </a:r>
            <a:endParaRPr lang="ru-RU" sz="3200" dirty="0" smtClean="0">
              <a:effectLst>
                <a:glow rad="139700">
                  <a:schemeClr val="accent4">
                    <a:satMod val="175000"/>
                    <a:alpha val="40000"/>
                  </a:schemeClr>
                </a:glow>
              </a:effectLst>
            </a:endParaRPr>
          </a:p>
          <a:p>
            <a:endParaRPr lang="ru-RU" dirty="0">
              <a:effectLst>
                <a:glow rad="139700">
                  <a:schemeClr val="accent4">
                    <a:satMod val="175000"/>
                    <a:alpha val="40000"/>
                  </a:schemeClr>
                </a:glow>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304800" y="228600"/>
            <a:ext cx="67818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glow rad="228600">
                    <a:schemeClr val="accent4">
                      <a:satMod val="175000"/>
                      <a:alpha val="40000"/>
                    </a:schemeClr>
                  </a:glow>
                </a:effectLst>
                <a:latin typeface="Century Schoolbook" pitchFamily="18" charset="0"/>
                <a:ea typeface="Times New Roman" pitchFamily="18" charset="0"/>
              </a:rPr>
              <a:t>Список литературы</a:t>
            </a:r>
          </a:p>
          <a:p>
            <a:pPr marL="0" marR="0" lvl="0" indent="0"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chemeClr val="tx1"/>
              </a:solidFill>
              <a:effectLst>
                <a:glow rad="228600">
                  <a:schemeClr val="accent4">
                    <a:satMod val="175000"/>
                    <a:alpha val="40000"/>
                  </a:schemeClr>
                </a:glow>
              </a:effectLst>
              <a:latin typeface="Century Schoolbook" pitchFamily="18" charset="0"/>
            </a:endParaRPr>
          </a:p>
          <a:p>
            <a:pPr marL="0" marR="0" lvl="0" indent="0" defTabSz="914400" rtl="0" eaLnBrk="0" fontAlgn="base" latinLnBrk="0" hangingPunct="0">
              <a:lnSpc>
                <a:spcPct val="100000"/>
              </a:lnSpc>
              <a:spcBef>
                <a:spcPct val="0"/>
              </a:spcBef>
              <a:spcAft>
                <a:spcPct val="0"/>
              </a:spcAft>
              <a:buClrTx/>
              <a:buSzTx/>
              <a:buFontTx/>
              <a:buAutoNum type="arabicPeriod"/>
              <a:tabLst/>
            </a:pPr>
            <a:r>
              <a:rPr kumimoji="0" lang="ru-RU" sz="2400" b="0" i="0" u="none" strike="noStrike" cap="none" normalizeH="0" baseline="0" dirty="0" smtClean="0">
                <a:ln>
                  <a:noFill/>
                </a:ln>
                <a:solidFill>
                  <a:schemeClr val="tx1"/>
                </a:solidFill>
                <a:effectLst>
                  <a:glow rad="228600">
                    <a:schemeClr val="accent4">
                      <a:satMod val="175000"/>
                      <a:alpha val="40000"/>
                    </a:schemeClr>
                  </a:glow>
                </a:effectLst>
                <a:latin typeface="Century Schoolbook" pitchFamily="18" charset="0"/>
                <a:ea typeface="Times New Roman" pitchFamily="18" charset="0"/>
              </a:rPr>
              <a:t>Е.А. Чайка, В.В. Барило. Новые    технологии и материалы, используемые при реконструкции и ремонте зданий и сооружений энергопредприятий</a:t>
            </a:r>
          </a:p>
          <a:p>
            <a:pPr marL="0" marR="0" lvl="0" indent="0" defTabSz="914400" rtl="0" eaLnBrk="0" fontAlgn="base" latinLnBrk="0" hangingPunct="0">
              <a:lnSpc>
                <a:spcPct val="100000"/>
              </a:lnSpc>
              <a:spcBef>
                <a:spcPct val="0"/>
              </a:spcBef>
              <a:spcAft>
                <a:spcPct val="0"/>
              </a:spcAft>
              <a:buClrTx/>
              <a:buSzTx/>
              <a:buFontTx/>
              <a:buAutoNum type="arabicPeriod"/>
              <a:tabLst/>
            </a:pPr>
            <a:r>
              <a:rPr kumimoji="0" lang="ru-RU" sz="2400" b="0" i="0" u="none" strike="noStrike" cap="none" normalizeH="0" baseline="0" dirty="0" smtClean="0">
                <a:ln>
                  <a:noFill/>
                </a:ln>
                <a:solidFill>
                  <a:schemeClr val="tx1"/>
                </a:solidFill>
                <a:effectLst>
                  <a:glow rad="228600">
                    <a:schemeClr val="accent4">
                      <a:satMod val="175000"/>
                      <a:alpha val="40000"/>
                    </a:schemeClr>
                  </a:glow>
                </a:effectLst>
                <a:latin typeface="Century Schoolbook" pitchFamily="18" charset="0"/>
                <a:ea typeface="Times New Roman" pitchFamily="18" charset="0"/>
              </a:rPr>
              <a:t>Орлов В.А. Лабораторный практикум по реконструкции и восстановлению инженерных сетей</a:t>
            </a:r>
          </a:p>
          <a:p>
            <a:pPr marL="0" marR="0" lvl="0" indent="0" defTabSz="914400" rtl="0" eaLnBrk="0" fontAlgn="base" latinLnBrk="0" hangingPunct="0">
              <a:lnSpc>
                <a:spcPct val="100000"/>
              </a:lnSpc>
              <a:spcBef>
                <a:spcPct val="0"/>
              </a:spcBef>
              <a:spcAft>
                <a:spcPct val="0"/>
              </a:spcAft>
              <a:buClrTx/>
              <a:buSzTx/>
              <a:buFontTx/>
              <a:buAutoNum type="arabicPeriod"/>
              <a:tabLst/>
            </a:pPr>
            <a:r>
              <a:rPr kumimoji="0" lang="ru-RU" sz="2400" b="0" i="0" u="none" strike="noStrike" cap="none" normalizeH="0" baseline="0" dirty="0" smtClean="0">
                <a:ln>
                  <a:noFill/>
                </a:ln>
                <a:solidFill>
                  <a:schemeClr val="tx1"/>
                </a:solidFill>
                <a:effectLst>
                  <a:glow rad="228600">
                    <a:schemeClr val="accent4">
                      <a:satMod val="175000"/>
                      <a:alpha val="40000"/>
                    </a:schemeClr>
                  </a:glow>
                </a:effectLst>
                <a:latin typeface="Century Schoolbook" pitchFamily="18" charset="0"/>
                <a:ea typeface="Times New Roman" pitchFamily="18" charset="0"/>
              </a:rPr>
              <a:t>Техническая литература. Строительство, реконструкция зданий и сооружений. Справочники</a:t>
            </a:r>
          </a:p>
          <a:p>
            <a:pPr marL="0" marR="0" lvl="0" indent="0" defTabSz="914400" rtl="0" eaLnBrk="0" fontAlgn="base" latinLnBrk="0" hangingPunct="0">
              <a:lnSpc>
                <a:spcPct val="100000"/>
              </a:lnSpc>
              <a:spcBef>
                <a:spcPct val="0"/>
              </a:spcBef>
              <a:spcAft>
                <a:spcPct val="0"/>
              </a:spcAft>
              <a:buClrTx/>
              <a:buSzTx/>
              <a:buFontTx/>
              <a:buAutoNum type="arabicPeriod"/>
              <a:tabLst/>
            </a:pPr>
            <a:r>
              <a:rPr kumimoji="0" lang="ru-RU" sz="2400" b="0" i="0" u="none" strike="noStrike" cap="none" normalizeH="0" baseline="0" dirty="0" smtClean="0">
                <a:ln>
                  <a:noFill/>
                </a:ln>
                <a:solidFill>
                  <a:schemeClr val="tx1"/>
                </a:solidFill>
                <a:effectLst>
                  <a:glow rad="228600">
                    <a:schemeClr val="accent4">
                      <a:satMod val="175000"/>
                      <a:alpha val="40000"/>
                    </a:schemeClr>
                  </a:glow>
                </a:effectLst>
                <a:latin typeface="Century Schoolbook" pitchFamily="18" charset="0"/>
                <a:ea typeface="Times New Roman" pitchFamily="18" charset="0"/>
              </a:rPr>
              <a:t>Пухонто Л.М. Долговечность железобетонных конструкций инженерных сооружений</a:t>
            </a:r>
            <a:endParaRPr kumimoji="0" lang="ru-RU" sz="2400" b="0" i="0" u="none" strike="noStrike" cap="none" normalizeH="0" baseline="0" dirty="0" smtClean="0">
              <a:ln>
                <a:noFill/>
              </a:ln>
              <a:solidFill>
                <a:schemeClr val="tx1"/>
              </a:solidFill>
              <a:effectLst>
                <a:glow rad="228600">
                  <a:schemeClr val="accent4">
                    <a:satMod val="175000"/>
                    <a:alpha val="40000"/>
                  </a:schemeClr>
                </a:glow>
              </a:effectLst>
              <a:latin typeface="Century Schoolbook"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533400"/>
            <a:ext cx="8153400" cy="5105400"/>
          </a:xfrm>
        </p:spPr>
        <p:txBody>
          <a:bodyPr>
            <a:normAutofit/>
          </a:bodyPr>
          <a:lstStyle/>
          <a:p>
            <a:r>
              <a:rPr lang="ru-RU" sz="3100" i="1" dirty="0" smtClean="0">
                <a:solidFill>
                  <a:srgbClr val="FFC000"/>
                </a:solidFill>
                <a:latin typeface="Bookman Old Style" pitchFamily="18" charset="0"/>
              </a:rPr>
              <a:t>По дисциплине «Технология и организация строительного производства»</a:t>
            </a:r>
            <a:br>
              <a:rPr lang="ru-RU" sz="3100" i="1" dirty="0" smtClean="0">
                <a:solidFill>
                  <a:srgbClr val="FFC000"/>
                </a:solidFill>
                <a:latin typeface="Bookman Old Style" pitchFamily="18" charset="0"/>
              </a:rPr>
            </a:br>
            <a:r>
              <a:rPr lang="ru-RU" sz="3100" i="1" dirty="0" smtClean="0">
                <a:solidFill>
                  <a:srgbClr val="FFC000"/>
                </a:solidFill>
                <a:latin typeface="Bookman Old Style" pitchFamily="18" charset="0"/>
              </a:rPr>
              <a:t>По специальности 270103 «Строительство и эксплуатация зданий и сооружений </a:t>
            </a:r>
            <a:r>
              <a:rPr lang="ru-RU" sz="3100" i="1" dirty="0" smtClean="0">
                <a:solidFill>
                  <a:srgbClr val="002060"/>
                </a:solidFill>
                <a:latin typeface="Bookman Old Style" pitchFamily="18" charset="0"/>
              </a:rPr>
              <a:t/>
            </a:r>
            <a:br>
              <a:rPr lang="ru-RU" sz="3100" i="1" dirty="0" smtClean="0">
                <a:solidFill>
                  <a:srgbClr val="002060"/>
                </a:solidFill>
                <a:latin typeface="Bookman Old Style" pitchFamily="18" charset="0"/>
              </a:rPr>
            </a:br>
            <a:r>
              <a:rPr lang="ru-RU" sz="3100" i="1" dirty="0" smtClean="0">
                <a:latin typeface="Bookman Old Style" pitchFamily="18" charset="0"/>
              </a:rPr>
              <a:t/>
            </a:r>
            <a:br>
              <a:rPr lang="ru-RU" sz="3100" i="1" dirty="0" smtClean="0">
                <a:latin typeface="Bookman Old Style" pitchFamily="18" charset="0"/>
              </a:rPr>
            </a:br>
            <a:r>
              <a:rPr lang="ru-RU" sz="3100" i="1" dirty="0" smtClean="0">
                <a:latin typeface="Bookman Old Style" pitchFamily="18" charset="0"/>
              </a:rPr>
              <a:t/>
            </a:r>
            <a:br>
              <a:rPr lang="ru-RU" sz="3100" i="1" dirty="0" smtClean="0">
                <a:latin typeface="Bookman Old Style" pitchFamily="18" charset="0"/>
              </a:rPr>
            </a:br>
            <a:r>
              <a:rPr lang="ru-RU" sz="3100" i="1" dirty="0" smtClean="0">
                <a:latin typeface="Bookman Old Style" pitchFamily="18" charset="0"/>
              </a:rPr>
              <a:t>Преподаватель </a:t>
            </a:r>
            <a:r>
              <a:rPr lang="ru-RU" sz="3100" i="1" dirty="0" err="1" smtClean="0">
                <a:latin typeface="Bookman Old Style" pitchFamily="18" charset="0"/>
              </a:rPr>
              <a:t>Недильская</a:t>
            </a:r>
            <a:r>
              <a:rPr lang="ru-RU" sz="3100" i="1" dirty="0" smtClean="0">
                <a:latin typeface="Bookman Old Style" pitchFamily="18" charset="0"/>
              </a:rPr>
              <a:t> И.И.</a:t>
            </a:r>
            <a:r>
              <a:rPr lang="ru-RU" i="1" dirty="0" smtClean="0"/>
              <a:t/>
            </a:r>
            <a:br>
              <a:rPr lang="ru-RU" i="1" dirty="0" smtClean="0"/>
            </a:b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09600" y="457200"/>
            <a:ext cx="8534400" cy="5632311"/>
          </a:xfrm>
          <a:prstGeom prst="rect">
            <a:avLst/>
          </a:prstGeom>
        </p:spPr>
        <p:txBody>
          <a:bodyPr wrap="square">
            <a:spAutoFit/>
          </a:bodyPr>
          <a:lstStyle/>
          <a:p>
            <a:r>
              <a:rPr lang="ru-RU" dirty="0" smtClean="0"/>
              <a:t> </a:t>
            </a:r>
          </a:p>
          <a:p>
            <a:endParaRPr lang="ru-RU" dirty="0" smtClean="0">
              <a:effectLst>
                <a:glow rad="101600">
                  <a:schemeClr val="accent4">
                    <a:satMod val="175000"/>
                    <a:alpha val="40000"/>
                  </a:schemeClr>
                </a:glow>
              </a:effectLst>
            </a:endParaRPr>
          </a:p>
          <a:p>
            <a:endParaRPr lang="ru-RU" dirty="0" smtClean="0">
              <a:effectLst>
                <a:glow rad="101600">
                  <a:schemeClr val="accent4">
                    <a:satMod val="175000"/>
                    <a:alpha val="40000"/>
                  </a:schemeClr>
                </a:glow>
              </a:effectLst>
            </a:endParaRPr>
          </a:p>
          <a:p>
            <a:endParaRPr lang="ru-RU" dirty="0" smtClean="0">
              <a:effectLst>
                <a:glow rad="101600">
                  <a:schemeClr val="accent4">
                    <a:satMod val="175000"/>
                    <a:alpha val="40000"/>
                  </a:schemeClr>
                </a:glow>
              </a:effectLst>
            </a:endParaRPr>
          </a:p>
          <a:p>
            <a:endParaRPr lang="ru-RU" dirty="0" smtClean="0">
              <a:effectLst>
                <a:glow rad="101600">
                  <a:schemeClr val="accent4">
                    <a:satMod val="175000"/>
                    <a:alpha val="40000"/>
                  </a:schemeClr>
                </a:glow>
              </a:effectLst>
            </a:endParaRPr>
          </a:p>
          <a:p>
            <a:endParaRPr lang="ru-RU" dirty="0" smtClean="0">
              <a:effectLst>
                <a:glow rad="101600">
                  <a:schemeClr val="accent4">
                    <a:satMod val="175000"/>
                    <a:alpha val="40000"/>
                  </a:schemeClr>
                </a:glow>
              </a:effectLst>
            </a:endParaRPr>
          </a:p>
          <a:p>
            <a:endParaRPr lang="ru-RU" dirty="0" smtClean="0">
              <a:effectLst>
                <a:glow rad="101600">
                  <a:schemeClr val="accent4">
                    <a:satMod val="175000"/>
                    <a:alpha val="40000"/>
                  </a:schemeClr>
                </a:glow>
              </a:effectLst>
            </a:endParaRPr>
          </a:p>
          <a:p>
            <a:endParaRPr lang="ru-RU" dirty="0" smtClean="0">
              <a:effectLst>
                <a:glow rad="101600">
                  <a:schemeClr val="accent4">
                    <a:satMod val="175000"/>
                    <a:alpha val="40000"/>
                  </a:schemeClr>
                </a:glow>
              </a:effectLst>
            </a:endParaRPr>
          </a:p>
          <a:p>
            <a:endParaRPr lang="ru-RU" dirty="0" smtClean="0">
              <a:effectLst>
                <a:glow rad="101600">
                  <a:schemeClr val="accent4">
                    <a:satMod val="175000"/>
                    <a:alpha val="40000"/>
                  </a:schemeClr>
                </a:glow>
              </a:effectLst>
            </a:endParaRPr>
          </a:p>
          <a:p>
            <a:endParaRPr lang="ru-RU" dirty="0" smtClean="0">
              <a:effectLst>
                <a:glow rad="101600">
                  <a:schemeClr val="accent4">
                    <a:satMod val="175000"/>
                    <a:alpha val="40000"/>
                  </a:schemeClr>
                </a:glow>
              </a:effectLst>
            </a:endParaRPr>
          </a:p>
          <a:p>
            <a:endParaRPr lang="ru-RU" dirty="0" smtClean="0">
              <a:effectLst>
                <a:glow rad="101600">
                  <a:schemeClr val="accent4">
                    <a:satMod val="175000"/>
                    <a:alpha val="40000"/>
                  </a:schemeClr>
                </a:glow>
              </a:effectLst>
            </a:endParaRPr>
          </a:p>
          <a:p>
            <a:r>
              <a:rPr lang="ru-RU" dirty="0" smtClean="0">
                <a:effectLst>
                  <a:glow rad="101600">
                    <a:schemeClr val="accent4">
                      <a:satMod val="175000"/>
                      <a:alpha val="40000"/>
                    </a:schemeClr>
                  </a:glow>
                </a:effectLst>
              </a:rPr>
              <a:t>                                                               </a:t>
            </a:r>
            <a:r>
              <a:rPr lang="ru-RU" dirty="0" smtClean="0">
                <a:solidFill>
                  <a:schemeClr val="bg1"/>
                </a:solidFill>
                <a:effectLst>
                  <a:glow rad="101600">
                    <a:schemeClr val="accent4">
                      <a:satMod val="175000"/>
                      <a:alpha val="40000"/>
                    </a:schemeClr>
                  </a:glow>
                </a:effectLst>
              </a:rPr>
              <a:t>Содержание</a:t>
            </a:r>
          </a:p>
          <a:p>
            <a:r>
              <a:rPr lang="ru-RU" dirty="0" smtClean="0">
                <a:effectLst>
                  <a:glow rad="101600">
                    <a:schemeClr val="accent4">
                      <a:satMod val="175000"/>
                      <a:alpha val="40000"/>
                    </a:schemeClr>
                  </a:glow>
                </a:effectLst>
              </a:rPr>
              <a:t>1Введение</a:t>
            </a:r>
          </a:p>
          <a:p>
            <a:r>
              <a:rPr lang="ru-RU" dirty="0" smtClean="0">
                <a:effectLst>
                  <a:glow rad="101600">
                    <a:schemeClr val="accent4">
                      <a:satMod val="175000"/>
                      <a:alpha val="40000"/>
                    </a:schemeClr>
                  </a:glow>
                </a:effectLst>
              </a:rPr>
              <a:t>2 Разработка проектной документации по организации строительства и                   реконструкций зданий и сооружений</a:t>
            </a:r>
          </a:p>
          <a:p>
            <a:r>
              <a:rPr lang="ru-RU" dirty="0" smtClean="0">
                <a:effectLst>
                  <a:glow rad="101600">
                    <a:schemeClr val="accent4">
                      <a:satMod val="175000"/>
                      <a:alpha val="40000"/>
                    </a:schemeClr>
                  </a:glow>
                </a:effectLst>
              </a:rPr>
              <a:t>3Реконструкция инженерных сетей</a:t>
            </a:r>
          </a:p>
          <a:p>
            <a:r>
              <a:rPr lang="ru-RU" dirty="0" smtClean="0">
                <a:effectLst>
                  <a:glow rad="101600">
                    <a:schemeClr val="accent4">
                      <a:satMod val="175000"/>
                      <a:alpha val="40000"/>
                    </a:schemeClr>
                  </a:glow>
                </a:effectLst>
              </a:rPr>
              <a:t>4. Реконструкция промышленных зданий</a:t>
            </a:r>
          </a:p>
          <a:p>
            <a:r>
              <a:rPr lang="ru-RU" dirty="0" smtClean="0">
                <a:effectLst>
                  <a:glow rad="101600">
                    <a:schemeClr val="accent4">
                      <a:satMod val="175000"/>
                      <a:alpha val="40000"/>
                    </a:schemeClr>
                  </a:glow>
                </a:effectLst>
              </a:rPr>
              <a:t>5 Реконструкция и капитальный ремонт зданий</a:t>
            </a:r>
          </a:p>
          <a:p>
            <a:r>
              <a:rPr lang="ru-RU" dirty="0" smtClean="0">
                <a:effectLst>
                  <a:glow rad="101600">
                    <a:schemeClr val="accent4">
                      <a:satMod val="175000"/>
                      <a:alpha val="40000"/>
                    </a:schemeClr>
                  </a:glow>
                </a:effectLst>
              </a:rPr>
              <a:t>6. Реконструкция и капитальный ремонт  сооружений</a:t>
            </a:r>
          </a:p>
          <a:p>
            <a:r>
              <a:rPr lang="ru-RU" dirty="0" smtClean="0">
                <a:effectLst>
                  <a:glow rad="101600">
                    <a:schemeClr val="accent4">
                      <a:satMod val="175000"/>
                      <a:alpha val="40000"/>
                    </a:schemeClr>
                  </a:glow>
                </a:effectLst>
              </a:rPr>
              <a:t>Список литературы</a:t>
            </a:r>
            <a:endParaRPr lang="ru-RU" dirty="0">
              <a:effectLst>
                <a:glow rad="101600">
                  <a:schemeClr val="accent4">
                    <a:satMod val="175000"/>
                    <a:alpha val="40000"/>
                  </a:schemeClr>
                </a:glow>
              </a:effectLst>
            </a:endParaRPr>
          </a:p>
        </p:txBody>
      </p:sp>
      <p:sp>
        <p:nvSpPr>
          <p:cNvPr id="4" name="Прямоугольник 3"/>
          <p:cNvSpPr/>
          <p:nvPr/>
        </p:nvSpPr>
        <p:spPr>
          <a:xfrm>
            <a:off x="609600" y="533400"/>
            <a:ext cx="8229600" cy="2308324"/>
          </a:xfrm>
          <a:prstGeom prst="rect">
            <a:avLst/>
          </a:prstGeom>
        </p:spPr>
        <p:txBody>
          <a:bodyPr wrap="square">
            <a:spAutoFit/>
          </a:bodyPr>
          <a:lstStyle/>
          <a:p>
            <a:pPr algn="ctr"/>
            <a:r>
              <a:rPr lang="ru-RU" b="1" i="1" dirty="0" smtClean="0">
                <a:solidFill>
                  <a:srgbClr val="002060"/>
                </a:solidFill>
                <a:latin typeface="Bookman Old Style" pitchFamily="18" charset="0"/>
              </a:rPr>
              <a:t>Цель урока:</a:t>
            </a:r>
            <a:r>
              <a:rPr lang="ru-RU" b="1" dirty="0" smtClean="0">
                <a:solidFill>
                  <a:srgbClr val="00B050"/>
                </a:solidFill>
                <a:latin typeface="Bookman Old Style" pitchFamily="18" charset="0"/>
              </a:rPr>
              <a:t> </a:t>
            </a:r>
            <a:r>
              <a:rPr lang="ru-RU" b="1" dirty="0" smtClean="0">
                <a:latin typeface="Bookman Old Style" pitchFamily="18" charset="0"/>
              </a:rPr>
              <a:t>ознакомить студентов с работами по реконструкции зданий и сооружений. </a:t>
            </a:r>
            <a:br>
              <a:rPr lang="ru-RU" b="1" dirty="0" smtClean="0">
                <a:latin typeface="Bookman Old Style" pitchFamily="18" charset="0"/>
              </a:rPr>
            </a:br>
            <a:r>
              <a:rPr lang="ru-RU" b="1" dirty="0" smtClean="0">
                <a:latin typeface="Bookman Old Style" pitchFamily="18" charset="0"/>
              </a:rPr>
              <a:t/>
            </a:r>
            <a:br>
              <a:rPr lang="ru-RU" b="1" dirty="0" smtClean="0">
                <a:latin typeface="Bookman Old Style" pitchFamily="18" charset="0"/>
              </a:rPr>
            </a:br>
            <a:r>
              <a:rPr lang="ru-RU" b="1" dirty="0" smtClean="0">
                <a:latin typeface="Bookman Old Style" pitchFamily="18" charset="0"/>
              </a:rPr>
              <a:t/>
            </a:r>
            <a:br>
              <a:rPr lang="ru-RU" b="1" dirty="0" smtClean="0">
                <a:latin typeface="Bookman Old Style" pitchFamily="18" charset="0"/>
              </a:rPr>
            </a:br>
            <a:r>
              <a:rPr lang="ru-RU" b="1" i="1" dirty="0" smtClean="0">
                <a:solidFill>
                  <a:srgbClr val="002060"/>
                </a:solidFill>
                <a:latin typeface="Bookman Old Style" pitchFamily="18" charset="0"/>
              </a:rPr>
              <a:t>Задачи урока:</a:t>
            </a:r>
            <a:r>
              <a:rPr lang="ru-RU" b="1" dirty="0" smtClean="0">
                <a:latin typeface="Bookman Old Style" pitchFamily="18" charset="0"/>
              </a:rPr>
              <a:t> изучить основные понятия   по реконструкции зданий и сооружений. Закрепить материал с помощью контрольных вопросов.</a:t>
            </a:r>
          </a:p>
          <a:p>
            <a:pPr algn="ctr"/>
            <a:r>
              <a:rPr lang="ru-RU" b="1" dirty="0" smtClean="0">
                <a:latin typeface="Bookman Old Style" pitchFamily="18" charset="0"/>
              </a:rPr>
              <a:t>Привить интерес к дисциплине и специальности</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44000" cy="7571303"/>
          </a:xfrm>
          <a:prstGeom prst="rect">
            <a:avLst/>
          </a:prstGeom>
        </p:spPr>
        <p:txBody>
          <a:bodyPr wrap="square">
            <a:spAutoFit/>
          </a:bodyPr>
          <a:lstStyle/>
          <a:p>
            <a:pPr algn="ctr"/>
            <a:r>
              <a:rPr lang="ru-RU" sz="2400" dirty="0" smtClean="0">
                <a:effectLst>
                  <a:glow rad="101600">
                    <a:schemeClr val="accent4">
                      <a:satMod val="175000"/>
                      <a:alpha val="40000"/>
                    </a:schemeClr>
                  </a:glow>
                </a:effectLst>
              </a:rPr>
              <a:t>Введение</a:t>
            </a:r>
          </a:p>
          <a:p>
            <a:r>
              <a:rPr lang="ru-RU" sz="2400" dirty="0" smtClean="0">
                <a:effectLst>
                  <a:glow rad="101600">
                    <a:schemeClr val="accent4">
                      <a:satMod val="175000"/>
                      <a:alpha val="40000"/>
                    </a:schemeClr>
                  </a:glow>
                </a:effectLst>
              </a:rPr>
              <a:t>Реконструкция зданий является наиболее сложной задачей в строительной сфере. Зачастую, этот вид строительных работ сложнее даже, чем строительство зданий с нуля – ведь в большинстве случаев реконструкция предполагает сохранение исторического облика здания или как минимум его несущих конструкций при весьма серьезных переделках как внутри, так и снаружи.</a:t>
            </a:r>
          </a:p>
          <a:p>
            <a:r>
              <a:rPr lang="ru-RU" sz="2400" dirty="0" smtClean="0">
                <a:effectLst>
                  <a:glow rad="101600">
                    <a:schemeClr val="accent4">
                      <a:satMod val="175000"/>
                      <a:alpha val="40000"/>
                    </a:schemeClr>
                  </a:glow>
                </a:effectLst>
              </a:rPr>
              <a:t>Для успешной реконструкции необходимо не только в совершенстве владеть современными технологиями строительства и ремонта зданий, но и хорошо знать технологии, которые применялись в те времена, когда реконструируемое здание строилось.</a:t>
            </a:r>
          </a:p>
          <a:p>
            <a:r>
              <a:rPr lang="ru-RU" sz="2400" dirty="0" smtClean="0">
                <a:effectLst>
                  <a:glow rad="101600">
                    <a:schemeClr val="accent4">
                      <a:satMod val="175000"/>
                      <a:alpha val="40000"/>
                    </a:schemeClr>
                  </a:glow>
                </a:effectLst>
              </a:rPr>
              <a:t>При производстве строительных работ по реконструкции промышленных предприятий следует учитывать, что часть из них будет выполняться в стесненных условиях — ведь цеха не только насыщены коммуникациями, инженерными сетями и действующим технологическим оборудованием, но и могут отличаться условиями повышенной пожаро- и взрывоопасности.</a:t>
            </a:r>
          </a:p>
          <a:p>
            <a:endParaRPr lang="ru-RU" dirty="0" smtClean="0"/>
          </a:p>
          <a:p>
            <a:endParaRPr lang="ru-RU" dirty="0" smtClean="0"/>
          </a:p>
          <a:p>
            <a:endParaRPr lang="ru-RU" dirty="0" smtClean="0"/>
          </a:p>
        </p:txBody>
      </p:sp>
    </p:spTree>
  </p:cSld>
  <p:clrMapOvr>
    <a:masterClrMapping/>
  </p:clrMapOvr>
  <p:transition spd="med">
    <p:pull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7200" y="533400"/>
            <a:ext cx="7391400" cy="6247864"/>
          </a:xfrm>
          <a:prstGeom prst="rect">
            <a:avLst/>
          </a:prstGeom>
        </p:spPr>
        <p:txBody>
          <a:bodyPr wrap="square">
            <a:spAutoFit/>
          </a:bodyPr>
          <a:lstStyle/>
          <a:p>
            <a:r>
              <a:rPr lang="ru-RU" sz="2000" dirty="0" smtClean="0">
                <a:effectLst>
                  <a:glow rad="139700">
                    <a:schemeClr val="accent4">
                      <a:satMod val="175000"/>
                      <a:alpha val="40000"/>
                    </a:schemeClr>
                  </a:glow>
                </a:effectLst>
              </a:rPr>
              <a:t> ЦЕЛЬ исследования заключается в выявлении специфики современной реконструкции инженерных коммуникаций, зданий и сооружений как важного фактора развития культуры. Для сохранения архитектурного наследия прежних поколений, так можно </a:t>
            </a:r>
          </a:p>
          <a:p>
            <a:r>
              <a:rPr lang="ru-RU" sz="2000" dirty="0" smtClean="0">
                <a:effectLst>
                  <a:glow rad="139700">
                    <a:schemeClr val="accent4">
                      <a:satMod val="175000"/>
                      <a:alpha val="40000"/>
                    </a:schemeClr>
                  </a:glow>
                </a:effectLst>
              </a:rPr>
              <a:t>  оценить пыль веков.</a:t>
            </a:r>
          </a:p>
          <a:p>
            <a:endParaRPr lang="ru-RU" sz="2000" dirty="0" smtClean="0">
              <a:effectLst>
                <a:glow rad="139700">
                  <a:schemeClr val="accent4">
                    <a:satMod val="175000"/>
                    <a:alpha val="40000"/>
                  </a:schemeClr>
                </a:glow>
              </a:effectLst>
            </a:endParaRPr>
          </a:p>
          <a:p>
            <a:endParaRPr lang="ru-RU" sz="2000" dirty="0" smtClean="0">
              <a:effectLst>
                <a:glow rad="139700">
                  <a:schemeClr val="accent4">
                    <a:satMod val="175000"/>
                    <a:alpha val="40000"/>
                  </a:schemeClr>
                </a:glow>
              </a:effectLst>
            </a:endParaRPr>
          </a:p>
          <a:p>
            <a:endParaRPr lang="ru-RU" sz="2000" dirty="0" smtClean="0">
              <a:effectLst>
                <a:glow rad="139700">
                  <a:schemeClr val="accent4">
                    <a:satMod val="175000"/>
                    <a:alpha val="40000"/>
                  </a:schemeClr>
                </a:glow>
              </a:effectLst>
            </a:endParaRPr>
          </a:p>
          <a:p>
            <a:endParaRPr lang="ru-RU" sz="2000" dirty="0" smtClean="0">
              <a:effectLst>
                <a:glow rad="139700">
                  <a:schemeClr val="accent4">
                    <a:satMod val="175000"/>
                    <a:alpha val="40000"/>
                  </a:schemeClr>
                </a:glow>
              </a:effectLst>
            </a:endParaRPr>
          </a:p>
          <a:p>
            <a:endParaRPr lang="ru-RU" sz="2000" dirty="0" smtClean="0">
              <a:effectLst>
                <a:glow rad="139700">
                  <a:schemeClr val="accent4">
                    <a:satMod val="175000"/>
                    <a:alpha val="40000"/>
                  </a:schemeClr>
                </a:glow>
              </a:effectLst>
            </a:endParaRPr>
          </a:p>
          <a:p>
            <a:endParaRPr lang="ru-RU" sz="2000" dirty="0" smtClean="0">
              <a:effectLst>
                <a:glow rad="139700">
                  <a:schemeClr val="accent4">
                    <a:satMod val="175000"/>
                    <a:alpha val="40000"/>
                  </a:schemeClr>
                </a:glow>
              </a:effectLst>
            </a:endParaRPr>
          </a:p>
          <a:p>
            <a:r>
              <a:rPr lang="ru-RU" sz="2000" dirty="0" smtClean="0">
                <a:effectLst>
                  <a:glow rad="139700">
                    <a:schemeClr val="accent4">
                      <a:satMod val="175000"/>
                      <a:alpha val="40000"/>
                    </a:schemeClr>
                  </a:glow>
                </a:effectLst>
              </a:rPr>
              <a:t>ЗАДАЧИ:</a:t>
            </a:r>
          </a:p>
          <a:p>
            <a:r>
              <a:rPr lang="ru-RU" sz="2000" dirty="0" smtClean="0">
                <a:effectLst>
                  <a:glow rad="139700">
                    <a:schemeClr val="accent4">
                      <a:satMod val="175000"/>
                      <a:alpha val="40000"/>
                    </a:schemeClr>
                  </a:glow>
                </a:effectLst>
              </a:rPr>
              <a:t>- установить строгую очередность, а также порядок совмещенного выполнения строительно-монтажных работ;</a:t>
            </a:r>
          </a:p>
          <a:p>
            <a:r>
              <a:rPr lang="ru-RU" sz="2000" dirty="0" smtClean="0">
                <a:effectLst>
                  <a:glow rad="139700">
                    <a:schemeClr val="accent4">
                      <a:satMod val="175000"/>
                      <a:alpha val="40000"/>
                    </a:schemeClr>
                  </a:glow>
                </a:effectLst>
              </a:rPr>
              <a:t>     - определить необходимые при монтаже, демонтаже или замене покрытий, перекрытий и стеновых ограждений способы защиты функционирующего оборудования;</a:t>
            </a:r>
          </a:p>
          <a:p>
            <a:r>
              <a:rPr lang="ru-RU" sz="2000" dirty="0" smtClean="0">
                <a:effectLst>
                  <a:glow rad="139700">
                    <a:schemeClr val="accent4">
                      <a:satMod val="175000"/>
                      <a:alpha val="40000"/>
                    </a:schemeClr>
                  </a:glow>
                </a:effectLst>
              </a:rPr>
              <a:t>    - определить перечень работ, производимых в подготовительном периоде;</a:t>
            </a:r>
            <a:endParaRPr lang="ru-RU" sz="2000" dirty="0">
              <a:effectLst>
                <a:glow rad="139700">
                  <a:schemeClr val="accent4">
                    <a:satMod val="175000"/>
                    <a:alpha val="40000"/>
                  </a:schemeClr>
                </a:glow>
              </a:effectLst>
            </a:endParaRPr>
          </a:p>
        </p:txBody>
      </p:sp>
      <p:pic>
        <p:nvPicPr>
          <p:cNvPr id="1026" name="Picture 2" descr="E:\Адекватные фотографии\stroitelnaya_kompaniya.jpg"/>
          <p:cNvPicPr>
            <a:picLocks noChangeAspect="1" noChangeArrowheads="1"/>
          </p:cNvPicPr>
          <p:nvPr/>
        </p:nvPicPr>
        <p:blipFill>
          <a:blip r:embed="rId2" cstate="print"/>
          <a:srcRect/>
          <a:stretch>
            <a:fillRect/>
          </a:stretch>
        </p:blipFill>
        <p:spPr bwMode="auto">
          <a:xfrm>
            <a:off x="3886200" y="2057400"/>
            <a:ext cx="4191000" cy="2314575"/>
          </a:xfrm>
          <a:prstGeom prst="rect">
            <a:avLst/>
          </a:prstGeom>
          <a:noFill/>
          <a:effectLst>
            <a:glow rad="139700">
              <a:schemeClr val="accent4">
                <a:satMod val="175000"/>
                <a:alpha val="40000"/>
              </a:schemeClr>
            </a:glow>
          </a:effectLst>
        </p:spPr>
      </p:pic>
    </p:spTree>
  </p:cSld>
  <p:clrMapOvr>
    <a:masterClrMapping/>
  </p:clrMapOvr>
  <p:transition spd="med">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2057400" y="1371600"/>
            <a:ext cx="4191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rPr>
              <a:t>Инженерные системы можно назвать самым сложным и в то же время самым важным элементом современного здания. В любом жилом доме, офисном здании или промышленном строении есть масса инженерных коммуникаций, к числу которых относятся электрические сети и сети связи, водопровод и канализация, системы вентиляции и климатического контроля, сантехническое и осветительное оборудование.</a:t>
            </a:r>
            <a:endParaRPr kumimoji="0" lang="ru-RU" sz="1800" b="0" i="0" u="none" strike="noStrike" cap="none" normalizeH="0" baseline="0" dirty="0" smtClean="0">
              <a:ln>
                <a:noFill/>
              </a:ln>
              <a:solidFill>
                <a:schemeClr val="tx1"/>
              </a:solidFill>
              <a:effectLst/>
              <a:latin typeface="Arial" pitchFamily="34" charset="0"/>
            </a:endParaRPr>
          </a:p>
        </p:txBody>
      </p:sp>
      <p:pic>
        <p:nvPicPr>
          <p:cNvPr id="16386" name="Picture 2" descr="C:\Documents and Settings\настя\Рабочий стол\Адекватные фотографии\industrial_rekonstruction.jpg"/>
          <p:cNvPicPr>
            <a:picLocks noChangeAspect="1" noChangeArrowheads="1"/>
          </p:cNvPicPr>
          <p:nvPr/>
        </p:nvPicPr>
        <p:blipFill>
          <a:blip r:embed="rId2" cstate="print"/>
          <a:srcRect/>
          <a:stretch>
            <a:fillRect/>
          </a:stretch>
        </p:blipFill>
        <p:spPr bwMode="auto">
          <a:xfrm>
            <a:off x="0" y="0"/>
            <a:ext cx="9116632" cy="6858000"/>
          </a:xfrm>
          <a:prstGeom prst="rect">
            <a:avLst/>
          </a:prstGeom>
          <a:noFill/>
        </p:spPr>
      </p:pic>
      <p:sp>
        <p:nvSpPr>
          <p:cNvPr id="16387" name="Rectangle 3"/>
          <p:cNvSpPr>
            <a:spLocks noChangeArrowheads="1"/>
          </p:cNvSpPr>
          <p:nvPr/>
        </p:nvSpPr>
        <p:spPr bwMode="auto">
          <a:xfrm>
            <a:off x="2133600" y="381000"/>
            <a:ext cx="47244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glow rad="228600">
                    <a:schemeClr val="accent4">
                      <a:satMod val="175000"/>
                      <a:alpha val="40000"/>
                    </a:schemeClr>
                  </a:glow>
                </a:effectLst>
                <a:latin typeface="Century Schoolbook" pitchFamily="18" charset="0"/>
                <a:ea typeface="Times New Roman" pitchFamily="18" charset="0"/>
              </a:rPr>
              <a:t>Инженерные системы можно назвать самым сложным и в то же время самым важным элементом современного здания. В любом жилом доме, офисном здании или промышленном строении есть масса инженерных коммуникаций, к числу которых относятся электрические сети и сети связи, водопровод и канализация, системы вентиляции и климатического контроля, сантехническое и осветительное оборудование.</a:t>
            </a:r>
            <a:endParaRPr kumimoji="0" lang="ru-RU" sz="2400" b="0" i="0" u="none" strike="noStrike" cap="none" normalizeH="0" baseline="0" dirty="0" smtClean="0">
              <a:ln>
                <a:noFill/>
              </a:ln>
              <a:solidFill>
                <a:schemeClr val="tx1"/>
              </a:solidFill>
              <a:effectLst>
                <a:glow rad="228600">
                  <a:schemeClr val="accent4">
                    <a:satMod val="175000"/>
                    <a:alpha val="40000"/>
                  </a:schemeClr>
                </a:glow>
              </a:effectLst>
              <a:latin typeface="Century Schoolbook" pitchFamily="18" charset="0"/>
            </a:endParaRPr>
          </a:p>
        </p:txBody>
      </p:sp>
    </p:spTree>
  </p:cSld>
  <p:clrMapOvr>
    <a:masterClrMapping/>
  </p:clrMapOvr>
  <p:transition spd="med">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304800" y="228600"/>
            <a:ext cx="42672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ru-RU" sz="2400" b="0" i="0" u="none" strike="noStrike" cap="none" normalizeH="0" baseline="0" dirty="0" smtClean="0">
                <a:ln>
                  <a:noFill/>
                </a:ln>
                <a:solidFill>
                  <a:schemeClr val="tx1"/>
                </a:solidFill>
                <a:effectLst>
                  <a:glow rad="101600">
                    <a:schemeClr val="accent4">
                      <a:satMod val="175000"/>
                      <a:alpha val="40000"/>
                    </a:schemeClr>
                  </a:glow>
                </a:effectLst>
                <a:latin typeface="Arial" pitchFamily="34" charset="0"/>
                <a:ea typeface="Times New Roman" pitchFamily="18" charset="0"/>
              </a:rPr>
              <a:t>Реконструкция зданий является наиболее сложной задачей в строительной сфере. Зачастую, этот вид строительных работ сложнее даже, чем строительство зданий с</a:t>
            </a:r>
            <a:r>
              <a:rPr lang="ru-RU" sz="2400" dirty="0" smtClean="0">
                <a:effectLst>
                  <a:glow rad="101600">
                    <a:schemeClr val="accent4">
                      <a:satMod val="175000"/>
                      <a:alpha val="40000"/>
                    </a:schemeClr>
                  </a:glow>
                </a:effectLst>
                <a:latin typeface="Arial" pitchFamily="34" charset="0"/>
                <a:ea typeface="Times New Roman" pitchFamily="18" charset="0"/>
              </a:rPr>
              <a:t> нуля</a:t>
            </a:r>
            <a:endParaRPr kumimoji="0" lang="ru-RU" sz="2400" b="0" i="0" u="none" strike="noStrike" cap="none" normalizeH="0" baseline="0" dirty="0" smtClean="0">
              <a:ln>
                <a:noFill/>
              </a:ln>
              <a:solidFill>
                <a:schemeClr val="tx1"/>
              </a:solidFill>
              <a:effectLst>
                <a:glow rad="101600">
                  <a:schemeClr val="accent4">
                    <a:satMod val="175000"/>
                    <a:alpha val="40000"/>
                  </a:schemeClr>
                </a:glow>
              </a:effectLst>
              <a:latin typeface="Arial" pitchFamily="34" charset="0"/>
            </a:endParaRPr>
          </a:p>
        </p:txBody>
      </p:sp>
      <p:pic>
        <p:nvPicPr>
          <p:cNvPr id="15363" name="Picture 3" descr="C:\Documents and Settings\настя\Рабочий стол\Адекватные фотографии\rekonstrukciya_zdanij.jpg"/>
          <p:cNvPicPr>
            <a:picLocks noChangeAspect="1" noChangeArrowheads="1"/>
          </p:cNvPicPr>
          <p:nvPr/>
        </p:nvPicPr>
        <p:blipFill>
          <a:blip r:embed="rId2" cstate="print"/>
          <a:srcRect/>
          <a:stretch>
            <a:fillRect/>
          </a:stretch>
        </p:blipFill>
        <p:spPr bwMode="auto">
          <a:xfrm>
            <a:off x="4800600" y="152400"/>
            <a:ext cx="4191000" cy="3581400"/>
          </a:xfrm>
          <a:prstGeom prst="rect">
            <a:avLst/>
          </a:prstGeom>
          <a:noFill/>
          <a:effectLst>
            <a:glow rad="101600">
              <a:schemeClr val="accent4">
                <a:satMod val="175000"/>
                <a:alpha val="40000"/>
              </a:schemeClr>
            </a:glow>
          </a:effectLst>
        </p:spPr>
      </p:pic>
      <p:sp>
        <p:nvSpPr>
          <p:cNvPr id="8" name="Прямоугольник 7"/>
          <p:cNvSpPr/>
          <p:nvPr/>
        </p:nvSpPr>
        <p:spPr>
          <a:xfrm>
            <a:off x="4572000" y="3811012"/>
            <a:ext cx="4572000" cy="3046988"/>
          </a:xfrm>
          <a:prstGeom prst="rect">
            <a:avLst/>
          </a:prstGeom>
        </p:spPr>
        <p:txBody>
          <a:bodyPr>
            <a:spAutoFit/>
          </a:bodyPr>
          <a:lstStyle/>
          <a:p>
            <a:r>
              <a:rPr lang="ru-RU" sz="2400" dirty="0" smtClean="0">
                <a:latin typeface="Arial" pitchFamily="34" charset="0"/>
                <a:ea typeface="Times New Roman" pitchFamily="18" charset="0"/>
              </a:rPr>
              <a:t>– ведь в большинстве случаев реконструкция предполагает сохранение исторического облика здания или как минимум его несущих конструкций при весьма серьезных переделках как внутри, так и снаружи.</a:t>
            </a:r>
            <a:endParaRPr lang="ru-RU" sz="2400" dirty="0"/>
          </a:p>
        </p:txBody>
      </p:sp>
      <p:pic>
        <p:nvPicPr>
          <p:cNvPr id="15365" name="Picture 5" descr="C:\Documents and Settings\настя\Рабочий стол\Адекватные фотографии\proektnaya_dokumentaciya.jpg"/>
          <p:cNvPicPr>
            <a:picLocks noChangeAspect="1" noChangeArrowheads="1"/>
          </p:cNvPicPr>
          <p:nvPr/>
        </p:nvPicPr>
        <p:blipFill>
          <a:blip r:embed="rId3" cstate="print"/>
          <a:srcRect/>
          <a:stretch>
            <a:fillRect/>
          </a:stretch>
        </p:blipFill>
        <p:spPr bwMode="auto">
          <a:xfrm>
            <a:off x="685800" y="3505200"/>
            <a:ext cx="3276600" cy="3164586"/>
          </a:xfrm>
          <a:prstGeom prst="rect">
            <a:avLst/>
          </a:prstGeom>
          <a:noFill/>
          <a:effectLst>
            <a:glow rad="101600">
              <a:schemeClr val="accent4">
                <a:satMod val="175000"/>
                <a:alpha val="40000"/>
              </a:schemeClr>
            </a:glow>
          </a:effectLst>
        </p:spPr>
      </p:pic>
    </p:spTree>
  </p:cSld>
  <p:clrMapOvr>
    <a:masterClrMapping/>
  </p:clrMapOvr>
  <p:transition spd="med">
    <p:wheel spokes="3"/>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C:\Documents and Settings\настя\Рабочий стол\Адекватные фотографии\3.jpg"/>
          <p:cNvPicPr>
            <a:picLocks noChangeAspect="1" noChangeArrowheads="1"/>
          </p:cNvPicPr>
          <p:nvPr/>
        </p:nvPicPr>
        <p:blipFill>
          <a:blip r:embed="rId2" cstate="print"/>
          <a:srcRect/>
          <a:stretch>
            <a:fillRect/>
          </a:stretch>
        </p:blipFill>
        <p:spPr bwMode="auto">
          <a:xfrm>
            <a:off x="0" y="1"/>
            <a:ext cx="9144000" cy="6858000"/>
          </a:xfrm>
          <a:prstGeom prst="rect">
            <a:avLst/>
          </a:prstGeom>
          <a:noFill/>
        </p:spPr>
      </p:pic>
      <p:sp>
        <p:nvSpPr>
          <p:cNvPr id="14339" name="Rectangle 3"/>
          <p:cNvSpPr>
            <a:spLocks noChangeArrowheads="1"/>
          </p:cNvSpPr>
          <p:nvPr/>
        </p:nvSpPr>
        <p:spPr bwMode="auto">
          <a:xfrm>
            <a:off x="1600200" y="381000"/>
            <a:ext cx="60198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glow rad="228600">
                    <a:schemeClr val="accent4">
                      <a:satMod val="175000"/>
                      <a:alpha val="40000"/>
                    </a:schemeClr>
                  </a:glow>
                </a:effectLst>
                <a:latin typeface="Century Schoolbook" pitchFamily="18" charset="0"/>
                <a:ea typeface="Times New Roman" pitchFamily="18" charset="0"/>
              </a:rPr>
              <a:t>В процессе реконструкции действующих промышленных предприятий обязательно проводятся мероприятия по обеспечению прочности сохраняемых несущих конструкций, а также всего здания или сооружения. Большое внимание следует уделять безопасности транспортировки конструкций и строительных материалов. Обеспечивается безопасная совместная работа существующего производства и специализированных строительных подразделений. </a:t>
            </a:r>
            <a:endParaRPr kumimoji="0" lang="ru-RU" sz="2400" b="0" i="0" u="none" strike="noStrike" cap="none" normalizeH="0" baseline="0" dirty="0" smtClean="0">
              <a:ln>
                <a:noFill/>
              </a:ln>
              <a:solidFill>
                <a:schemeClr val="tx1"/>
              </a:solidFill>
              <a:effectLst>
                <a:glow rad="228600">
                  <a:schemeClr val="accent4">
                    <a:satMod val="175000"/>
                    <a:alpha val="40000"/>
                  </a:schemeClr>
                </a:glow>
              </a:effectLst>
              <a:latin typeface="Century Schoolbook" pitchFamily="18" charset="0"/>
            </a:endParaRPr>
          </a:p>
        </p:txBody>
      </p:sp>
    </p:spTree>
  </p:cSld>
  <p:clrMapOvr>
    <a:masterClrMapping/>
  </p:clrMapOvr>
  <p:transition spd="med">
    <p:check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533400" y="152400"/>
            <a:ext cx="82296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glow rad="101600">
                    <a:schemeClr val="accent4">
                      <a:satMod val="175000"/>
                      <a:alpha val="40000"/>
                    </a:schemeClr>
                  </a:glow>
                </a:effectLst>
                <a:latin typeface="Century Schoolbook" pitchFamily="18" charset="0"/>
                <a:ea typeface="Times New Roman" pitchFamily="18" charset="0"/>
              </a:rPr>
              <a:t>Проектную документацию по организации строительства необходимо разрабатывать одновременно со строительной, технологической и прочими частями проекта реконструкции. Такого правила следует придерживаться, чтобы грамотно увязать конструктивные, технологические и объемно-планировочные решения с условиями производства и организации работ. </a:t>
            </a:r>
            <a:endParaRPr kumimoji="0" lang="ru-RU" sz="2400" b="0" i="0" u="none" strike="noStrike" cap="none" normalizeH="0" baseline="0" dirty="0" smtClean="0">
              <a:ln>
                <a:noFill/>
              </a:ln>
              <a:solidFill>
                <a:schemeClr val="tx1"/>
              </a:solidFill>
              <a:effectLst>
                <a:glow rad="101600">
                  <a:schemeClr val="accent4">
                    <a:satMod val="175000"/>
                    <a:alpha val="40000"/>
                  </a:schemeClr>
                </a:glow>
              </a:effectLst>
              <a:latin typeface="Century Schoolbook" pitchFamily="18" charset="0"/>
            </a:endParaRPr>
          </a:p>
        </p:txBody>
      </p:sp>
      <p:pic>
        <p:nvPicPr>
          <p:cNvPr id="13314" name="Picture 2" descr="C:\Documents and Settings\настя\Рабочий стол\Адекватные фотографии\engineering.jpg"/>
          <p:cNvPicPr>
            <a:picLocks noChangeAspect="1" noChangeArrowheads="1"/>
          </p:cNvPicPr>
          <p:nvPr/>
        </p:nvPicPr>
        <p:blipFill>
          <a:blip r:embed="rId2" cstate="print"/>
          <a:srcRect/>
          <a:stretch>
            <a:fillRect/>
          </a:stretch>
        </p:blipFill>
        <p:spPr bwMode="auto">
          <a:xfrm>
            <a:off x="457199" y="3581400"/>
            <a:ext cx="4419601" cy="2971800"/>
          </a:xfrm>
          <a:prstGeom prst="rect">
            <a:avLst/>
          </a:prstGeom>
          <a:noFill/>
          <a:effectLst>
            <a:glow rad="101600">
              <a:schemeClr val="accent4">
                <a:satMod val="175000"/>
                <a:alpha val="40000"/>
              </a:schemeClr>
            </a:glow>
          </a:effectLst>
        </p:spPr>
      </p:pic>
      <p:pic>
        <p:nvPicPr>
          <p:cNvPr id="13315" name="Picture 3" descr="C:\Documents and Settings\настя\Рабочий стол\Адекватные фотографии\repair.jpg"/>
          <p:cNvPicPr>
            <a:picLocks noChangeAspect="1" noChangeArrowheads="1"/>
          </p:cNvPicPr>
          <p:nvPr/>
        </p:nvPicPr>
        <p:blipFill>
          <a:blip r:embed="rId3" cstate="print"/>
          <a:srcRect/>
          <a:stretch>
            <a:fillRect/>
          </a:stretch>
        </p:blipFill>
        <p:spPr bwMode="auto">
          <a:xfrm>
            <a:off x="5638800" y="3505200"/>
            <a:ext cx="2971800" cy="3124200"/>
          </a:xfrm>
          <a:prstGeom prst="rect">
            <a:avLst/>
          </a:prstGeom>
          <a:noFill/>
          <a:effectLst>
            <a:glow rad="101600">
              <a:schemeClr val="accent4">
                <a:satMod val="175000"/>
                <a:alpha val="40000"/>
              </a:schemeClr>
            </a:glow>
          </a:effectLst>
        </p:spPr>
      </p:pic>
    </p:spTree>
  </p:cSld>
  <p:clrMapOvr>
    <a:masterClrMapping/>
  </p:clrMapOvr>
  <p:transition spd="med">
    <p:cover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145</TotalTime>
  <Words>831</Words>
  <Application>Microsoft Office PowerPoint</Application>
  <PresentationFormat>Экран (4:3)</PresentationFormat>
  <Paragraphs>69</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Апекс</vt:lpstr>
      <vt:lpstr>Слайд 1</vt:lpstr>
      <vt:lpstr>По дисциплине «Технология и организация строительного производства» По специальности 270103 «Строительство и эксплуатация зданий и сооружений    Преподаватель Недильская И.И. </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user</cp:lastModifiedBy>
  <cp:revision>19</cp:revision>
  <dcterms:modified xsi:type="dcterms:W3CDTF">2013-11-12T06:37:47Z</dcterms:modified>
</cp:coreProperties>
</file>